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 autoCompressPictures="0">
  <p:sldMasterIdLst>
    <p:sldMasterId id="2147483648" r:id="rId4"/>
  </p:sldMasterIdLst>
  <p:notesMasterIdLst>
    <p:notesMasterId r:id="rId36"/>
  </p:notesMasterIdLst>
  <p:handoutMasterIdLst>
    <p:handoutMasterId r:id="rId37"/>
  </p:handoutMasterIdLst>
  <p:sldIdLst>
    <p:sldId id="307" r:id="rId5"/>
    <p:sldId id="330" r:id="rId6"/>
    <p:sldId id="329" r:id="rId7"/>
    <p:sldId id="328" r:id="rId8"/>
    <p:sldId id="333" r:id="rId9"/>
    <p:sldId id="334" r:id="rId10"/>
    <p:sldId id="331" r:id="rId11"/>
    <p:sldId id="335" r:id="rId12"/>
    <p:sldId id="336" r:id="rId13"/>
    <p:sldId id="337" r:id="rId14"/>
    <p:sldId id="338" r:id="rId15"/>
    <p:sldId id="339" r:id="rId16"/>
    <p:sldId id="340" r:id="rId17"/>
    <p:sldId id="360" r:id="rId18"/>
    <p:sldId id="350" r:id="rId19"/>
    <p:sldId id="351" r:id="rId20"/>
    <p:sldId id="352" r:id="rId21"/>
    <p:sldId id="353" r:id="rId22"/>
    <p:sldId id="361" r:id="rId23"/>
    <p:sldId id="362" r:id="rId24"/>
    <p:sldId id="354" r:id="rId25"/>
    <p:sldId id="355" r:id="rId26"/>
    <p:sldId id="356" r:id="rId27"/>
    <p:sldId id="357" r:id="rId28"/>
    <p:sldId id="358" r:id="rId29"/>
    <p:sldId id="308" r:id="rId30"/>
    <p:sldId id="359" r:id="rId31"/>
    <p:sldId id="363" r:id="rId32"/>
    <p:sldId id="364" r:id="rId33"/>
    <p:sldId id="365" r:id="rId34"/>
    <p:sldId id="367" r:id="rId35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/>
    </p:ext>
    <p:ext uri="{2D200454-40CA-4A62-9FC3-DE9A4176ACB9}">
      <p15:notes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xmlns="" val="1"/>
    </p:ext>
  </p:extLst>
</p:presentationPr>
</file>

<file path=ppt/tableStyles.xml><?xml version="1.0" encoding="utf-8"?>
<a:tblStyleLst xmlns:a="http://schemas.openxmlformats.org/drawingml/2006/main" def="{073A0DAA-6AF3-43AB-8588-CEC1D06C72B9}"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8603FDC-E32A-4AB5-989C-0864C3EAD2B8}" styleName="Themed Style 2 - Accent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38B1855-1B75-4FBE-930C-398BA8C253C6}" styleName="Themed Style 2 - Accent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3802" autoAdjust="0"/>
    <p:restoredTop sz="94574" autoAdjust="0"/>
  </p:normalViewPr>
  <p:slideViewPr>
    <p:cSldViewPr snapToGrid="0">
      <p:cViewPr varScale="1">
        <p:scale>
          <a:sx n="74" d="100"/>
          <a:sy n="74" d="100"/>
        </p:scale>
        <p:origin x="-630" y="-90"/>
      </p:cViewPr>
      <p:guideLst>
        <p:guide orient="horz" pos="216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viewProps" Target="view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presProps" Target="pres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41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handoutMaster" Target="handoutMasters/handoutMaster1.xml"/><Relationship Id="rId40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notesMaster" Target="notesMasters/notes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xmlns="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xmlns="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6/27/2023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xmlns="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6/27/2023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xmlns="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xmlns="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xmlns="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xmlns="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xmlns="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xmlns="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xmlns="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xmlns="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xmlns="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xmlns="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xmlns="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xmlns="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xmlns="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xmlns="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xmlns="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xmlns="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xmlns="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 smtClean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xmlns="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xmlns="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xmlns="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xmlns="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xmlns="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xmlns="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 smtClean="0"/>
              <a:t>Click to edit Master subtitle style</a:t>
            </a:r>
            <a:endParaRPr lang="en-US" noProof="0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xmlns="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xmlns="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xmlns="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xmlns="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xmlns="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xmlns="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 smtClean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xmlns="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xmlns="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xmlns="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xmlns="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xmlns="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 smtClean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xmlns="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xmlns="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xmlns="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xmlns="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xmlns="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xmlns="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 smtClean="0"/>
              <a:t>Click to edit Master title style</a:t>
            </a:r>
            <a:endParaRPr lang="en-US" noProof="0"/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xmlns="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xmlns="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xmlns="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xmlns="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xmlns="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xmlns="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xmlns="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xmlns="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xmlns="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smtClean="0"/>
              <a:t>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  <a:endParaRPr lang="en-US" noProof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xmlns="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xmlns="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xmlns="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xmlns="" id="{2262F990-32B4-4534-8176-D35ECAB7B9D4}"/>
              </a:ext>
            </a:extLst>
          </p:cNvPr>
          <p:cNvSpPr txBox="1"/>
          <p:nvPr userDrawn="1"/>
        </p:nvSpPr>
        <p:spPr>
          <a:xfrm>
            <a:off x="5141246" y="6328048"/>
            <a:ext cx="1909509" cy="403366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180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80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700" spc="300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800" spc="300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jpeg"/><Relationship Id="rId4" Type="http://schemas.openxmlformats.org/officeDocument/2006/relationships/image" Target="../media/image15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7.e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8.emf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.jpe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image" Target="../media/image7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jpeg"/><Relationship Id="rId5" Type="http://schemas.openxmlformats.org/officeDocument/2006/relationships/image" Target="../media/image5.jpeg"/><Relationship Id="rId4" Type="http://schemas.openxmlformats.org/officeDocument/2006/relationships/image" Target="../media/image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8.jpe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1.png"/><Relationship Id="rId5" Type="http://schemas.openxmlformats.org/officeDocument/2006/relationships/image" Target="../media/image10.jpeg"/><Relationship Id="rId4" Type="http://schemas.openxmlformats.org/officeDocument/2006/relationships/image" Target="../media/image9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4.jpeg"/><Relationship Id="rId5" Type="http://schemas.openxmlformats.org/officeDocument/2006/relationships/image" Target="../media/image13.png"/><Relationship Id="rId4" Type="http://schemas.openxmlformats.org/officeDocument/2006/relationships/image" Target="../media/image12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738843"/>
            <a:ext cx="6869946" cy="658260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КЛИМАТИЧНИТЕ ПРОМЕНИ В ГЛОБАЛЕН КОНТЕКСТ</a:t>
            </a:r>
            <a:endParaRPr lang="en-US" sz="34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515363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72342" y="201101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72342" y="1172047"/>
            <a:ext cx="9066807" cy="838968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ДЕЙСТВИЯ </a:t>
            </a:r>
            <a:r>
              <a:rPr lang="bg-BG" sz="28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ЕС В ПОДКРЕПА НА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СТРАТЕГИЯТА ЗА АДАПТИРАНЕ КЪМ</a:t>
            </a:r>
            <a:r>
              <a:rPr lang="en-US" sz="2800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ИК (3)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264735" y="2191855"/>
            <a:ext cx="9012866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ОСИГУРЯВАНЕ НА УСТОЙЧИВА ИНФРАСТРУКТУРА (преглед на промишлени стандарти за енергетика, транспорт и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строителство,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идентифициране на нужни промени, свързани с адаптирането, вкл. климатично „осигуряване“ на уязвима инфраструктура и максимално използване на екосистемни решения за адаптиране)</a:t>
            </a: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НАСЪРЧАВАНЕ НА ЗАСТРАХОВАНЕТО И ДРУГИ ФИНАНСОВИ ПРОДУКТИ ЗА УСТОЙЧИВИ ИНВЕСТИЦИИ И БИЗНЕС РЕШЕНИЯ (подпомагане навлизането на пазара на застраховки за природни бедствия и максимално използване на всички възможности за постигане дългосрочна устойчивост на инвестиционни и бизнес решения)</a:t>
            </a:r>
          </a:p>
        </p:txBody>
      </p:sp>
      <p:pic>
        <p:nvPicPr>
          <p:cNvPr id="18" name="Picture 17" descr="https://neemo.lms-saas.com/neemoilp/securedata/LLfTQT7-FW4pLD0iKh5QNtcm_1eMhj-QVC9YeQ5ddetWiPxqfAH-jEx0FJp740IIk-61DSyZADx8De_8YRO2BTMPpcUMySjsUQhPTP6_sOx6SeJQ3HFfDtBA8ro_fhMe/img/640/24/Fotolia_75045536_Subscription_XXL_640.jpg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5065" y="2554693"/>
            <a:ext cx="1076325" cy="1076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Picture 18" descr="https://neemo.lms-saas.com/neemoilp/securedata/LLfTQT7-FW4pLD0iKh5QNtcm_1eMhj-QVC9YeQ5ddetWiPxqfAH-jEx0FJp740IIk-61DSyZADx8De_8YRO2BTMPpcUMySjsUQhPTP6_sOx6SeJQ3HFfDtBA8ro_fhMe/img/640/24/Fotolia_83646331_Subscription_XL_640.jpg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34179" y="4191642"/>
            <a:ext cx="1085850" cy="108585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4140086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72342" y="201101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72342" y="1132257"/>
            <a:ext cx="9066807" cy="805921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ИНСТРУМЕНТИ ЗА АДАПТИРАНЕ</a:t>
            </a:r>
            <a:r>
              <a:rPr lang="en-US" sz="2800" b="1" dirty="0" smtClean="0">
                <a:solidFill>
                  <a:schemeClr val="accent6">
                    <a:lumMod val="50000"/>
                  </a:schemeClr>
                </a:solidFill>
              </a:rPr>
              <a:t>: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ПАКЕТ КЪМ СТРАТЕГИЯТА НА ЕС ЗА АДАПТИРАНЕ</a:t>
            </a:r>
            <a:endParaRPr lang="en-US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92300" y="2119018"/>
            <a:ext cx="10193080" cy="42627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НАБОР ОТ ИНСТРУМЕНТИ И ПОДКРЕПЯЩИ ДОКУМЕНТИ, вкл.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:</a:t>
            </a: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- Правила за разработване на стратегиите за адаптиране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- Принципи и препоръки за интегриране адаптирането към ИК в програмите за развитие на селските райони</a:t>
            </a: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- Адаптиране на ИК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,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морски и крайбрежни територии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- Адаптиране на инфраструктурата към ИК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- Технически указания за интегриране адаптирането към ИК в програмите и инвестициите на Кохезионната политика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- Зелена книга за застраховане срещу природнии предизвикани от човека бедствия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- ИК и влошаване състоянието на околната среда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- Адаптиране към въздействията на ИК върху човека, животните и растенията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09644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72342" y="201101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72342" y="1132257"/>
            <a:ext cx="9066807" cy="805921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СЕКТОРНИ ПОЛИТИКИ, СВЪРЗАНИ С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АДАПТИРАНЕТО КЪМ ИК</a:t>
            </a:r>
            <a:endParaRPr lang="en-US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92300" y="2044062"/>
            <a:ext cx="10193080" cy="42011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Политиката за адаптиране към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ИК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е свързана с много области, основно управление на водите и биоразнообразие: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РАМКОВА ДИРЕКТИВА ЗА ВОДИТЕ от 2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000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г.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(много пряко свързани мерки в изпълнение на РДВ, напр. възстановяване на реки, естествено задържане на води)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ДИРЕКТИВА ЗА НАВОДНЕНИЯТА (намаляване неблагоприятните последствия на наводненията за човешкото здраве, околната среда, културното наследство и икономическата дейност; оценка, карти и планове за риска от наводнения)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ПОЛИТИКА НА ЕС ЗА НЕДОСТИГ НА ВОДА И ЗАСУШАВАНЕ (Комуникация и няколко доклада за цената на водата, подобряване управлението на риска от засушаване,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обмисляне на допълнителни източници на вода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,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подкрепа и насърчаване на водоспестяващи технологии и практики; повишаване на знанията и събиране на данни; териториално планиране за подобряване на водния баланс)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7801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72342" y="201101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72342" y="1132257"/>
            <a:ext cx="9066807" cy="805921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СЕКТОРНИ ПОЛИТИКИ, СВЪРЗАНИ С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АДАПТИРАНЕТО КЪМ ИК (2)</a:t>
            </a:r>
            <a:endParaRPr lang="en-US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92300" y="2119018"/>
            <a:ext cx="10193080" cy="31547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РАМКОВА ДИРЕКТИВА ЗА МОРСКАТА СТРАТЕГИЯ от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 2008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г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.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(при устойчивото управление на морски продукти и услуги се дава приоритет на постигане и поддържане на добро екологично състояние на морската среда; основен инструмент е екосистемният подход)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СТРАТЕГИЯ ЗА БИОРАЗНОБРАЗИЕ (увеличаване устойчивостта на екосистемите и видовете спрямо въздействията на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ИК;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екосистемен подход за адаптация – алтернатива на технологичните репшения, рентабилни дейности с многостранни ползи за околната среда)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ДИРЕКТИВИ ЗА ПТИЦИТЕ И МЕСТООБИТАНИЯТА (създава мрежата Натура 2000)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9524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65536" y="176783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09619" y="1226718"/>
            <a:ext cx="9066807" cy="541112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ЕВРОПЕЙСКИ ЗЕЛЕН ПАКТ («ЗЕЛЕНАТА СДЕЛКА»)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43018" y="1875833"/>
            <a:ext cx="10332567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СТРЕМЕЖ ДА БЪДЕМ ПЪРВИЯТ НЕУТРАЛЕН ПО ОТНОШЕНИЕ НА КЛИМАТА КОНТИНЕНТ</a:t>
            </a:r>
          </a:p>
          <a:p>
            <a:pPr>
              <a:spcAft>
                <a:spcPts val="12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Европейският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зелен пакт ще допринесе за превръщането на ЕС в модерна, ресурсно ефективна и конкурентоспособна икономика, при което:</a:t>
            </a:r>
          </a:p>
          <a:p>
            <a:pPr>
              <a:spcAft>
                <a:spcPts val="12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- До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2050 г. да няма нетни емисии на парникови газове</a:t>
            </a:r>
          </a:p>
          <a:p>
            <a:pPr>
              <a:spcAft>
                <a:spcPts val="12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- Икономическият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растеж ще бъде отделен от използването на ресурси</a:t>
            </a:r>
          </a:p>
          <a:p>
            <a:pPr>
              <a:spcAft>
                <a:spcPts val="12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- Нито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един човек или регион няма да не бъде изоставен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.</a:t>
            </a:r>
            <a:endParaRPr lang="ru-RU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12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ЕВРОПЕЙСКИЯТ ЗЕЛЕН ПАКТ ЩЕ СЕ ФИНАНСИРА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 една трета от 1,8-те трилиона евро инвестиции от плана за възстановяване NextGenerationEU и от седемгодишния бюджет на ЕС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.</a:t>
            </a:r>
            <a:endParaRPr lang="ru-RU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6693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841441" y="1740443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0655" y="1264686"/>
            <a:ext cx="9031222" cy="475757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ЕВРОПЕЙСКИ ЗАКОН ЗА КЛИМАТА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38619" y="1945172"/>
            <a:ext cx="10100441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Влизане в сила на Европейския Закон за Климата на 30 юни 2021; Цел за климатична неутралност в ЕС до 2050 г.; Цел за намаление на нетните парникови емисии с най-малко 55% до 2030 г. спрямо 1990 г.; Необходимoст да се увеличат поглъщанията на въглеродни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емисии;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система за мониторинг на напредъка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605455" y="3376187"/>
            <a:ext cx="6841621" cy="2881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86144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841441" y="1740443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0655" y="1264686"/>
            <a:ext cx="9031222" cy="475757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ПАКЕТ «ПОДГОТВЕНИ ЗА ЦЕЛ 55»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543174" y="1771899"/>
            <a:ext cx="8943976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По-силна схема за търговия с емисии и включване на корабоплаването; Нова схема за търговия с емисии за автомобилния транспорт и сградите; Нов механизъм за въглеродна корекция по границите; Директива за данъчно облагане на енергийните продукти и електроенергия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Актуализиран регламент за разпределяне на усилията; Актуализиран регламент за земеползването, промените в земеползването и горското стопанство; Актуализирана директива за насърчаване използването на ВЕИ; Актуализирана директива за ЕЕ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По-строги показатели за емисии на въглерод от леки и лекотоварни автомобили; Нова инфраструктура за алтернативни горива; По-устойчиви авиационни горива; По-чисти морски горива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Използване на приходи и регулации за насърчаване на иновациите, солидарност и смекчаване на последиците върху уязвимото население</a:t>
            </a:r>
          </a:p>
        </p:txBody>
      </p:sp>
      <p:sp>
        <p:nvSpPr>
          <p:cNvPr id="18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712250" y="2165827"/>
            <a:ext cx="1677030" cy="795632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2100" b="1" dirty="0" smtClean="0">
                <a:solidFill>
                  <a:schemeClr val="bg1"/>
                </a:solidFill>
              </a:rPr>
              <a:t>ЦЕНООБРА-ЗУВАНЕ</a:t>
            </a:r>
            <a:endParaRPr lang="en-US" sz="2100" b="1" dirty="0">
              <a:solidFill>
                <a:schemeClr val="bg1"/>
              </a:solidFill>
            </a:endParaRPr>
          </a:p>
        </p:txBody>
      </p:sp>
      <p:sp>
        <p:nvSpPr>
          <p:cNvPr id="19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945114" y="3646474"/>
            <a:ext cx="1211302" cy="452954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2100" b="1" dirty="0" smtClean="0">
                <a:solidFill>
                  <a:schemeClr val="bg1"/>
                </a:solidFill>
              </a:rPr>
              <a:t>ЦЕЛИ </a:t>
            </a:r>
            <a:endParaRPr lang="en-US" sz="2100" b="1" dirty="0">
              <a:solidFill>
                <a:schemeClr val="bg1"/>
              </a:solidFill>
            </a:endParaRPr>
          </a:p>
        </p:txBody>
      </p:sp>
      <p:sp>
        <p:nvSpPr>
          <p:cNvPr id="20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864399" y="4762248"/>
            <a:ext cx="1525130" cy="494224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2100" b="1" dirty="0" smtClean="0">
                <a:solidFill>
                  <a:schemeClr val="bg1"/>
                </a:solidFill>
              </a:rPr>
              <a:t>ПРАВИЛА </a:t>
            </a:r>
            <a:endParaRPr lang="en-US" sz="2100" b="1" dirty="0">
              <a:solidFill>
                <a:schemeClr val="bg1"/>
              </a:solidFill>
            </a:endParaRPr>
          </a:p>
        </p:txBody>
      </p:sp>
      <p:sp>
        <p:nvSpPr>
          <p:cNvPr id="21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854628" y="5438677"/>
            <a:ext cx="1525130" cy="808524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 anchor="ctr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2100" b="1" dirty="0" smtClean="0">
                <a:solidFill>
                  <a:schemeClr val="bg1"/>
                </a:solidFill>
              </a:rPr>
              <a:t>МЕРКИ ЗА ПОДКРЕПА </a:t>
            </a:r>
            <a:endParaRPr lang="en-US" sz="21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23590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841441" y="1740443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0655" y="1264686"/>
            <a:ext cx="9031222" cy="475757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ПО-ВАЖНИ АКЦЕНТИ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904876" y="1923688"/>
            <a:ext cx="10392966" cy="4447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ПО-СИЛНА СХЕМА ЗА ТЪРГОВИЯ С ЕМИСИИ (намаляване емисиите на ПГ с 62% спрямо 2005 г.; включване на енергиен сектор, тежка индустрия, централизирано отопление, авиационен сектор, корабоплаване)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НАЦИОНАЛНИ ЦЕЛИ СЪГЛАСНО АКТУАЛИЗИРАНИЯ РЕГЛАМЕНТ ЗА РАЗПРЕДЕЛЯНЕ НА УСИЛИЯТА (намаляване с 40 % спрямо 2005 г. на емисии от селско стопанство, преработване на отпадъци, лека индустрия и т.н.; намаляване с 42 % спрямо 2005 г. на емисии от пътен транспорт, сгради - нова схема за търговия с емисии)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АКТУАЛИЗИРАН РЕГЛАМЕНТ ЗА ЗЕМЕПОЛЗВАНЕТО, ПРОМЕНИТЕ В ЗЕМЕПОЛЗВАНЕТО И ГОРСКОТО СТОПАНСТВО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(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намаляване с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310 млн. т. CO2 еквивалент до 2030 г.; годишни национални цели за 2026-2030 г.) Поглъщането на въглерод от горите, селскостопанските практики и технологичните решения ще играе все по-голяма роля за постигането на неутралност по отношение на климата.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167409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841441" y="1740443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0655" y="1264686"/>
            <a:ext cx="9031222" cy="475757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ПО-ВАЖНИ АКЦЕНТИ (2)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904876" y="1923688"/>
            <a:ext cx="10392966" cy="41088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АКТУАЛИЗИРАН РЕГЛАМЕНТ ЗА РАЗПРЕДЕЛЯНЕ НА УСИЛИЯТА (национални цели за намаление на емисиите в секторите извън СТЕ, вкл. сгради, автомобилен транспорт, селско стопанство, преработване на отпадъци и др.; Европейска цел - 40% спрямо 2005 г.; Национални цели определени въз основа на солидарност и справедливост (и ефективност на разходите)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ЦЕЛИ ЗА БЪЛГАРИЯ: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БГ2030:-10% спрямо 2005 г. 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БГ2020:+20% спрямо 2005 г. (Целите варираха 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от намаление с 20% до 2020 г. (спрямо нивата 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от 2005 г.) за най-богатите страни в ЕС до уве-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личение с 20% за най-малко развитите страни)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77934" y="3385669"/>
            <a:ext cx="4803867" cy="248620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32773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997215" y="206243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1165" y="1110362"/>
            <a:ext cx="9066807" cy="880620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ФИНАНСИРАНЕ ОТ ЕС 2014-2020 ЗА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ОГРАНИЧАВАНЕ И АДАПТИРАНЕ КЪМ ИК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23005" y="2062430"/>
            <a:ext cx="10244085" cy="31393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УВЕЛИЧЕНО ФИНАНСИРАНЕ ОТ ЕС ЗА НИСКОВЪГЛЕРОДНИ ЕМИСИИ И КЛИМАТИЧНО УСТОЙЧИВО РАЗВИТИЕ</a:t>
            </a: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ЗА ПЕРИОДА 2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014-2020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г.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- над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20%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от бюджета или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€180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млрд. насочени към действия, свързани с климата;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принос на ЕС за развиващи се страни -  над €14 млрд.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ДЕЙСТВИЯ В ОБЛАСТТА НА КЛИМАТА (отделна под-програма на Програма 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LIFE 2014-2020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с бюджет € 864 млн, при общ бюджет € 3.5 млрд)</a:t>
            </a: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ДВА НОВИ ФИНАНСОВИ ИНСТРУМЕНТА НА 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LIFE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И ЕИБ (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Фонд за финансиране на природен капитал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Частно финансиране за енергийна ефективност)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45913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2044274" y="1932450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37609" y="1112378"/>
            <a:ext cx="9066807" cy="765532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КЛИМАТИЧНИТЕ ПРОМЕНИ –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ПРЕДИЗВИКАТЕЛСТВО НА НАШАТА ЕПОХА 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00465" y="1213634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08994" y="2132603"/>
            <a:ext cx="10184524" cy="40954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				</a:t>
            </a:r>
            <a:endParaRPr lang="ru-RU" sz="21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У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величаващите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се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нива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 CO2 и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др.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парникови газове в атмосферата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-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в основата на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ИК,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причинени от човешка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дейност</a:t>
            </a:r>
          </a:p>
          <a:p>
            <a:pPr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Икономическо развитие/ индустриализация - подобрен жизнен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стандарт на голяма част от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човечеството; значително влошено състояние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 околната среда и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природ-ните ресурси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				екстремни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събития (суши и наводнения); намалена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реколта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от земеделски култури; горски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пожари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				използване на ВЕИ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зелена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икономика и нови методи на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производство/ потребление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зелено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финансиране;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устойчиво земеделие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увеличаване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 горските територии;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готовност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и управление на бедствия;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промяна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в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начина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 живот</a:t>
            </a:r>
          </a:p>
        </p:txBody>
      </p:sp>
      <p:sp>
        <p:nvSpPr>
          <p:cNvPr id="18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1080786" y="4932244"/>
            <a:ext cx="3585020" cy="331737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2100" b="1" dirty="0" smtClean="0">
                <a:solidFill>
                  <a:schemeClr val="bg1"/>
                </a:solidFill>
              </a:rPr>
              <a:t>НЕОБХОДИМИ ДЕЙСТВИЯ </a:t>
            </a:r>
            <a:endParaRPr lang="en-US" sz="2100" b="1" dirty="0">
              <a:solidFill>
                <a:schemeClr val="bg1"/>
              </a:solidFill>
            </a:endParaRPr>
          </a:p>
        </p:txBody>
      </p:sp>
      <p:sp>
        <p:nvSpPr>
          <p:cNvPr id="19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1080786" y="4233039"/>
            <a:ext cx="3585020" cy="331737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2100" b="1" dirty="0" smtClean="0">
                <a:solidFill>
                  <a:schemeClr val="bg1"/>
                </a:solidFill>
              </a:rPr>
              <a:t>ОСЕЗАЕМО ВЪЗДЕЙСТВИЕ </a:t>
            </a:r>
            <a:endParaRPr lang="en-US" sz="2100" b="1" dirty="0">
              <a:solidFill>
                <a:schemeClr val="bg1"/>
              </a:solidFill>
            </a:endParaRPr>
          </a:p>
        </p:txBody>
      </p:sp>
      <p:sp>
        <p:nvSpPr>
          <p:cNvPr id="20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1080786" y="2117955"/>
            <a:ext cx="9780455" cy="331715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2100" b="1" dirty="0" smtClean="0">
                <a:solidFill>
                  <a:schemeClr val="bg1"/>
                </a:solidFill>
              </a:rPr>
              <a:t>ЗАКЛЮЧЕНИЕ МЕЖДУПРАВИТЕЛСТВЕНА ЕКСПЕРТНА ГРУПА ПО ИК КЪМ ООН</a:t>
            </a:r>
            <a:endParaRPr lang="en-US" sz="2100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49618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35437" y="1968653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758046" y="1123169"/>
            <a:ext cx="8290501" cy="798080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ПОДКРЕПА ОТ ПРОГРАМА </a:t>
            </a:r>
            <a:r>
              <a:rPr lang="en-US" sz="2800" b="1" dirty="0" smtClean="0">
                <a:solidFill>
                  <a:schemeClr val="accent6">
                    <a:lumMod val="50000"/>
                  </a:schemeClr>
                </a:solidFill>
              </a:rPr>
              <a:t>LIFE 2014-2020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 ЗА ПОСТИГАНЕ НА КЛИМАТИЧНИТЕ ЦЕЛИ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43018" y="2045487"/>
            <a:ext cx="10332567" cy="4447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ПРОЕКТИ ЗА ОГРАНИЧАВАНЕ ИК (повишаване на ЕЕ; ВЕИ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намаляване на емисиите от ПГ в промишлените процеси; земеделие и горско стопанство; транспорт и горива)</a:t>
            </a: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ПРОЕКТИ ЗА АДАПТИРАНЕ КЪМ КП (градско адаптиране; управление на наводнения; изпълнение на стратегии за адаптиране; управление на морски и крайбрежни екосистеми; опазване на почвата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устойчиво управление на горите и намаляване на риска от горски пожари; екосистемен подход; зелена инфраструк-тура)</a:t>
            </a:r>
          </a:p>
          <a:p>
            <a:pPr>
              <a:spcAft>
                <a:spcPts val="600"/>
              </a:spcAft>
            </a:pP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УПРАВЛЕНИЕ И ИНФОРМАЦИЯ ЗА ИК (подкрепа за повишаване осведомеността за КП и знанията за устойчиво развитие, вкл. участие на обществеността и заинтере-сованите страни във вземането на решения;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комуникация, управление и разпро-страняване на информация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споделяне на знания за успешни решения и практики, вкл. платформи за сътрудничество и обучение; насърчаване на по-ефективно изпълнение на законодателството на ЕС)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244251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841441" y="1740443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0655" y="1264686"/>
            <a:ext cx="9031222" cy="475757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>
                <a:solidFill>
                  <a:schemeClr val="accent6">
                    <a:lumMod val="50000"/>
                  </a:schemeClr>
                </a:solidFill>
              </a:rPr>
              <a:t>ПОДКРЕПА ЗА ПОЛИТИКИТЕ В СЕКТОРА 2021-2027 г.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992357" y="1812848"/>
            <a:ext cx="10392966" cy="46012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ОТ ТЪРГОВИЯ С ЕМИСИИ (Фонд за Модернизация; Фонд за Иновациите; Социален Фонд за Климата; Приходи за Държавите членки от продажбата на въглеродни квоти)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ЕВРОПЕЙСКИ СТРУКТУРНИ И ИНВЕСТИЦИОННИ ФОНДОВЕ (вкл. Фондът за справедлив Преход)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МЕХАНИЗЪМ ЗА ВЪЗСТАНОВЯВАНЕ И УСТОЙЧИВОСТ</a:t>
            </a: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Период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2021-2027: HORIZON EUROPE, LIFE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и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 CEF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(направление „Околна среда и климат“ – Климатична наука и отговори, Иновационен фонд, Механизъм за справедлив преход, Зелено подпомагане и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направление „Енергетика“ – Механизъм на ЕС за финансиране на възобновяема енергия, Преход към чиста енергия, Трансгранични възобновяеми проекти, Използване на енергията)</a:t>
            </a:r>
          </a:p>
          <a:p>
            <a:pPr>
              <a:spcAft>
                <a:spcPts val="600"/>
              </a:spcAft>
            </a:pP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LIFE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2021-2027 има общ бюджет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€5.43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млрд.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,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от които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€1.94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млрд. за действия в областта на климата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.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292011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693690" y="2119018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45939" y="1277675"/>
            <a:ext cx="9031222" cy="841342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АКТУАЛИЗАЦИЯ НА НАЦИОНАЛНИТЕ ПЛАНОВЕ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«ЕНЕРГЕТИКА И КЛИМАТ»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0917" y="1200049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12818" y="2141261"/>
            <a:ext cx="10392966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ДЧ СЛЕДВА ДА АКТУАЛИЗИРАТ НАЦИОНАЛНИТЕ СИ ПЛАНОВЕ за енергетика и климат за 2030 г., съгласно Регламента за Управление на Енергийния Съюз (5 измерения на Енергийния съюз: декарбонизация, енергийна ефективност, енергийна сигурност, вътрешен пазар, научни изследвания, иновации и конкурентоспособност</a:t>
            </a: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ЗАЛАГАНЕ НА ПО-ВИСОКА АМБИЦИЯ в съответствие със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Закона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 климата,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Пакета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„Подготвени за цел 55“, REPowerEU (енергийна сигурност),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Индустриалния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план на Зелената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Сделка от 02.2023 г. (за конкурентоспособност по време на преход)</a:t>
            </a:r>
            <a:endParaRPr lang="ru-RU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 ПЪРВИ ПЪТ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плановете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трябва да включат описание как са съгласувани с постигането на целта на ЕС за климатична неутралност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79997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693690" y="2119018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45939" y="1277675"/>
            <a:ext cx="9031222" cy="854016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КЛЮЧОВИ ИЗИСКВАНИЯ ЗА АКТУАЛИЗАЦИЯ НА ПЛАНОВЕТЕ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0917" y="1200049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12819" y="2286475"/>
            <a:ext cx="10392966" cy="34624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ЯСЕН МАНДАТ ЗА РАБОТА И ЕФЕКТИВНИ КООРДИНАЦИОННИ СТРУКТУРИ с представители на заинтересованите министерства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ДОБРА АНАЛИТИЧНА ОСНОВА, включваща въздействието върху икономиката, заетостта, социалната сфера, научните изследвания, конкурентоспособност, околна среда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ОРГАНИЗИРАНЕ НА КОНСУЛТАЦИИ с гражданското общество, местните органи, социални партньори в ранен етап на процеса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ПО-ДОБРО РЕГИОНАЛНО СЪТРУДНИЧЕСТВО, което е особено важно за енергийната сигурност</a:t>
            </a:r>
          </a:p>
        </p:txBody>
      </p:sp>
    </p:spTree>
    <p:extLst>
      <p:ext uri="{BB962C8B-B14F-4D97-AF65-F5344CB8AC3E}">
        <p14:creationId xmlns:p14="http://schemas.microsoft.com/office/powerpoint/2010/main" val="4251132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693690" y="2119018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45939" y="1277675"/>
            <a:ext cx="9031222" cy="854016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КЛЮЧОВИ ИЗИСКВАНИЯ ЗА АКТУАЛИЗАЦИЯ НА ПЛАНОВЕТЕ (2)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12819" y="2189480"/>
            <a:ext cx="10392966" cy="21852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СЪГЛАСУВАНОСТ С ДРУГИ ИНСТРУМЕНТИ за планиране и отразяване на съответните политики, мерки и инвестиции в актуализираните НПЕК. Съгласуване с препоръките в контекста на европейския семестър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ОСИГУРЯВАНЕ НА ПОДРОБЕН ПЛАН ЗА ФИНАНСИРАНЕ, насочен към необходимите инвестиции за всяка от петте измерения на Енергийния съюз : публична подкрепа и мобилизиране на частни инвестиции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0054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693689" y="1846063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45938" y="1273151"/>
            <a:ext cx="9031222" cy="529611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ГРАФИК ЗА АКТУАЛИЗАЦИЯ НА ПЛАНОВЕТЕ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820917" y="1200049"/>
            <a:ext cx="993969" cy="91896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TextBox 2"/>
          <p:cNvSpPr txBox="1"/>
          <p:nvPr/>
        </p:nvSpPr>
        <p:spPr>
          <a:xfrm>
            <a:off x="1239323" y="2191369"/>
            <a:ext cx="9992784" cy="37702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Ноември 2022 г.: публикуване на насоките на ЕК за актуализиране на плановете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Септември 2022 г. - май 2023 г.: технически срещи между ЕК и ДЧ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30 юни 2023 г.: ДЧ представят на ЕК проектите на планове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31 декември 2023 г.: оценка от ЕК на проектите на планове и отправяне на конкретни препоръки към всяка ДЧ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30 юни 2024 г.: ДЧ членки подготвят окончателна версия на плановете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Оценка на Комисията на окончателните планове, по-конкретно дали целите са достатъчни за колективното постигане на целите на ЕС в областта на климата и енергетиката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0319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2902317" y="318215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919384" y="2738843"/>
            <a:ext cx="6869946" cy="835112"/>
          </a:xfrm>
        </p:spPr>
        <p:txBody>
          <a:bodyPr/>
          <a:lstStyle/>
          <a:p>
            <a:r>
              <a:rPr lang="bg-BG" sz="3400" b="1" dirty="0" smtClean="0">
                <a:solidFill>
                  <a:schemeClr val="accent6">
                    <a:lumMod val="50000"/>
                  </a:schemeClr>
                </a:solidFill>
              </a:rPr>
              <a:t>КЛИМАТИЧНИТЕ ПРОМЕНИ В НАЦИОНАЛЕН КОНТЕКСТ</a:t>
            </a:r>
            <a:endParaRPr lang="en-US" sz="34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28604" y="147031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pic>
        <p:nvPicPr>
          <p:cNvPr id="16" name="Picture Placeholder 11" descr="Green fern" title="Green fern">
            <a:extLst>
              <a:ext uri="{FF2B5EF4-FFF2-40B4-BE49-F238E27FC236}">
                <a16:creationId xmlns:a16="http://schemas.microsoft.com/office/drawing/2014/main" xmlns="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4294967295"/>
          </p:nvPr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1016737" y="1783418"/>
            <a:ext cx="1902647" cy="1759081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</p:spPr>
      </p:pic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89105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65536" y="204635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600443" y="1124552"/>
            <a:ext cx="9217718" cy="887822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ЗАКОНОДАТЕЛНА И СТРАТЕГИЧЕСКА РАМКА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НА КЛИМАТИЧНИТЕ ПРОМЕНИ В БЪЛГАРИЯ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10571" y="2354744"/>
            <a:ext cx="10156537" cy="32778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Закон за ограничаване изменението на климата</a:t>
            </a:r>
          </a:p>
          <a:p>
            <a:pPr>
              <a:spcAft>
                <a:spcPts val="12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Закон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 опазване на околната среда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Дългосрочна стратегия за смекчаване изменението на климата до 2050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Национална стратегия за адаптация към изменението на климата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Национален план за действие по изменение на климата</a:t>
            </a:r>
          </a:p>
          <a:p>
            <a:pPr>
              <a:spcAft>
                <a:spcPts val="12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Национална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стратегия за опазване на околната среда</a:t>
            </a:r>
          </a:p>
          <a:p>
            <a:pPr>
              <a:spcAft>
                <a:spcPts val="600"/>
              </a:spcAft>
            </a:pPr>
            <a:endParaRPr lang="ru-RU" sz="2100" b="1" dirty="0" smtClean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850638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79980" y="1926661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79980" y="1097404"/>
            <a:ext cx="9217718" cy="823559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ЗАКОН ЗА ОГРАНИЧАВАНЕ ИЗМЕНЕНИЕТО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НА КЛИМАТА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10571" y="2354744"/>
            <a:ext cx="10156537" cy="649408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В сила от 11.03.2014 г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., 14 изменения и допълнения на закона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Законът има за цел чрез предприемането на национални мерки и въвеждането на европейски и международни механизми да гарантира намаляване на емисиите на парникови газове като основен елемент в политиката по ограничаване изменението на климата и да осигури дългосрочното планиране на мерките за адаптация към климатичните промени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.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Министърът на околната среда и водите е компетентният орган по цялостното провеждане на държавната политика по ограничаване изменението на климата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.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За подпомагане на дейността по ал. 2 се създава Национален експертен съвет по изменение на климата като консултативен орган към министъра на околната среда и водите, в който се включват представители 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министерства</a:t>
            </a:r>
            <a:endParaRPr lang="ru-RU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1200"/>
              </a:spcAft>
            </a:pPr>
            <a:endParaRPr lang="ru-RU" sz="21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1200"/>
              </a:spcAft>
            </a:pPr>
            <a:endParaRPr lang="ru-RU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1200"/>
              </a:spcAft>
            </a:pPr>
            <a:endParaRPr lang="ru-RU" sz="21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1200"/>
              </a:spcAft>
            </a:pPr>
            <a:endParaRPr lang="ru-RU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1200"/>
              </a:spcAft>
            </a:pPr>
            <a:endParaRPr lang="ru-RU" sz="2100" b="1" dirty="0" smtClean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383120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65536" y="204635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126509"/>
            <a:ext cx="9217718" cy="887822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ДЪЛГОСРОЧНА СТРАТЕГИЯ ЗА СМЕКЧАВАНЕ ИЗМЕНЕНИЕТО НА КЛИМАТА ДО 2050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10571" y="2354744"/>
            <a:ext cx="10156537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 цел осигуряване на координиран и съгласуван подход в целия ЕС и в съответствие със стратегическата визия за нисковъглеродна Европа до 2050 г., всяка държава членка (ДЧ) беше длъжна да представи 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ЕК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Дългосрочна стратегия в областта на климата до 2050 г. в срок до 01 януари 2020 г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.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Дългосрочната стратегия се основава на Интегрираният план в областта на енергетиката и климата на Република България 2021 – 2030 г. (ИПЕК) и очертава основните изводи от оценката на потенциала на България, базирана на енергийно и климатично моделиране, като надгражда  ИНПЕК и включва периода след 2030 г.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Дългосрочната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стратегия посочва пътища за развитие на енергийната система след 2030 г., за да бъдат спазени целите за значително намаляване на емисиите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.</a:t>
            </a:r>
            <a:endParaRPr lang="ru-RU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5592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2044274" y="157403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365343" y="1133593"/>
            <a:ext cx="7665855" cy="428799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ГЛОБАЛЕН КОНТЕКСТ – ИСТОРИЯ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78145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739643" y="1728071"/>
            <a:ext cx="3603883" cy="725965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spcBef>
                <a:spcPts val="0"/>
              </a:spcBef>
            </a:pPr>
            <a:r>
              <a:rPr lang="ru-RU" sz="2100" b="1" dirty="0" smtClean="0">
                <a:solidFill>
                  <a:schemeClr val="bg1"/>
                </a:solidFill>
              </a:rPr>
              <a:t>РАМКОВА КОНВЕНЦИЯ ООН (приета 1992 г., в сила 1994 г.)</a:t>
            </a:r>
            <a:endParaRPr lang="en-US" sz="2100" b="1" dirty="0">
              <a:solidFill>
                <a:schemeClr val="bg1"/>
              </a:solidFill>
            </a:endParaRPr>
          </a:p>
        </p:txBody>
      </p:sp>
      <p:sp>
        <p:nvSpPr>
          <p:cNvPr id="32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478036" y="2454035"/>
            <a:ext cx="3440471" cy="3656480"/>
          </a:xfrm>
          <a:prstGeom prst="rect">
            <a:avLst/>
          </a:prstGeom>
          <a:ln>
            <a:solidFill>
              <a:schemeClr val="accent2">
                <a:lumMod val="75000"/>
              </a:schemeClr>
            </a:solidFill>
          </a:ln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           </a:t>
            </a:r>
            <a:r>
              <a:rPr lang="en-US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Ратифициран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от 192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             страни 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по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Конвенци-ята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.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Високоиндустриали-зираните 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и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в 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преход към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пазарна икономика държа-ви - 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правно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обвързващи ангажименти 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за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огранича-ване 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и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намаляване 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на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еми-сиите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. 1ви период: 2008-2012 г.; 2ри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период</a:t>
            </a:r>
            <a:r>
              <a:rPr lang="ru-RU" sz="2100" b="1" dirty="0">
                <a:solidFill>
                  <a:schemeClr val="accent2">
                    <a:lumMod val="75000"/>
                  </a:schemeClr>
                </a:solidFill>
              </a:rPr>
              <a:t>: 2013-2020 г. </a:t>
            </a:r>
            <a:r>
              <a:rPr lang="ru-RU" sz="2100" b="1" dirty="0" smtClean="0">
                <a:solidFill>
                  <a:schemeClr val="accent2">
                    <a:lumMod val="75000"/>
                  </a:schemeClr>
                </a:solidFill>
              </a:rPr>
              <a:t>(изм. Доха)</a:t>
            </a:r>
            <a:endParaRPr lang="en-US" sz="2100" b="1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33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4478036" y="1746325"/>
            <a:ext cx="3458757" cy="707709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2100" b="1" dirty="0" smtClean="0">
                <a:solidFill>
                  <a:schemeClr val="bg1"/>
                </a:solidFill>
              </a:rPr>
              <a:t>ПРОТОКОЛ ОТ КИОТО (</a:t>
            </a:r>
            <a:r>
              <a:rPr lang="ru-RU" sz="2100" b="1" dirty="0">
                <a:solidFill>
                  <a:schemeClr val="bg1"/>
                </a:solidFill>
              </a:rPr>
              <a:t>приет 1997 г., в сила </a:t>
            </a:r>
            <a:r>
              <a:rPr lang="ru-RU" sz="2100" b="1" dirty="0" smtClean="0">
                <a:solidFill>
                  <a:schemeClr val="bg1"/>
                </a:solidFill>
              </a:rPr>
              <a:t>2005 </a:t>
            </a:r>
            <a:r>
              <a:rPr lang="ru-RU" sz="2100" b="1" dirty="0">
                <a:solidFill>
                  <a:schemeClr val="bg1"/>
                </a:solidFill>
              </a:rPr>
              <a:t>г.) </a:t>
            </a:r>
            <a:r>
              <a:rPr lang="en-US" sz="2100" b="1" dirty="0" smtClean="0">
                <a:solidFill>
                  <a:schemeClr val="bg1"/>
                </a:solidFill>
              </a:rPr>
              <a:t> </a:t>
            </a:r>
            <a:endParaRPr lang="en-US" sz="2100" b="1" dirty="0">
              <a:solidFill>
                <a:schemeClr val="bg1"/>
              </a:solidFill>
            </a:endParaRPr>
          </a:p>
        </p:txBody>
      </p:sp>
      <p:sp>
        <p:nvSpPr>
          <p:cNvPr id="3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8053017" y="2506195"/>
            <a:ext cx="3529383" cy="3627422"/>
          </a:xfrm>
          <a:prstGeom prst="rect">
            <a:avLst/>
          </a:prstGeom>
          <a:ln>
            <a:solidFill>
              <a:schemeClr val="accent6">
                <a:lumMod val="50000"/>
              </a:schemeClr>
            </a:solidFill>
          </a:ln>
        </p:spPr>
        <p:txBody>
          <a:bodyPr vert="horz" lIns="108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bg-BG" b="1" dirty="0">
                <a:solidFill>
                  <a:schemeClr val="accent6">
                    <a:lumMod val="50000"/>
                  </a:schemeClr>
                </a:solidFill>
              </a:rPr>
              <a:t>	</a:t>
            </a:r>
            <a:r>
              <a:rPr lang="bg-BG" b="1" dirty="0" smtClean="0">
                <a:solidFill>
                  <a:schemeClr val="accent6">
                    <a:lumMod val="50000"/>
                  </a:schemeClr>
                </a:solidFill>
              </a:rPr>
              <a:t> 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Повратна точка в </a:t>
            </a:r>
            <a:endParaRPr lang="ru-RU" sz="2100" b="1" dirty="0" smtClean="0">
              <a:solidFill>
                <a:schemeClr val="accent6">
                  <a:lumMod val="50000"/>
                </a:schemeClr>
              </a:solidFill>
            </a:endParaRP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	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   усилията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меж-дународната общност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ограничи глобалното зато-пляне. Цели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: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ограничаване затоплянето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до края 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21 в.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до само 1.5°C;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адаптиране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намаляване емисиите без вреди за производството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храни; поток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от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средства - емисии, устойчивост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sp>
        <p:nvSpPr>
          <p:cNvPr id="35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8053017" y="1746325"/>
            <a:ext cx="3529383" cy="759869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2100" b="1" dirty="0" smtClean="0">
                <a:solidFill>
                  <a:schemeClr val="bg1"/>
                </a:solidFill>
              </a:rPr>
              <a:t>ПАРИЖКО СПОРАЗУМЕНИЕ (прието </a:t>
            </a:r>
            <a:r>
              <a:rPr lang="ru-RU" sz="2100" b="1" dirty="0">
                <a:solidFill>
                  <a:schemeClr val="bg1"/>
                </a:solidFill>
              </a:rPr>
              <a:t>2015 г</a:t>
            </a:r>
            <a:r>
              <a:rPr lang="ru-RU" sz="2100" b="1" dirty="0" smtClean="0">
                <a:solidFill>
                  <a:schemeClr val="bg1"/>
                </a:solidFill>
              </a:rPr>
              <a:t>., в </a:t>
            </a:r>
            <a:r>
              <a:rPr lang="ru-RU" sz="2100" b="1" dirty="0">
                <a:solidFill>
                  <a:schemeClr val="bg1"/>
                </a:solidFill>
              </a:rPr>
              <a:t>сила </a:t>
            </a:r>
            <a:r>
              <a:rPr lang="ru-RU" sz="2100" b="1" dirty="0" smtClean="0">
                <a:solidFill>
                  <a:schemeClr val="bg1"/>
                </a:solidFill>
              </a:rPr>
              <a:t>2016 </a:t>
            </a:r>
            <a:r>
              <a:rPr lang="ru-RU" sz="2100" b="1" dirty="0">
                <a:solidFill>
                  <a:schemeClr val="bg1"/>
                </a:solidFill>
              </a:rPr>
              <a:t>г</a:t>
            </a:r>
            <a:r>
              <a:rPr lang="ru-RU" sz="2100" b="1" dirty="0" smtClean="0">
                <a:solidFill>
                  <a:schemeClr val="bg1"/>
                </a:solidFill>
              </a:rPr>
              <a:t>.)   </a:t>
            </a:r>
            <a:endParaRPr lang="en-US" sz="2100" b="1" dirty="0">
              <a:solidFill>
                <a:schemeClr val="bg1"/>
              </a:solidFill>
            </a:endParaRPr>
          </a:p>
        </p:txBody>
      </p:sp>
      <p:pic>
        <p:nvPicPr>
          <p:cNvPr id="25" name="Picture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90575" y="2454034"/>
            <a:ext cx="792549" cy="792549"/>
          </a:xfrm>
          <a:prstGeom prst="rect">
            <a:avLst/>
          </a:prstGeom>
        </p:spPr>
      </p:pic>
      <p:pic>
        <p:nvPicPr>
          <p:cNvPr id="37" name="Picture 36" descr="https://neemo.lms-saas.com/neemoilp/securedata/LLfTQT7-FW4pLD0iKh5QNtcm_1eMhj-QVC9YeQ5ddetWiPxqfAH-jEx0FJp740IIk-61DSyZADx8De_8YRO2BTMPpcUMySjsUQhPTP6_sOx6SeJQ3HFfDtBA8ro_fhMe/img/640/qjIkPSJV.jpeg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9690" y="2454034"/>
            <a:ext cx="792925" cy="784898"/>
          </a:xfrm>
          <a:prstGeom prst="rect">
            <a:avLst/>
          </a:prstGeom>
          <a:noFill/>
          <a:ln>
            <a:noFill/>
          </a:ln>
        </p:spPr>
      </p:pic>
      <p:sp>
        <p:nvSpPr>
          <p:cNvPr id="38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 txBox="1">
            <a:spLocks/>
          </p:cNvSpPr>
          <p:nvPr/>
        </p:nvSpPr>
        <p:spPr>
          <a:xfrm>
            <a:off x="739643" y="2454035"/>
            <a:ext cx="3603883" cy="3656479"/>
          </a:xfrm>
          <a:prstGeom prst="rect">
            <a:avLst/>
          </a:prstGeom>
          <a:ln>
            <a:solidFill>
              <a:schemeClr val="accent4">
                <a:lumMod val="75000"/>
              </a:schemeClr>
            </a:solidFill>
          </a:ln>
        </p:spPr>
        <p:txBody>
          <a:bodyPr vert="horz" lIns="7200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en-US" b="1" dirty="0" smtClean="0">
                <a:solidFill>
                  <a:schemeClr val="accent4">
                    <a:lumMod val="75000"/>
                  </a:schemeClr>
                </a:solidFill>
              </a:rPr>
              <a:t> </a:t>
            </a:r>
            <a:r>
              <a:rPr lang="bg-BG" b="1" dirty="0" smtClean="0">
                <a:solidFill>
                  <a:schemeClr val="accent4">
                    <a:lumMod val="75000"/>
                  </a:schemeClr>
                </a:solidFill>
              </a:rPr>
              <a:t>            </a:t>
            </a:r>
            <a:r>
              <a:rPr lang="ru-RU" sz="2100" b="1" dirty="0">
                <a:solidFill>
                  <a:schemeClr val="accent4">
                    <a:lumMod val="75000"/>
                  </a:schemeClr>
                </a:solidFill>
              </a:rPr>
              <a:t>Ратифицирана </a:t>
            </a:r>
            <a:r>
              <a:rPr lang="ru-RU" sz="2100" b="1" dirty="0" smtClean="0">
                <a:solidFill>
                  <a:schemeClr val="accent4">
                    <a:lumMod val="75000"/>
                  </a:schemeClr>
                </a:solidFill>
              </a:rPr>
              <a:t>от 197</a:t>
            </a:r>
          </a:p>
          <a:p>
            <a:pPr>
              <a:lnSpc>
                <a:spcPct val="100000"/>
              </a:lnSpc>
              <a:spcBef>
                <a:spcPts val="0"/>
              </a:spcBef>
            </a:pPr>
            <a:r>
              <a:rPr lang="ru-RU" sz="2100" b="1" dirty="0" smtClean="0">
                <a:solidFill>
                  <a:schemeClr val="accent4">
                    <a:lumMod val="75000"/>
                  </a:schemeClr>
                </a:solidFill>
              </a:rPr>
              <a:t>               страни </a:t>
            </a:r>
            <a:r>
              <a:rPr lang="ru-RU" sz="2100" b="1" dirty="0">
                <a:solidFill>
                  <a:schemeClr val="accent4">
                    <a:lumMod val="75000"/>
                  </a:schemeClr>
                </a:solidFill>
              </a:rPr>
              <a:t>(почти </a:t>
            </a:r>
            <a:r>
              <a:rPr lang="ru-RU" sz="2100" b="1" dirty="0" smtClean="0">
                <a:solidFill>
                  <a:schemeClr val="accent4">
                    <a:lumMod val="75000"/>
                  </a:schemeClr>
                </a:solidFill>
              </a:rPr>
              <a:t>всички </a:t>
            </a:r>
            <a:r>
              <a:rPr lang="ru-RU" sz="2100" b="1" dirty="0">
                <a:solidFill>
                  <a:schemeClr val="accent4">
                    <a:lumMod val="75000"/>
                  </a:schemeClr>
                </a:solidFill>
              </a:rPr>
              <a:t>държави в световен мащаб, както и </a:t>
            </a:r>
            <a:r>
              <a:rPr lang="ru-RU" sz="2100" b="1" dirty="0" smtClean="0">
                <a:solidFill>
                  <a:schemeClr val="accent4">
                    <a:lumMod val="75000"/>
                  </a:schemeClr>
                </a:solidFill>
              </a:rPr>
              <a:t>межд. организации</a:t>
            </a:r>
            <a:r>
              <a:rPr lang="ru-RU" sz="2100" b="1" dirty="0">
                <a:solidFill>
                  <a:schemeClr val="accent4">
                    <a:lumMod val="75000"/>
                  </a:schemeClr>
                </a:solidFill>
              </a:rPr>
              <a:t>, вкл. ЕС). Основна цел: </a:t>
            </a:r>
            <a:r>
              <a:rPr lang="ru-RU" sz="2100" b="1" dirty="0" smtClean="0">
                <a:solidFill>
                  <a:schemeClr val="accent4">
                    <a:lumMod val="75000"/>
                  </a:schemeClr>
                </a:solidFill>
              </a:rPr>
              <a:t>стаби-лизиране концентрациите </a:t>
            </a:r>
            <a:r>
              <a:rPr lang="ru-RU" sz="2100" b="1" dirty="0">
                <a:solidFill>
                  <a:schemeClr val="accent4">
                    <a:lumMod val="75000"/>
                  </a:schemeClr>
                </a:solidFill>
              </a:rPr>
              <a:t>на парникови газове в </a:t>
            </a:r>
            <a:r>
              <a:rPr lang="ru-RU" sz="2100" b="1" dirty="0" smtClean="0">
                <a:solidFill>
                  <a:schemeClr val="accent4">
                    <a:lumMod val="75000"/>
                  </a:schemeClr>
                </a:solidFill>
              </a:rPr>
              <a:t>атмосфе-рата </a:t>
            </a:r>
            <a:r>
              <a:rPr lang="ru-RU" sz="2100" b="1" dirty="0">
                <a:solidFill>
                  <a:schemeClr val="accent4">
                    <a:lumMod val="75000"/>
                  </a:schemeClr>
                </a:solidFill>
              </a:rPr>
              <a:t>до ниво, на което да се избегне нарушаване на </a:t>
            </a:r>
            <a:r>
              <a:rPr lang="ru-RU" sz="2100" b="1" dirty="0" smtClean="0">
                <a:solidFill>
                  <a:schemeClr val="accent4">
                    <a:lumMod val="75000"/>
                  </a:schemeClr>
                </a:solidFill>
              </a:rPr>
              <a:t>кли-матичната </a:t>
            </a:r>
            <a:r>
              <a:rPr lang="ru-RU" sz="2100" b="1" dirty="0">
                <a:solidFill>
                  <a:schemeClr val="accent4">
                    <a:lumMod val="75000"/>
                  </a:schemeClr>
                </a:solidFill>
              </a:rPr>
              <a:t>система в </a:t>
            </a:r>
            <a:r>
              <a:rPr lang="ru-RU" sz="2100" b="1" dirty="0" smtClean="0">
                <a:solidFill>
                  <a:schemeClr val="accent4">
                    <a:lumMod val="75000"/>
                  </a:schemeClr>
                </a:solidFill>
              </a:rPr>
              <a:t>резултат </a:t>
            </a:r>
            <a:r>
              <a:rPr lang="ru-RU" sz="2100" b="1" dirty="0">
                <a:solidFill>
                  <a:schemeClr val="accent4">
                    <a:lumMod val="75000"/>
                  </a:schemeClr>
                </a:solidFill>
              </a:rPr>
              <a:t>на човешка дейност</a:t>
            </a:r>
            <a:endParaRPr lang="en-US" sz="2100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pic>
        <p:nvPicPr>
          <p:cNvPr id="39" name="Picture 38" descr="https://neemo.lms-saas.com/neemoilp/securedata/LLfTQT7-FW4pLD0iKh5QNtcm_1eMhj-QVC9YeQ5ddetWiPxqfAH-jEx0FJp740IIk-61DSyZADx8De_8YRO2BTMPpcUMySjsUQhPTP6_sOx6SeJQ3HFfDtBA8ro_fhMe/img/640/logo-cop-21-resized_640.jpg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74671" y="2503953"/>
            <a:ext cx="1050279" cy="734979"/>
          </a:xfrm>
          <a:prstGeom prst="rect">
            <a:avLst/>
          </a:prstGeom>
          <a:noFill/>
          <a:ln>
            <a:noFill/>
          </a:ln>
        </p:spPr>
      </p:pic>
      <p:pic>
        <p:nvPicPr>
          <p:cNvPr id="1033" name="Picture 17" descr="https://neemo.lms-saas.com/neemoilp/securedata/LLfTQT7-FW4pLD0iKh5QNtcm_1eMhj-QVC9YeQ5ddetWiPxqfAH-jEx0FJp740IIk-61DSyZADx8De_8YRO2BTMPpcUMySjsUQhPTP6_sOx6SeJQ3HFfDtBA8ro_fhMe/img/640/9917212873_04a14c8e35.jpg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790575" cy="7905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185223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65536" y="204635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126509"/>
            <a:ext cx="9217718" cy="887822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НАЦИОНАЛНА СТРАТЕГИЯ ЗА АДАПТАЦИЯ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КЪМ ИЗМЕНЕНИЕТО НА КЛИМАТА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10571" y="2354744"/>
            <a:ext cx="10156537" cy="38010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Глава 1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- рискове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от изменението на климата и уязвимостта на икономическите сектори (селско стопанство, горско стопанство, биологично разнообразие и екосистеми (БРиЕС), води, енергетика, транспорт, градска среда, здравеопазване, туризъм и управление на риска от бедствия, считано за междусекторна тема), както и междусекторни взаимоотношения по отношение на тези рискове и уязвимости и макроикономическите последици от изменението на климата.</a:t>
            </a:r>
          </a:p>
          <a:p>
            <a:pPr>
              <a:spcAft>
                <a:spcPts val="1200"/>
              </a:spcAft>
            </a:pP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Глава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2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- политика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и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институционален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контекст на АИК по отношение на осведомеността и знанията на заинтересованите страни, правните и институционални рамки, текущите действия и пропуските и пречките, възпрепятстващи АИК. Като основа за разработването на стратегическите цели и действия на АИК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.</a:t>
            </a:r>
            <a:endParaRPr lang="ru-RU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0327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65536" y="204635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62396" y="1126509"/>
            <a:ext cx="9217718" cy="887822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НАЦИОНАЛНА СТРАТЕГИЯ ЗА АДАПТАЦИЯ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2800" b="1" dirty="0" smtClean="0">
                <a:solidFill>
                  <a:schemeClr val="accent6">
                    <a:lumMod val="50000"/>
                  </a:schemeClr>
                </a:solidFill>
              </a:rPr>
              <a:t>КЪМ ИЗМЕНЕНИЕТО НА КЛИМАТА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31033" y="2145702"/>
            <a:ext cx="10156537" cy="410881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Глава 3 - анализи на  политическите, икономически, социални и технологични аспекти (PEST), на силни страни, слаби страни, възможности и заплахи (SWOT), както и водещи принципи за изпълнение на стратегията.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Глава 4 - стратегическите цели, възможностите и приоритетите за адаптиране, основни констатации от анализа на разходите и ползите от прилагането на мерки за адаптиране и разглежда междусекторните въпроси и финансови ресурси. 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Глава 5 - Национална Програма и Планът за действие, включително  оперативните цели и конкретните действия.</a:t>
            </a:r>
          </a:p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Глава 6 - заключенията за това, което предстои да бъде извършено в изпълнение на Стратегията и Плана за действие и включва предложените мерки за мониторинг и докладване.</a:t>
            </a:r>
          </a:p>
        </p:txBody>
      </p:sp>
    </p:spTree>
    <p:extLst>
      <p:ext uri="{BB962C8B-B14F-4D97-AF65-F5344CB8AC3E}">
        <p14:creationId xmlns:p14="http://schemas.microsoft.com/office/powerpoint/2010/main" val="38700367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841441" y="1740443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10655" y="1264686"/>
            <a:ext cx="9031222" cy="475757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ПОЛИТИКА </a:t>
            </a:r>
            <a:r>
              <a:rPr lang="bg-BG" sz="28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ЕС ЗА ОГРАНИЧАВАНЕ</a:t>
            </a:r>
            <a:r>
              <a:rPr lang="en-US" sz="2800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НА ИК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38619" y="1945172"/>
            <a:ext cx="10100441" cy="39549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МЕРКИ ЗА ОГРАНИЧАВАНЕ (намаляване емисиите на ПГ, увеличаване ЕЕ, спестяване на енергия, увеличаване дела на ВЕИ)</a:t>
            </a: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СТРАТЕГИЧЕСКИ ДОКУМЕНТИ И ЦЕЛИ НА ЕС ЗА НАМАЛЯВАНЕ ЕМИСИИТЕ НА ПГ (Пакет „Климат и енергетика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2020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“; Рамка „Климат и енергетика 2030“; Пътна карта „Нисковъглеродна икономика 2050“; Пътна карта „Енергетика 2050“)</a:t>
            </a: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ЗАКОНОДАТЕЛСТВО И ИНСТРУМЕНТИ ЗА ПОСТИГАНЕ НА ЦЕЛИТЕ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(Директива от 2003 г. относно схема за търговия с емисии за инсталации, които образуват 45% от емисиите на ПГ; Регламент от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2009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г. относно разпределяне на усилията – с цели за повечето сектори извън СТЕ за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2013–2020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Директива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от 2009 г.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относно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съхранение на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CO2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в геоложки формации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Регламент от 2013 г. относно механизъм за мониторинг на парникови газове)</a:t>
            </a:r>
          </a:p>
        </p:txBody>
      </p:sp>
    </p:spTree>
    <p:extLst>
      <p:ext uri="{BB962C8B-B14F-4D97-AF65-F5344CB8AC3E}">
        <p14:creationId xmlns:p14="http://schemas.microsoft.com/office/powerpoint/2010/main" val="41734736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831230" y="1710707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00144" y="1195264"/>
            <a:ext cx="9066807" cy="464269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ПОЛИТИКА </a:t>
            </a:r>
            <a:r>
              <a:rPr lang="bg-BG" sz="28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ЕС ЗА ОГРАНИЧАВАНЕ</a:t>
            </a:r>
            <a:r>
              <a:rPr lang="en-US" sz="2800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НА ИК (2)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45628" y="1791426"/>
            <a:ext cx="10124405" cy="4447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ДРУГИ ПОЛИТИКИ НА ЕС, СВЪРЗАНИ С ОГРАНИЧАВАНЕ 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ИК 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(Директива за ВЕИ; Директива за енергийните характеристики на сгради; Правила за управление на горите; Правила за мониторинг, отчитане и верификация на корабни емисии на CO2; Изменена директива за качество на горивата и по-чисти горива за сухопътния транспорт; Правила за опазване биоразнообразието от инвазивни чужди видове). Списък на актове на ЕС, които имат отношение към ограничаване на </a:t>
            </a:r>
            <a:r>
              <a:rPr lang="ru-RU" sz="2100" b="1" dirty="0" smtClean="0">
                <a:solidFill>
                  <a:schemeClr val="accent6">
                    <a:lumMod val="50000"/>
                  </a:schemeClr>
                </a:solidFill>
              </a:rPr>
              <a:t>ИК: 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https://eur-lex.europa.eu/summary/chapter/environment.html?locale=en&amp;root_default=SUM_1_CODED=20,SUM_2_CODED=2001</a:t>
            </a: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ПЪТНИ КАРТИ ЗА ОГРАНИЧАВАНЕ ЕМИСИИТЕ НА ПГ В РАЗЛИЧНИ ПРОМИШЛЕНИ СЕКТОРИ (Пътна карта на Европейска керамична индустрия до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2050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г.; Пътна карта на Европейската циментова индустрия до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2050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г.; Пътна карта на Евопейската алуминиева индустрия)</a:t>
            </a:r>
          </a:p>
        </p:txBody>
      </p:sp>
    </p:spTree>
    <p:extLst>
      <p:ext uri="{BB962C8B-B14F-4D97-AF65-F5344CB8AC3E}">
        <p14:creationId xmlns:p14="http://schemas.microsoft.com/office/powerpoint/2010/main" val="33178176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814886" y="1617198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00144" y="1152929"/>
            <a:ext cx="9066807" cy="464269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ИЗЧИСЛЯВАНЕ ЕМИСИИТЕ НА ПГ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147099" y="1632459"/>
            <a:ext cx="10124405" cy="484748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	    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ВЪГЛЕРОДЕН ОТПЕЧАТЪК – общото количество емисии на ПГ, </a:t>
            </a:r>
          </a:p>
          <a:p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	     образувани от човек, събитие, организация или продукт. Обикновено се</a:t>
            </a:r>
          </a:p>
          <a:p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	     измерва в кг или тон отделен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CO2.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Ако става дума за други ПГ, мерната</a:t>
            </a: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	     единица обикновено е отделен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CO2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еквивалент.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ПРОЕКТИТЕ често демонстрират въздействие като изчисляват намалени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CO2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емисии чрез иновативна технология или пилотен процес, спрямо емисиите при извършване на дейността по класическия (обичаен) начин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.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ОРГАНИЗАЦИИТЕ в днешно време изискват от служителите си да изчисляват въглеродния отпечатък в резултат на командировките, които те предприемат.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ПОПУЛЯРНИ ИНСТРУМЕНТИ/ КАЛКУЛАТОРИ НА ЕМИСИИ НА ПГ (за полети: на Международната огранизация за гражданска авиация; </a:t>
            </a:r>
            <a:r>
              <a:rPr lang="en-US" sz="2100" b="1" dirty="0" err="1">
                <a:solidFill>
                  <a:schemeClr val="accent6">
                    <a:lumMod val="50000"/>
                  </a:schemeClr>
                </a:solidFill>
              </a:rPr>
              <a:t>Myclimate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en-US" sz="2100" b="1" dirty="0" err="1">
                <a:solidFill>
                  <a:schemeClr val="accent6">
                    <a:lumMod val="50000"/>
                  </a:schemeClr>
                </a:solidFill>
              </a:rPr>
              <a:t>Offsetters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zero </a:t>
            </a:r>
            <a:r>
              <a:rPr lang="en-US" sz="2100" b="1" dirty="0" err="1">
                <a:solidFill>
                  <a:schemeClr val="accent6">
                    <a:lumMod val="50000"/>
                  </a:schemeClr>
                </a:solidFill>
              </a:rPr>
              <a:t>ghg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en-US" sz="2100" b="1" dirty="0" err="1">
                <a:solidFill>
                  <a:schemeClr val="accent6">
                    <a:lumMod val="50000"/>
                  </a:schemeClr>
                </a:solidFill>
              </a:rPr>
              <a:t>CarbonNeutral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за други дейности: 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Global Footprint Network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Carbon footprint calculator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WWF Footprint Calculator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Carbon Footprint calculator by EPA (US)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; </a:t>
            </a:r>
            <a:r>
              <a:rPr lang="en-GB" sz="2100" b="1" dirty="0">
                <a:solidFill>
                  <a:schemeClr val="accent6">
                    <a:lumMod val="50000"/>
                  </a:schemeClr>
                </a:solidFill>
              </a:rPr>
              <a:t>The Nature Conservancy’s carbon footprint calculator (US)</a:t>
            </a:r>
            <a:endParaRPr lang="en-US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18" name="Picture 17" descr="https://neemo.lms-saas.com/neemoilp/securedata/LLfTQT7-FW4pLD0iKh5QNtcm_1eMhj-QVC9YeQ5ddetWiPxqfAH-jEx0FJp740IIk-61DSyZADx8De_8YRO2BTMPpcUMySjsUQhPTP6_sOx6SeJQ3HFfDtBA8ro_fhMe/img/640/Fotolia_72712379_Subscription_XXL_640.jpg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5628" y="1926680"/>
            <a:ext cx="1266825" cy="96393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2144731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660884" y="1784279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495340" y="1211896"/>
            <a:ext cx="9066807" cy="464380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ПОЛИТИКА </a:t>
            </a:r>
            <a:r>
              <a:rPr lang="bg-BG" sz="28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ЕС ЗА АДАПТИРАНЕ КЪМ</a:t>
            </a:r>
            <a:r>
              <a:rPr lang="en-US" sz="2800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ИК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1066953" y="1941365"/>
            <a:ext cx="10095033" cy="42780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МЕРКИ ЗА АДАПТИРАНЕ (намаляване уязвимостта на екстремни явления; приспособяване на земеделието към по-високи температури)</a:t>
            </a: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СТРАТЕГИЯ НА ЕС ЗА АДАПТИРАНЕ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 –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приета от ЕК през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2013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г. с основна цел да допринесе за по-климатично устойчива Европа, вкл. подобряване на готовността и капацитета за отговор на въздействията на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ИК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 местно, регионално, нацио-нално ниво и на ниво ЕС, чрез координирани действия на всички заинтересовани страни. Под-целите на стратегията са:</a:t>
            </a: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- Насърчаване приемането на задълбочени стратегии за адаптиране от държавите -членки на ЕС;</a:t>
            </a: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- Интегриране в различни политики на ЕС като земеделие, инфраструктура, сближаване;</a:t>
            </a: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- Запълване на дефицита от знания и подобряване вземането на решения</a:t>
            </a:r>
          </a:p>
        </p:txBody>
      </p:sp>
    </p:spTree>
    <p:extLst>
      <p:ext uri="{BB962C8B-B14F-4D97-AF65-F5344CB8AC3E}">
        <p14:creationId xmlns:p14="http://schemas.microsoft.com/office/powerpoint/2010/main" val="29097780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72342" y="201101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72342" y="1172047"/>
            <a:ext cx="9066807" cy="838968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ДЕЙСТВИЯ </a:t>
            </a:r>
            <a:r>
              <a:rPr lang="bg-BG" sz="28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ЕС В ПОДКРЕПА НА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СТРАТЕГИЯТА ЗА АДАПТИРАНЕ КЪМ</a:t>
            </a:r>
            <a:r>
              <a:rPr lang="en-US" sz="2800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ИК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158409" y="2126884"/>
            <a:ext cx="9119192" cy="36317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ПОДКРЕПА ЗА ДЧ ПРИ РАЗРАБОТВАНЕ НА СТРАТЕГИИТЕ ЗА АДАПТИРАНЕ (Указания на ЕК за разработване, изпълнение и преглед на стратегиите и политиките; оценка от страна на ЕК през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2017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г.)</a:t>
            </a: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ФИНАНСИРАНЕ ПО ПРОГРАМА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 LIFE 2013-2020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 г. (трансгранично управление на наводнения, интегриране в градското планиране, планински райони и острови; устойчиво управление на води; разработване на оценки на уязвимостта и стратегии за адаптиране)</a:t>
            </a:r>
          </a:p>
          <a:p>
            <a:pPr>
              <a:spcAft>
                <a:spcPts val="12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ПРИОРИТИЗИРАНЕ НА АДАПТИРАНЕТО КЪМ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ИК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В КОНВЕНТА НА КМЕТОВЕТЕ (</a:t>
            </a:r>
            <a:r>
              <a:rPr lang="ru-RU" sz="2100" b="1" dirty="0">
                <a:solidFill>
                  <a:schemeClr val="accent6">
                    <a:lumMod val="50000"/>
                  </a:schemeClr>
                </a:solidFill>
              </a:rPr>
              <a:t>най-голямото движение в света на градове и региони, които предприемат действия в областта на климата и енергетиката 2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013/2014).</a:t>
            </a:r>
            <a:endParaRPr lang="bg-BG" sz="21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18" name="Picture 17" descr="https://neemo.lms-saas.com/neemoilp/securedata/LLfTQT7-FW4pLD0iKh5QNtcm_1eMhj-QVC9YeQ5ddetWiPxqfAH-jEx0FJp740IIk-61DSyZADx8De_8YRO2BTMPpcUMySjsUQhPTP6_sOx6SeJQ3HFfDtBA8ro_fhMe/img/640/24/Fotolia_94576197_Subscription_L_640.jpg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560" y="2242411"/>
            <a:ext cx="1066800" cy="1066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9" name="Picture 18" descr="https://neemo.lms-saas.com/neemoilp/securedata/LLfTQT7-FW4pLD0iKh5QNtcm_1eMhj-QVC9YeQ5ddetWiPxqfAH-jEx0FJp740IIk-61DSyZADx8De_8YRO2BTMPpcUMySjsUQhPTP6_sOx6SeJQ3HFfDtBA8ro_fhMe/img/640/24/life_640.jpg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2560" y="3495989"/>
            <a:ext cx="1076325" cy="1076325"/>
          </a:xfrm>
          <a:prstGeom prst="rect">
            <a:avLst/>
          </a:prstGeom>
          <a:noFill/>
          <a:ln>
            <a:noFill/>
          </a:ln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32560" y="4794184"/>
            <a:ext cx="1066892" cy="10668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45453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1572342" y="2011015"/>
            <a:ext cx="8735721" cy="0"/>
          </a:xfrm>
          <a:prstGeom prst="line">
            <a:avLst/>
          </a:prstGeom>
          <a:ln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xmlns="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72342" y="1172047"/>
            <a:ext cx="9066807" cy="838968"/>
          </a:xfrm>
        </p:spPr>
        <p:txBody>
          <a:bodyPr/>
          <a:lstStyle/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ДЕЙСТВИЯ </a:t>
            </a:r>
            <a:r>
              <a:rPr lang="bg-BG" sz="2800" b="1" dirty="0">
                <a:solidFill>
                  <a:schemeClr val="accent6">
                    <a:lumMod val="50000"/>
                  </a:schemeClr>
                </a:solidFill>
              </a:rPr>
              <a:t>НА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ЕС В ПОДКРЕПА НА </a:t>
            </a:r>
          </a:p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СТРАТЕГИЯТА ЗА АДАПТИРАНЕ КЪМ</a:t>
            </a:r>
            <a:r>
              <a:rPr lang="en-US" sz="2800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800" b="1" dirty="0" smtClean="0">
                <a:solidFill>
                  <a:schemeClr val="accent6">
                    <a:lumMod val="50000"/>
                  </a:schemeClr>
                </a:solidFill>
              </a:rPr>
              <a:t>ИК (2)</a:t>
            </a:r>
            <a:endParaRPr lang="ru-RU" sz="28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grpSp>
        <p:nvGrpSpPr>
          <p:cNvPr id="9" name="Group 8"/>
          <p:cNvGrpSpPr/>
          <p:nvPr/>
        </p:nvGrpSpPr>
        <p:grpSpPr>
          <a:xfrm>
            <a:off x="1239323" y="118208"/>
            <a:ext cx="9621918" cy="1236014"/>
            <a:chOff x="167148" y="94899"/>
            <a:chExt cx="9621918" cy="1236014"/>
          </a:xfrm>
        </p:grpSpPr>
        <p:pic>
          <p:nvPicPr>
            <p:cNvPr id="11" name="Picture 4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69098" y="311105"/>
              <a:ext cx="1119968" cy="101980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2" name="Picture 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7148" y="94899"/>
              <a:ext cx="1609902" cy="112801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3" name="TextBox 12"/>
            <p:cNvSpPr txBox="1"/>
            <p:nvPr/>
          </p:nvSpPr>
          <p:spPr>
            <a:xfrm>
              <a:off x="1857928" y="389780"/>
              <a:ext cx="6869946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bg-BG" b="1" dirty="0" smtClean="0">
                  <a:latin typeface="Corbel" panose="020B0503020204020204" pitchFamily="34" charset="0"/>
                </a:rPr>
                <a:t>Проект </a:t>
              </a:r>
              <a:r>
                <a:rPr lang="en-US" b="1" dirty="0">
                  <a:latin typeface="Corbel" panose="020B0503020204020204" pitchFamily="34" charset="0"/>
                </a:rPr>
                <a:t>BGENVIRONMENT</a:t>
              </a:r>
              <a:r>
                <a:rPr lang="bg-BG" b="1" dirty="0">
                  <a:latin typeface="Corbel" panose="020B0503020204020204" pitchFamily="34" charset="0"/>
                </a:rPr>
                <a:t>-4.003-0017 </a:t>
              </a:r>
              <a:r>
                <a:rPr lang="bg-BG" b="1" dirty="0" smtClean="0">
                  <a:latin typeface="Corbel" panose="020B0503020204020204" pitchFamily="34" charset="0"/>
                </a:rPr>
                <a:t>„</a:t>
              </a:r>
              <a:r>
                <a:rPr lang="bg-BG" b="1" dirty="0">
                  <a:latin typeface="Corbel" panose="020B0503020204020204" pitchFamily="34" charset="0"/>
                </a:rPr>
                <a:t>Прилагане на мерки за успешна адаптация към климатичните </a:t>
              </a:r>
              <a:r>
                <a:rPr lang="bg-BG" b="1" dirty="0" smtClean="0">
                  <a:latin typeface="Corbel" panose="020B0503020204020204" pitchFamily="34" charset="0"/>
                </a:rPr>
                <a:t>промени“</a:t>
              </a:r>
              <a:endParaRPr lang="bg-BG" b="1" dirty="0">
                <a:latin typeface="Corbel" panose="020B0503020204020204" pitchFamily="34" charset="0"/>
              </a:endParaRPr>
            </a:p>
          </p:txBody>
        </p:sp>
        <p:cxnSp>
          <p:nvCxnSpPr>
            <p:cNvPr id="14" name="Straight Connector 13"/>
            <p:cNvCxnSpPr/>
            <p:nvPr/>
          </p:nvCxnSpPr>
          <p:spPr>
            <a:xfrm flipV="1">
              <a:off x="1984079" y="1026540"/>
              <a:ext cx="6700665" cy="0"/>
            </a:xfrm>
            <a:prstGeom prst="line">
              <a:avLst/>
            </a:prstGeom>
            <a:ln w="38100">
              <a:solidFill>
                <a:srgbClr val="00B0F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E2F2BFDF-E9F2-4569-A9F2-E1FFCB7FB82D}"/>
              </a:ext>
            </a:extLst>
          </p:cNvPr>
          <p:cNvSpPr txBox="1"/>
          <p:nvPr/>
        </p:nvSpPr>
        <p:spPr>
          <a:xfrm>
            <a:off x="226605" y="6368620"/>
            <a:ext cx="11965395" cy="367468"/>
          </a:xfrm>
          <a:prstGeom prst="rect">
            <a:avLst/>
          </a:prstGeom>
          <a:noFill/>
        </p:spPr>
        <p:txBody>
          <a:bodyPr wrap="square" lIns="0" tIns="36000" rIns="0" bIns="0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“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Ефективно планиране и прилагане на общински политики по климата</a:t>
            </a:r>
            <a:r>
              <a:rPr lang="en-US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”</a:t>
            </a:r>
            <a:r>
              <a:rPr lang="bg-BG" sz="1600" b="1" spc="-100" dirty="0" smtClean="0">
                <a:solidFill>
                  <a:schemeClr val="accent6">
                    <a:lumMod val="50000"/>
                  </a:schemeClr>
                </a:solidFill>
                <a:latin typeface="Corbel" panose="020B0503020204020204" pitchFamily="34" charset="0"/>
              </a:rPr>
              <a:t>  - Обучение за общински служители, 20 – 22 юни 2023 г., Благоевград</a:t>
            </a:r>
            <a:endParaRPr lang="en-US" sz="1600" b="1" spc="-100" baseline="0" dirty="0">
              <a:solidFill>
                <a:schemeClr val="accent6">
                  <a:lumMod val="50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xmlns="" id="{650C75AF-B979-4F50-A452-B42AF6171860}"/>
              </a:ext>
              <a:ext uri="{C183D7F6-B498-43B3-948B-1728B52AA6E4}">
                <adec:decorative xmlns:adec="http://schemas.microsoft.com/office/drawing/2017/decorative" xmlns="" val="1"/>
              </a:ext>
            </a:extLst>
          </p:cNvPr>
          <p:cNvCxnSpPr>
            <a:cxnSpLocks/>
          </p:cNvCxnSpPr>
          <p:nvPr/>
        </p:nvCxnSpPr>
        <p:spPr>
          <a:xfrm flipV="1">
            <a:off x="739643" y="6337164"/>
            <a:ext cx="10898395" cy="31456"/>
          </a:xfrm>
          <a:prstGeom prst="line">
            <a:avLst/>
          </a:prstGeom>
          <a:ln w="31750">
            <a:solidFill>
              <a:schemeClr val="accent6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" name="TextBox 1"/>
          <p:cNvSpPr txBox="1"/>
          <p:nvPr/>
        </p:nvSpPr>
        <p:spPr>
          <a:xfrm>
            <a:off x="2232837" y="1933575"/>
            <a:ext cx="9012866" cy="444737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ПОПЪЛВАНЕ НА ДЕФИЦИТА ОТ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ЗНАНИЯ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(ЕК съвместно с ДЧ и заинтересовани страни анализира дефицитите и търси инструменти и методологии за попълването им, напр. разходи и ползи на щети и мерки за адаптиране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,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анализи и оценка на риска на местно и регионално ниво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,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мониторинг и оценка на усилията за адаптиране)</a:t>
            </a: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Надграждане на 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Climate-ADAPT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(като „едно гише“ за информация за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ИК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в Европа</a:t>
            </a:r>
            <a:r>
              <a:rPr lang="en-US" sz="2100" b="1" dirty="0">
                <a:solidFill>
                  <a:schemeClr val="accent6">
                    <a:lumMod val="50000"/>
                  </a:schemeClr>
                </a:solidFill>
              </a:rPr>
              <a:t>.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Основен уебпортал за климатично адаптиране в Европа, на базата на партньорство между ЕК и ЕАОС)</a:t>
            </a:r>
          </a:p>
          <a:p>
            <a:pPr>
              <a:spcAft>
                <a:spcPts val="600"/>
              </a:spcAft>
            </a:pP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КЛИМАТИЧНО „ОСИГУРЯВАНЕ“ НА ОСП, КОХЕЗИОННАТА ПОЛИТИКА И ОРП (Указания на ЕК към УО и други заинтересовани страни; възможност за национални/ регионални власти в периода 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2014-2020 </a:t>
            </a:r>
            <a:r>
              <a:rPr lang="bg-BG" sz="2100" b="1" dirty="0" smtClean="0">
                <a:solidFill>
                  <a:schemeClr val="accent6">
                    <a:lumMod val="50000"/>
                  </a:schemeClr>
                </a:solidFill>
              </a:rPr>
              <a:t>и 2021-2027 г.</a:t>
            </a:r>
            <a:r>
              <a:rPr lang="en-US" sz="2100" b="1" dirty="0" smtClean="0">
                <a:solidFill>
                  <a:schemeClr val="accent6">
                    <a:lumMod val="50000"/>
                  </a:schemeClr>
                </a:solidFill>
              </a:rPr>
              <a:t> </a:t>
            </a:r>
            <a:r>
              <a:rPr lang="bg-BG" sz="2100" b="1" dirty="0">
                <a:solidFill>
                  <a:schemeClr val="accent6">
                    <a:lumMod val="50000"/>
                  </a:schemeClr>
                </a:solidFill>
              </a:rPr>
              <a:t>за финансиране на дефицити в познанията, оценка на риска и укрепване на капацитета за адаптиране)</a:t>
            </a:r>
          </a:p>
        </p:txBody>
      </p:sp>
      <p:pic>
        <p:nvPicPr>
          <p:cNvPr id="20" name="Picture 19" descr="https://neemo.lms-saas.com/neemoilp/securedata/LLfTQT7-FW4pLD0iKh5QNtcm_1eMhj-QVC9YeQ5ddetWiPxqfAH-jEx0FJp740IIk-61DSyZADx8De_8YRO2BTMPpcUMySjsUQhPTP6_sOx6SeJQ3HFfDtBA8ro_fhMe/img/640/24/Fotolia_77560947_Subscription_XXL_640.jpg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50093" y="2242411"/>
            <a:ext cx="1066800" cy="1066800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Picture 20" descr="https://neemo.lms-saas.com/neemoilp/securedata/LLfTQT7-FW4pLD0iKh5QNtcm_1eMhj-QVC9YeQ5ddetWiPxqfAH-jEx0FJp740IIk-61DSyZADx8De_8YRO2BTMPpcUMySjsUQhPTP6_sOx6SeJQ3HFfDtBA8ro_fhMe/img/640/24/EEA_agency_logo.svg.png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906" y="3608948"/>
            <a:ext cx="1019175" cy="10191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2" name="Picture 21" descr="https://neemo.lms-saas.com/neemoilp/securedata/LLfTQT7-FW4pLD0iKh5QNtcm_1eMhj-QVC9YeQ5ddetWiPxqfAH-jEx0FJp740IIk-61DSyZADx8De_8YRO2BTMPpcUMySjsUQhPTP6_sOx6SeJQ3HFfDtBA8ro_fhMe/img/640/24/Fotolia_85755716_Subscription_L_640.jpg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3906" y="4927861"/>
            <a:ext cx="1057275" cy="105727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1333247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xmlns="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0E111B19-7283-4751-B1F8-E7CC95678A87}">
  <ds:schemaRefs>
    <ds:schemaRef ds:uri="http://purl.org/dc/elements/1.1/"/>
    <ds:schemaRef ds:uri="http://purl.org/dc/terms/"/>
    <ds:schemaRef ds:uri="71af3243-3dd4-4a8d-8c0d-dd76da1f02a5"/>
    <ds:schemaRef ds:uri="http://schemas.microsoft.com/office/2006/metadata/properties"/>
    <ds:schemaRef ds:uri="http://schemas.microsoft.com/office/2006/documentManagement/types"/>
    <ds:schemaRef ds:uri="16c05727-aa75-4e4a-9b5f-8a80a1165891"/>
    <ds:schemaRef ds:uri="http://purl.org/dc/dcmitype/"/>
    <ds:schemaRef ds:uri="http://schemas.openxmlformats.org/package/2006/metadata/core-properties"/>
    <ds:schemaRef ds:uri="http://schemas.microsoft.com/office/infopath/2007/PartnerControls"/>
    <ds:schemaRef ds:uri="http://www.w3.org/XML/1998/namespace"/>
  </ds:schemaRefs>
</ds:datastoreItem>
</file>

<file path=customXml/itemProps3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0</TotalTime>
  <Words>4348</Words>
  <Application>Microsoft Office PowerPoint</Application>
  <PresentationFormat>По избор</PresentationFormat>
  <Paragraphs>236</Paragraphs>
  <Slides>31</Slides>
  <Notes>0</Notes>
  <HiddenSlides>0</HiddenSlides>
  <MMClips>0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Заглавия на слайдовете</vt:lpstr>
      </vt:variant>
      <vt:variant>
        <vt:i4>31</vt:i4>
      </vt:variant>
    </vt:vector>
  </HeadingPairs>
  <TitlesOfParts>
    <vt:vector size="32" baseType="lpstr">
      <vt:lpstr>Office Theme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  <vt:lpstr>Презентация на PowerPoint</vt:lpstr>
    </vt:vector>
  </TitlesOfParts>
  <Company/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2023-06-16T10:38:34Z</dcterms:created>
  <dcterms:modified xsi:type="dcterms:W3CDTF">2023-06-27T10:17:03Z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