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372" r:id="rId3"/>
    <p:sldId id="264" r:id="rId4"/>
    <p:sldId id="263" r:id="rId5"/>
    <p:sldId id="628" r:id="rId6"/>
    <p:sldId id="261" r:id="rId7"/>
    <p:sldId id="377" r:id="rId8"/>
    <p:sldId id="258" r:id="rId9"/>
    <p:sldId id="363" r:id="rId10"/>
    <p:sldId id="265" r:id="rId11"/>
    <p:sldId id="357" r:id="rId12"/>
    <p:sldId id="359" r:id="rId13"/>
    <p:sldId id="358" r:id="rId14"/>
    <p:sldId id="361" r:id="rId15"/>
    <p:sldId id="362" r:id="rId16"/>
    <p:sldId id="272" r:id="rId17"/>
    <p:sldId id="379" r:id="rId18"/>
    <p:sldId id="380" r:id="rId19"/>
    <p:sldId id="381" r:id="rId20"/>
    <p:sldId id="270" r:id="rId21"/>
    <p:sldId id="376" r:id="rId22"/>
    <p:sldId id="364" r:id="rId23"/>
    <p:sldId id="276" r:id="rId24"/>
    <p:sldId id="273" r:id="rId25"/>
    <p:sldId id="278" r:id="rId26"/>
    <p:sldId id="277" r:id="rId27"/>
    <p:sldId id="374" r:id="rId28"/>
    <p:sldId id="375" r:id="rId29"/>
    <p:sldId id="279" r:id="rId30"/>
    <p:sldId id="286" r:id="rId31"/>
    <p:sldId id="285" r:id="rId32"/>
    <p:sldId id="373" r:id="rId33"/>
    <p:sldId id="280" r:id="rId34"/>
    <p:sldId id="281" r:id="rId35"/>
    <p:sldId id="283" r:id="rId36"/>
    <p:sldId id="284" r:id="rId37"/>
    <p:sldId id="268" r:id="rId38"/>
    <p:sldId id="382" r:id="rId39"/>
    <p:sldId id="267" r:id="rId40"/>
  </p:sldIdLst>
  <p:sldSz cx="12192000" cy="6858000"/>
  <p:notesSz cx="6858000" cy="9144000"/>
  <p:embeddedFontLst>
    <p:embeddedFont>
      <p:font typeface="Archivo Bold" panose="020B0604020202020204" charset="0"/>
      <p:bold r:id="rId42"/>
    </p:embeddedFont>
    <p:embeddedFont>
      <p:font typeface="Helvetica" panose="020B060402020202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Archivo" panose="020B0604020202020204" charset="0"/>
      <p:regular r:id="rId49"/>
      <p:bold r:id="rId50"/>
      <p:italic r:id="rId51"/>
      <p:boldItalic r:id="rId52"/>
    </p:embeddedFont>
    <p:embeddedFont>
      <p:font typeface="Barlow" panose="020B0604020202020204" charset="0"/>
      <p:regular r:id="rId53"/>
      <p:bold r:id="rId54"/>
      <p:italic r:id="rId55"/>
      <p:boldItalic r:id="rId56"/>
    </p:embeddedFont>
    <p:embeddedFont>
      <p:font typeface="Roboto"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3" roundtripDataSignature="AMtx7mhLxMr4P2rNZH1WtN2rT3vxZAnFU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46" autoAdjust="0"/>
  </p:normalViewPr>
  <p:slideViewPr>
    <p:cSldViewPr snapToGrid="0">
      <p:cViewPr varScale="1">
        <p:scale>
          <a:sx n="55" d="100"/>
          <a:sy n="55" d="100"/>
        </p:scale>
        <p:origin x="12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113"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B5FA9-55FD-42C0-85ED-7798C4BD05F9}" type="doc">
      <dgm:prSet loTypeId="urn:microsoft.com/office/officeart/2005/8/layout/hList6" loCatId="list" qsTypeId="urn:microsoft.com/office/officeart/2005/8/quickstyle/simple3" qsCatId="simple" csTypeId="urn:microsoft.com/office/officeart/2005/8/colors/accent3_2" csCatId="accent3" phldr="1"/>
      <dgm:spPr/>
      <dgm:t>
        <a:bodyPr/>
        <a:lstStyle/>
        <a:p>
          <a:endParaRPr lang="pl-PL"/>
        </a:p>
      </dgm:t>
    </dgm:pt>
    <dgm:pt modelId="{F29D960A-C498-4366-8CE9-4B0A4C0B837D}">
      <dgm:prSet phldrT="[Tekst]" custT="1"/>
      <dgm:spPr/>
      <dgm:t>
        <a:bodyPr/>
        <a:lstStyle/>
        <a:p>
          <a:r>
            <a:rPr lang="pl-PL" sz="1800" b="1" dirty="0"/>
            <a:t>International</a:t>
          </a:r>
        </a:p>
      </dgm:t>
    </dgm:pt>
    <dgm:pt modelId="{2C451576-C976-4BBD-AC7C-91D32AB50065}" type="parTrans" cxnId="{40DA634D-D773-4A08-821A-BE747602D3C8}">
      <dgm:prSet/>
      <dgm:spPr/>
      <dgm:t>
        <a:bodyPr/>
        <a:lstStyle/>
        <a:p>
          <a:endParaRPr lang="pl-PL"/>
        </a:p>
      </dgm:t>
    </dgm:pt>
    <dgm:pt modelId="{E16019E0-F8F5-4B94-97ED-CB4C9E838005}" type="sibTrans" cxnId="{40DA634D-D773-4A08-821A-BE747602D3C8}">
      <dgm:prSet/>
      <dgm:spPr/>
      <dgm:t>
        <a:bodyPr/>
        <a:lstStyle/>
        <a:p>
          <a:endParaRPr lang="pl-PL"/>
        </a:p>
      </dgm:t>
    </dgm:pt>
    <dgm:pt modelId="{C490F59A-D3FA-401D-8E64-3BB1A42F6699}">
      <dgm:prSet phldrT="[Text]" custT="1"/>
      <dgm:spPr/>
      <dgm:t>
        <a:bodyPr/>
        <a:lstStyle/>
        <a:p>
          <a:r>
            <a:rPr lang="en-US" sz="1600" dirty="0"/>
            <a:t>UN sustainability goals</a:t>
          </a:r>
          <a:endParaRPr lang="pl-PL" sz="1600" dirty="0"/>
        </a:p>
      </dgm:t>
    </dgm:pt>
    <dgm:pt modelId="{D7F832EA-B64A-4650-A737-82D7DE5CB167}" type="parTrans" cxnId="{2F42E078-3187-4600-88B9-D8153FB4104A}">
      <dgm:prSet/>
      <dgm:spPr/>
      <dgm:t>
        <a:bodyPr/>
        <a:lstStyle/>
        <a:p>
          <a:endParaRPr lang="pl-PL"/>
        </a:p>
      </dgm:t>
    </dgm:pt>
    <dgm:pt modelId="{97648F2F-C90A-4F3F-8E32-B8802355C743}" type="sibTrans" cxnId="{2F42E078-3187-4600-88B9-D8153FB4104A}">
      <dgm:prSet/>
      <dgm:spPr/>
      <dgm:t>
        <a:bodyPr/>
        <a:lstStyle/>
        <a:p>
          <a:endParaRPr lang="pl-PL"/>
        </a:p>
      </dgm:t>
    </dgm:pt>
    <dgm:pt modelId="{BC237BAC-B2DD-4D17-842A-DC455CBB6D2E}">
      <dgm:prSet phldrT="[Tekst]" custT="1"/>
      <dgm:spPr/>
      <dgm:t>
        <a:bodyPr/>
        <a:lstStyle/>
        <a:p>
          <a:r>
            <a:rPr lang="pl-PL" sz="1800" b="1" dirty="0" err="1"/>
            <a:t>National</a:t>
          </a:r>
          <a:endParaRPr lang="pl-PL" sz="1600" b="1" dirty="0"/>
        </a:p>
      </dgm:t>
    </dgm:pt>
    <dgm:pt modelId="{E9A6C336-3A7E-4534-8875-55F210661F5C}" type="parTrans" cxnId="{CD492394-8490-4988-B840-A65308CB64BD}">
      <dgm:prSet/>
      <dgm:spPr/>
      <dgm:t>
        <a:bodyPr/>
        <a:lstStyle/>
        <a:p>
          <a:endParaRPr lang="pl-PL"/>
        </a:p>
      </dgm:t>
    </dgm:pt>
    <dgm:pt modelId="{DB8231C5-5640-48A8-972C-F256A73E3692}" type="sibTrans" cxnId="{CD492394-8490-4988-B840-A65308CB64BD}">
      <dgm:prSet/>
      <dgm:spPr/>
      <dgm:t>
        <a:bodyPr/>
        <a:lstStyle/>
        <a:p>
          <a:endParaRPr lang="pl-PL"/>
        </a:p>
      </dgm:t>
    </dgm:pt>
    <dgm:pt modelId="{A3E52C6C-A14F-4AB5-8245-7D14F632F357}">
      <dgm:prSet phldrT="[Text]" custT="1"/>
      <dgm:spPr/>
      <dgm:t>
        <a:bodyPr/>
        <a:lstStyle/>
        <a:p>
          <a:r>
            <a:rPr lang="en-US" sz="1600" dirty="0"/>
            <a:t>Climate Change Act (</a:t>
          </a:r>
          <a:r>
            <a:rPr lang="en-US" sz="1600" dirty="0" err="1"/>
            <a:t>Lov</a:t>
          </a:r>
          <a:r>
            <a:rPr lang="en-US" sz="1600" dirty="0"/>
            <a:t> om </a:t>
          </a:r>
          <a:r>
            <a:rPr lang="en-US" sz="1600" dirty="0" err="1"/>
            <a:t>klimamål</a:t>
          </a:r>
          <a:r>
            <a:rPr lang="en-US" sz="1600" dirty="0"/>
            <a:t>)</a:t>
          </a:r>
          <a:endParaRPr lang="pl-PL" sz="1600" dirty="0"/>
        </a:p>
      </dgm:t>
    </dgm:pt>
    <dgm:pt modelId="{CC43A3F1-47D0-4830-9297-BDB3450E5AEB}" type="parTrans" cxnId="{B395F8AC-4D51-4F3C-B9D0-95FA04BE5F03}">
      <dgm:prSet/>
      <dgm:spPr/>
      <dgm:t>
        <a:bodyPr/>
        <a:lstStyle/>
        <a:p>
          <a:endParaRPr lang="pl-PL"/>
        </a:p>
      </dgm:t>
    </dgm:pt>
    <dgm:pt modelId="{ED9867B6-EE9A-41A6-8B7B-A364F7FF3467}" type="sibTrans" cxnId="{B395F8AC-4D51-4F3C-B9D0-95FA04BE5F03}">
      <dgm:prSet/>
      <dgm:spPr/>
      <dgm:t>
        <a:bodyPr/>
        <a:lstStyle/>
        <a:p>
          <a:endParaRPr lang="pl-PL"/>
        </a:p>
      </dgm:t>
    </dgm:pt>
    <dgm:pt modelId="{9A77001E-19D5-46E1-82D7-47B852442B51}">
      <dgm:prSet phldrT="[Tekst]" custT="1"/>
      <dgm:spPr/>
      <dgm:t>
        <a:bodyPr/>
        <a:lstStyle/>
        <a:p>
          <a:r>
            <a:rPr lang="pl-PL" sz="1800" b="1" dirty="0" err="1"/>
            <a:t>Regional</a:t>
          </a:r>
          <a:endParaRPr lang="pl-PL" sz="1600" b="1" dirty="0"/>
        </a:p>
      </dgm:t>
    </dgm:pt>
    <dgm:pt modelId="{98D65169-9DCA-4253-BE95-647EEC0042C0}" type="parTrans" cxnId="{EDD42CF8-DD18-4E2A-A586-A76B840FF85E}">
      <dgm:prSet/>
      <dgm:spPr/>
      <dgm:t>
        <a:bodyPr/>
        <a:lstStyle/>
        <a:p>
          <a:endParaRPr lang="pl-PL"/>
        </a:p>
      </dgm:t>
    </dgm:pt>
    <dgm:pt modelId="{55F3AE0D-2B06-420A-85AE-9ACF2297559F}" type="sibTrans" cxnId="{EDD42CF8-DD18-4E2A-A586-A76B840FF85E}">
      <dgm:prSet/>
      <dgm:spPr/>
      <dgm:t>
        <a:bodyPr/>
        <a:lstStyle/>
        <a:p>
          <a:endParaRPr lang="pl-PL"/>
        </a:p>
      </dgm:t>
    </dgm:pt>
    <dgm:pt modelId="{7052B1BC-EA39-483E-8B28-E1F49870C654}">
      <dgm:prSet phldrT="[Text]" custT="1"/>
      <dgm:spPr/>
      <dgm:t>
        <a:bodyPr/>
        <a:lstStyle/>
        <a:p>
          <a:r>
            <a:rPr lang="en-US" sz="1600" dirty="0"/>
            <a:t>Regional Climate and Energy Plan </a:t>
          </a:r>
          <a:endParaRPr lang="pl-PL" sz="1600" dirty="0"/>
        </a:p>
      </dgm:t>
    </dgm:pt>
    <dgm:pt modelId="{6E793716-4539-4B99-BBCC-AE00A20693DC}" type="parTrans" cxnId="{E3779FE7-5A6F-4DE3-A1A0-983CA6B40724}">
      <dgm:prSet/>
      <dgm:spPr/>
      <dgm:t>
        <a:bodyPr/>
        <a:lstStyle/>
        <a:p>
          <a:endParaRPr lang="pl-PL"/>
        </a:p>
      </dgm:t>
    </dgm:pt>
    <dgm:pt modelId="{16588325-23CC-4421-9314-393072951BE9}" type="sibTrans" cxnId="{E3779FE7-5A6F-4DE3-A1A0-983CA6B40724}">
      <dgm:prSet/>
      <dgm:spPr/>
      <dgm:t>
        <a:bodyPr/>
        <a:lstStyle/>
        <a:p>
          <a:endParaRPr lang="pl-PL"/>
        </a:p>
      </dgm:t>
    </dgm:pt>
    <dgm:pt modelId="{DB88BC80-5B87-415A-A40E-33E64CB2591C}">
      <dgm:prSet phldrT="[Tekst]" custT="1"/>
      <dgm:spPr/>
      <dgm:t>
        <a:bodyPr/>
        <a:lstStyle/>
        <a:p>
          <a:r>
            <a:rPr lang="pl-PL" sz="1800" b="1" dirty="0" err="1"/>
            <a:t>Local</a:t>
          </a:r>
          <a:endParaRPr lang="pl-PL" sz="2200" b="1" dirty="0"/>
        </a:p>
      </dgm:t>
    </dgm:pt>
    <dgm:pt modelId="{4EFA2724-5205-482F-A3AD-84EA1C3711E8}" type="parTrans" cxnId="{20243482-15FE-4053-B8E5-C11F806A8984}">
      <dgm:prSet/>
      <dgm:spPr/>
      <dgm:t>
        <a:bodyPr/>
        <a:lstStyle/>
        <a:p>
          <a:endParaRPr lang="pl-PL"/>
        </a:p>
      </dgm:t>
    </dgm:pt>
    <dgm:pt modelId="{C07BBAC7-8E05-4163-9D1A-8B2279E103AF}" type="sibTrans" cxnId="{20243482-15FE-4053-B8E5-C11F806A8984}">
      <dgm:prSet/>
      <dgm:spPr/>
      <dgm:t>
        <a:bodyPr/>
        <a:lstStyle/>
        <a:p>
          <a:endParaRPr lang="pl-PL"/>
        </a:p>
      </dgm:t>
    </dgm:pt>
    <dgm:pt modelId="{4841FD7C-BA03-4F8F-AF30-0FC42CC60100}">
      <dgm:prSet phldrT="[Text]" custT="1"/>
      <dgm:spPr/>
      <dgm:t>
        <a:bodyPr/>
        <a:lstStyle/>
        <a:p>
          <a:r>
            <a:rPr lang="en-US" sz="1600" i="0" dirty="0"/>
            <a:t>Local climate and energy plans </a:t>
          </a:r>
          <a:endParaRPr lang="pl-PL" sz="1600" dirty="0"/>
        </a:p>
      </dgm:t>
    </dgm:pt>
    <dgm:pt modelId="{72F70848-D70F-4A53-9BFB-A6E297A9B3E4}" type="parTrans" cxnId="{D16BA275-1347-4293-84B7-F1869CB5E9A7}">
      <dgm:prSet/>
      <dgm:spPr/>
      <dgm:t>
        <a:bodyPr/>
        <a:lstStyle/>
        <a:p>
          <a:endParaRPr lang="pl-PL"/>
        </a:p>
      </dgm:t>
    </dgm:pt>
    <dgm:pt modelId="{5CB24FBC-AA2B-440D-92F7-51B54BCA9F3E}" type="sibTrans" cxnId="{D16BA275-1347-4293-84B7-F1869CB5E9A7}">
      <dgm:prSet/>
      <dgm:spPr/>
      <dgm:t>
        <a:bodyPr/>
        <a:lstStyle/>
        <a:p>
          <a:endParaRPr lang="pl-PL"/>
        </a:p>
      </dgm:t>
    </dgm:pt>
    <dgm:pt modelId="{63563B6F-6B9C-4C5D-A380-7A3731A068C9}">
      <dgm:prSet phldrT="[Text]" custT="1"/>
      <dgm:spPr/>
      <dgm:t>
        <a:bodyPr/>
        <a:lstStyle/>
        <a:p>
          <a:r>
            <a:rPr lang="en-US" sz="1600" dirty="0"/>
            <a:t>Kyoto protocol and Paris Agreement </a:t>
          </a:r>
        </a:p>
      </dgm:t>
    </dgm:pt>
    <dgm:pt modelId="{EF18809C-25B8-4652-B181-AC712229C584}" type="parTrans" cxnId="{6E8CB7F9-7AA8-4865-8CE9-03B74EC13207}">
      <dgm:prSet/>
      <dgm:spPr/>
      <dgm:t>
        <a:bodyPr/>
        <a:lstStyle/>
        <a:p>
          <a:endParaRPr lang="pl-PL"/>
        </a:p>
      </dgm:t>
    </dgm:pt>
    <dgm:pt modelId="{5BC9B9E1-C06A-4B15-ACA8-E7659BD84189}" type="sibTrans" cxnId="{6E8CB7F9-7AA8-4865-8CE9-03B74EC13207}">
      <dgm:prSet/>
      <dgm:spPr/>
      <dgm:t>
        <a:bodyPr/>
        <a:lstStyle/>
        <a:p>
          <a:endParaRPr lang="pl-PL"/>
        </a:p>
      </dgm:t>
    </dgm:pt>
    <dgm:pt modelId="{A91F0280-D718-49A5-9723-39D411265985}">
      <dgm:prSet phldrT="[Text]" custT="1"/>
      <dgm:spPr/>
      <dgm:t>
        <a:bodyPr/>
        <a:lstStyle/>
        <a:p>
          <a:r>
            <a:rPr lang="en-US" sz="1600" dirty="0"/>
            <a:t>Climate agreement</a:t>
          </a:r>
        </a:p>
      </dgm:t>
    </dgm:pt>
    <dgm:pt modelId="{255BC466-C9FB-42C0-BD88-64F0541CB6E7}" type="parTrans" cxnId="{B5604839-CB62-4CFD-B89C-68C0BD9C8047}">
      <dgm:prSet/>
      <dgm:spPr/>
      <dgm:t>
        <a:bodyPr/>
        <a:lstStyle/>
        <a:p>
          <a:endParaRPr lang="pl-PL"/>
        </a:p>
      </dgm:t>
    </dgm:pt>
    <dgm:pt modelId="{8D98E491-B889-489A-B5C8-CCA7E1D78D74}" type="sibTrans" cxnId="{B5604839-CB62-4CFD-B89C-68C0BD9C8047}">
      <dgm:prSet/>
      <dgm:spPr/>
      <dgm:t>
        <a:bodyPr/>
        <a:lstStyle/>
        <a:p>
          <a:endParaRPr lang="pl-PL"/>
        </a:p>
      </dgm:t>
    </dgm:pt>
    <dgm:pt modelId="{48573861-09D0-485D-8D50-96DFFDC46D8D}">
      <dgm:prSet phldrT="[Text]" custT="1"/>
      <dgm:spPr/>
      <dgm:t>
        <a:bodyPr/>
        <a:lstStyle/>
        <a:p>
          <a:r>
            <a:rPr lang="en-US" sz="1600" b="0" i="0" dirty="0"/>
            <a:t>State planning guidelines (SPR) </a:t>
          </a:r>
          <a:endParaRPr lang="en-US" sz="1600" dirty="0"/>
        </a:p>
      </dgm:t>
    </dgm:pt>
    <dgm:pt modelId="{B7AF8332-945B-48F7-B54D-45C31B952804}" type="parTrans" cxnId="{70332F23-06D5-43CB-AFF6-39B26DFC1AF8}">
      <dgm:prSet/>
      <dgm:spPr/>
      <dgm:t>
        <a:bodyPr/>
        <a:lstStyle/>
        <a:p>
          <a:endParaRPr lang="pl-PL"/>
        </a:p>
      </dgm:t>
    </dgm:pt>
    <dgm:pt modelId="{2B49178D-3CA1-42F0-B827-C1FEF20DD491}" type="sibTrans" cxnId="{70332F23-06D5-43CB-AFF6-39B26DFC1AF8}">
      <dgm:prSet/>
      <dgm:spPr/>
      <dgm:t>
        <a:bodyPr/>
        <a:lstStyle/>
        <a:p>
          <a:endParaRPr lang="pl-PL"/>
        </a:p>
      </dgm:t>
    </dgm:pt>
    <dgm:pt modelId="{52AE47E6-192D-44EA-878C-9E8B8B042B68}">
      <dgm:prSet phldrT="[Text]" custT="1"/>
      <dgm:spPr/>
      <dgm:t>
        <a:bodyPr/>
        <a:lstStyle/>
        <a:p>
          <a:r>
            <a:rPr lang="en-US" sz="1600" b="0" i="0" dirty="0"/>
            <a:t>Planning and Building Act</a:t>
          </a:r>
          <a:endParaRPr lang="en-US" sz="1600" dirty="0"/>
        </a:p>
      </dgm:t>
    </dgm:pt>
    <dgm:pt modelId="{A0DBE66F-69C5-412A-8870-3D051BCE38DC}" type="parTrans" cxnId="{78B5AA6E-BAEF-4A30-98F6-3C1B643B6AAE}">
      <dgm:prSet/>
      <dgm:spPr/>
      <dgm:t>
        <a:bodyPr/>
        <a:lstStyle/>
        <a:p>
          <a:endParaRPr lang="pl-PL"/>
        </a:p>
      </dgm:t>
    </dgm:pt>
    <dgm:pt modelId="{291F2FBE-43B0-43C4-9BC4-16E29D3030E4}" type="sibTrans" cxnId="{78B5AA6E-BAEF-4A30-98F6-3C1B643B6AAE}">
      <dgm:prSet/>
      <dgm:spPr/>
      <dgm:t>
        <a:bodyPr/>
        <a:lstStyle/>
        <a:p>
          <a:endParaRPr lang="pl-PL"/>
        </a:p>
      </dgm:t>
    </dgm:pt>
    <dgm:pt modelId="{4D4DDF9E-C2F4-4812-B524-BCC0F1709663}">
      <dgm:prSet phldrT="[Text]" custT="1"/>
      <dgm:spPr/>
      <dgm:t>
        <a:bodyPr/>
        <a:lstStyle/>
        <a:p>
          <a:r>
            <a:rPr lang="en-US" sz="1600" b="0" dirty="0"/>
            <a:t>National Transport Plan</a:t>
          </a:r>
          <a:endParaRPr lang="pl-PL" sz="1600" dirty="0"/>
        </a:p>
      </dgm:t>
    </dgm:pt>
    <dgm:pt modelId="{235F057B-37E2-43E3-AA29-F31EAF93C6F3}" type="parTrans" cxnId="{5A607B83-71B0-40FC-8A44-65D3236FD252}">
      <dgm:prSet/>
      <dgm:spPr/>
      <dgm:t>
        <a:bodyPr/>
        <a:lstStyle/>
        <a:p>
          <a:endParaRPr lang="pl-PL"/>
        </a:p>
      </dgm:t>
    </dgm:pt>
    <dgm:pt modelId="{D5966AD9-D5B9-4997-961E-D61256B4F0BB}" type="sibTrans" cxnId="{5A607B83-71B0-40FC-8A44-65D3236FD252}">
      <dgm:prSet/>
      <dgm:spPr/>
      <dgm:t>
        <a:bodyPr/>
        <a:lstStyle/>
        <a:p>
          <a:endParaRPr lang="pl-PL"/>
        </a:p>
      </dgm:t>
    </dgm:pt>
    <dgm:pt modelId="{7A867378-375E-4EB8-A3EA-1EF1DF5283BF}">
      <dgm:prSet phldrT="[Text]" custT="1"/>
      <dgm:spPr/>
      <dgm:t>
        <a:bodyPr/>
        <a:lstStyle/>
        <a:p>
          <a:r>
            <a:rPr lang="en-US" sz="1600" i="1" dirty="0"/>
            <a:t>Regional cooperation initiative</a:t>
          </a:r>
          <a:r>
            <a:rPr lang="pl-PL" sz="1600" i="1" dirty="0"/>
            <a:t>s</a:t>
          </a:r>
          <a:endParaRPr lang="en-US" sz="1600" i="1" dirty="0"/>
        </a:p>
      </dgm:t>
    </dgm:pt>
    <dgm:pt modelId="{68D4D2C7-F5D4-495A-8ACB-1CE145FA47E4}" type="parTrans" cxnId="{275EC344-240F-4E3D-AA2C-08ADE7628D88}">
      <dgm:prSet/>
      <dgm:spPr/>
      <dgm:t>
        <a:bodyPr/>
        <a:lstStyle/>
        <a:p>
          <a:endParaRPr lang="pl-PL"/>
        </a:p>
      </dgm:t>
    </dgm:pt>
    <dgm:pt modelId="{92A8E655-7805-451C-9D85-2229E52D3A5D}" type="sibTrans" cxnId="{275EC344-240F-4E3D-AA2C-08ADE7628D88}">
      <dgm:prSet/>
      <dgm:spPr/>
      <dgm:t>
        <a:bodyPr/>
        <a:lstStyle/>
        <a:p>
          <a:endParaRPr lang="pl-PL"/>
        </a:p>
      </dgm:t>
    </dgm:pt>
    <dgm:pt modelId="{01DF28D6-59F7-4605-AA42-E70E6BBB1722}">
      <dgm:prSet phldrT="[Text]" custT="1"/>
      <dgm:spPr/>
      <dgm:t>
        <a:bodyPr/>
        <a:lstStyle/>
        <a:p>
          <a:r>
            <a:rPr lang="en-US" sz="1600" i="0" dirty="0"/>
            <a:t>Local plans developed by municipalities relevant for</a:t>
          </a:r>
          <a:r>
            <a:rPr lang="pl-PL" sz="1600" i="0" dirty="0"/>
            <a:t> </a:t>
          </a:r>
          <a:r>
            <a:rPr lang="en-US" sz="1600" i="0" dirty="0"/>
            <a:t>climate           (transport, water management, waste management, spatial)</a:t>
          </a:r>
        </a:p>
      </dgm:t>
    </dgm:pt>
    <dgm:pt modelId="{A66E659E-8B2B-47C1-89CB-EAFF3FCB3A49}" type="parTrans" cxnId="{9DFB1DD9-55CA-4EFB-80E3-B6867388C799}">
      <dgm:prSet/>
      <dgm:spPr/>
      <dgm:t>
        <a:bodyPr/>
        <a:lstStyle/>
        <a:p>
          <a:endParaRPr lang="pl-PL"/>
        </a:p>
      </dgm:t>
    </dgm:pt>
    <dgm:pt modelId="{DC27B779-D51B-4306-BB6B-2E4846C5FFA6}" type="sibTrans" cxnId="{9DFB1DD9-55CA-4EFB-80E3-B6867388C799}">
      <dgm:prSet/>
      <dgm:spPr/>
      <dgm:t>
        <a:bodyPr/>
        <a:lstStyle/>
        <a:p>
          <a:endParaRPr lang="pl-PL"/>
        </a:p>
      </dgm:t>
    </dgm:pt>
    <dgm:pt modelId="{661CD26F-943A-4E93-88AA-F88F3F694A8D}">
      <dgm:prSet phldrT="[Text]" custT="1"/>
      <dgm:spPr/>
      <dgm:t>
        <a:bodyPr/>
        <a:lstStyle/>
        <a:p>
          <a:r>
            <a:rPr lang="en-US" sz="1600" dirty="0"/>
            <a:t>National expectations regarding regional and municipal planning 2019–202</a:t>
          </a:r>
          <a:r>
            <a:rPr lang="pl-PL" sz="1600" dirty="0"/>
            <a:t>3</a:t>
          </a:r>
        </a:p>
      </dgm:t>
    </dgm:pt>
    <dgm:pt modelId="{F3D1F156-043D-457D-8757-6FE13E9A666F}" type="parTrans" cxnId="{E83BD5B9-A197-4C5A-99E8-BEF7439A42B4}">
      <dgm:prSet/>
      <dgm:spPr/>
    </dgm:pt>
    <dgm:pt modelId="{E20FB7AF-6397-40CF-B40B-C8136765FB3D}" type="sibTrans" cxnId="{E83BD5B9-A197-4C5A-99E8-BEF7439A42B4}">
      <dgm:prSet/>
      <dgm:spPr/>
    </dgm:pt>
    <dgm:pt modelId="{009A00B7-E77F-4B3B-AEE3-C45C6E0DAFFE}" type="pres">
      <dgm:prSet presAssocID="{74AB5FA9-55FD-42C0-85ED-7798C4BD05F9}" presName="Name0" presStyleCnt="0">
        <dgm:presLayoutVars>
          <dgm:dir/>
          <dgm:resizeHandles val="exact"/>
        </dgm:presLayoutVars>
      </dgm:prSet>
      <dgm:spPr/>
      <dgm:t>
        <a:bodyPr/>
        <a:lstStyle/>
        <a:p>
          <a:endParaRPr lang="en-US"/>
        </a:p>
      </dgm:t>
    </dgm:pt>
    <dgm:pt modelId="{5DE8D9DA-E029-40C8-B540-184C90125450}" type="pres">
      <dgm:prSet presAssocID="{F29D960A-C498-4366-8CE9-4B0A4C0B837D}" presName="node" presStyleLbl="node1" presStyleIdx="0" presStyleCnt="4">
        <dgm:presLayoutVars>
          <dgm:bulletEnabled val="1"/>
        </dgm:presLayoutVars>
      </dgm:prSet>
      <dgm:spPr/>
      <dgm:t>
        <a:bodyPr/>
        <a:lstStyle/>
        <a:p>
          <a:endParaRPr lang="en-US"/>
        </a:p>
      </dgm:t>
    </dgm:pt>
    <dgm:pt modelId="{B25C7AF8-675D-40F9-8EB8-7BEC740A74FA}" type="pres">
      <dgm:prSet presAssocID="{E16019E0-F8F5-4B94-97ED-CB4C9E838005}" presName="sibTrans" presStyleCnt="0"/>
      <dgm:spPr/>
    </dgm:pt>
    <dgm:pt modelId="{FB3A4B8C-819F-449D-84E8-C1ED3D8C6800}" type="pres">
      <dgm:prSet presAssocID="{BC237BAC-B2DD-4D17-842A-DC455CBB6D2E}" presName="node" presStyleLbl="node1" presStyleIdx="1" presStyleCnt="4">
        <dgm:presLayoutVars>
          <dgm:bulletEnabled val="1"/>
        </dgm:presLayoutVars>
      </dgm:prSet>
      <dgm:spPr/>
      <dgm:t>
        <a:bodyPr/>
        <a:lstStyle/>
        <a:p>
          <a:endParaRPr lang="en-US"/>
        </a:p>
      </dgm:t>
    </dgm:pt>
    <dgm:pt modelId="{37431F58-F5DB-4490-9B54-38169AE6899F}" type="pres">
      <dgm:prSet presAssocID="{DB8231C5-5640-48A8-972C-F256A73E3692}" presName="sibTrans" presStyleCnt="0"/>
      <dgm:spPr/>
    </dgm:pt>
    <dgm:pt modelId="{7FF9BB67-7259-4D6F-8AD6-7169795F5A54}" type="pres">
      <dgm:prSet presAssocID="{9A77001E-19D5-46E1-82D7-47B852442B51}" presName="node" presStyleLbl="node1" presStyleIdx="2" presStyleCnt="4" custLinFactNeighborX="2">
        <dgm:presLayoutVars>
          <dgm:bulletEnabled val="1"/>
        </dgm:presLayoutVars>
      </dgm:prSet>
      <dgm:spPr/>
      <dgm:t>
        <a:bodyPr/>
        <a:lstStyle/>
        <a:p>
          <a:endParaRPr lang="en-US"/>
        </a:p>
      </dgm:t>
    </dgm:pt>
    <dgm:pt modelId="{756E4C69-4FBA-4CC0-8A19-B78F0C153E56}" type="pres">
      <dgm:prSet presAssocID="{55F3AE0D-2B06-420A-85AE-9ACF2297559F}" presName="sibTrans" presStyleCnt="0"/>
      <dgm:spPr/>
    </dgm:pt>
    <dgm:pt modelId="{32A5426A-9C94-4821-BC50-F070F5417C78}" type="pres">
      <dgm:prSet presAssocID="{DB88BC80-5B87-415A-A40E-33E64CB2591C}" presName="node" presStyleLbl="node1" presStyleIdx="3" presStyleCnt="4">
        <dgm:presLayoutVars>
          <dgm:bulletEnabled val="1"/>
        </dgm:presLayoutVars>
      </dgm:prSet>
      <dgm:spPr/>
      <dgm:t>
        <a:bodyPr/>
        <a:lstStyle/>
        <a:p>
          <a:endParaRPr lang="en-US"/>
        </a:p>
      </dgm:t>
    </dgm:pt>
  </dgm:ptLst>
  <dgm:cxnLst>
    <dgm:cxn modelId="{275EC344-240F-4E3D-AA2C-08ADE7628D88}" srcId="{9A77001E-19D5-46E1-82D7-47B852442B51}" destId="{7A867378-375E-4EB8-A3EA-1EF1DF5283BF}" srcOrd="1" destOrd="0" parTransId="{68D4D2C7-F5D4-495A-8ACB-1CE145FA47E4}" sibTransId="{92A8E655-7805-451C-9D85-2229E52D3A5D}"/>
    <dgm:cxn modelId="{20243482-15FE-4053-B8E5-C11F806A8984}" srcId="{74AB5FA9-55FD-42C0-85ED-7798C4BD05F9}" destId="{DB88BC80-5B87-415A-A40E-33E64CB2591C}" srcOrd="3" destOrd="0" parTransId="{4EFA2724-5205-482F-A3AD-84EA1C3711E8}" sibTransId="{C07BBAC7-8E05-4163-9D1A-8B2279E103AF}"/>
    <dgm:cxn modelId="{B395F8AC-4D51-4F3C-B9D0-95FA04BE5F03}" srcId="{BC237BAC-B2DD-4D17-842A-DC455CBB6D2E}" destId="{A3E52C6C-A14F-4AB5-8245-7D14F632F357}" srcOrd="0" destOrd="0" parTransId="{CC43A3F1-47D0-4830-9297-BDB3450E5AEB}" sibTransId="{ED9867B6-EE9A-41A6-8B7B-A364F7FF3467}"/>
    <dgm:cxn modelId="{E253423E-8A72-4078-96B7-1D53F2C399A6}" type="presOf" srcId="{BC237BAC-B2DD-4D17-842A-DC455CBB6D2E}" destId="{FB3A4B8C-819F-449D-84E8-C1ED3D8C6800}" srcOrd="0" destOrd="0" presId="urn:microsoft.com/office/officeart/2005/8/layout/hList6"/>
    <dgm:cxn modelId="{78B5AA6E-BAEF-4A30-98F6-3C1B643B6AAE}" srcId="{BC237BAC-B2DD-4D17-842A-DC455CBB6D2E}" destId="{52AE47E6-192D-44EA-878C-9E8B8B042B68}" srcOrd="3" destOrd="0" parTransId="{A0DBE66F-69C5-412A-8870-3D051BCE38DC}" sibTransId="{291F2FBE-43B0-43C4-9BC4-16E29D3030E4}"/>
    <dgm:cxn modelId="{9EAD2A69-2833-4605-8298-D8128AFBC629}" type="presOf" srcId="{48573861-09D0-485D-8D50-96DFFDC46D8D}" destId="{FB3A4B8C-819F-449D-84E8-C1ED3D8C6800}" srcOrd="0" destOrd="3" presId="urn:microsoft.com/office/officeart/2005/8/layout/hList6"/>
    <dgm:cxn modelId="{B5604839-CB62-4CFD-B89C-68C0BD9C8047}" srcId="{BC237BAC-B2DD-4D17-842A-DC455CBB6D2E}" destId="{A91F0280-D718-49A5-9723-39D411265985}" srcOrd="1" destOrd="0" parTransId="{255BC466-C9FB-42C0-BD88-64F0541CB6E7}" sibTransId="{8D98E491-B889-489A-B5C8-CCA7E1D78D74}"/>
    <dgm:cxn modelId="{D0FD53B7-7D41-4EC0-8F82-8F06D4C62F77}" type="presOf" srcId="{7A867378-375E-4EB8-A3EA-1EF1DF5283BF}" destId="{7FF9BB67-7259-4D6F-8AD6-7169795F5A54}" srcOrd="0" destOrd="2" presId="urn:microsoft.com/office/officeart/2005/8/layout/hList6"/>
    <dgm:cxn modelId="{48E44BA8-39B6-467D-A60B-9BFA30C44FD5}" type="presOf" srcId="{52AE47E6-192D-44EA-878C-9E8B8B042B68}" destId="{FB3A4B8C-819F-449D-84E8-C1ED3D8C6800}" srcOrd="0" destOrd="4" presId="urn:microsoft.com/office/officeart/2005/8/layout/hList6"/>
    <dgm:cxn modelId="{D16BA275-1347-4293-84B7-F1869CB5E9A7}" srcId="{DB88BC80-5B87-415A-A40E-33E64CB2591C}" destId="{4841FD7C-BA03-4F8F-AF30-0FC42CC60100}" srcOrd="0" destOrd="0" parTransId="{72F70848-D70F-4A53-9BFB-A6E297A9B3E4}" sibTransId="{5CB24FBC-AA2B-440D-92F7-51B54BCA9F3E}"/>
    <dgm:cxn modelId="{6EB63E9F-BC06-4DFC-B2D3-925AAC5DB9FE}" type="presOf" srcId="{DB88BC80-5B87-415A-A40E-33E64CB2591C}" destId="{32A5426A-9C94-4821-BC50-F070F5417C78}" srcOrd="0" destOrd="0" presId="urn:microsoft.com/office/officeart/2005/8/layout/hList6"/>
    <dgm:cxn modelId="{603A5C2D-0AC3-4A6A-8D76-D5EEAA819EC4}" type="presOf" srcId="{A91F0280-D718-49A5-9723-39D411265985}" destId="{FB3A4B8C-819F-449D-84E8-C1ED3D8C6800}" srcOrd="0" destOrd="2" presId="urn:microsoft.com/office/officeart/2005/8/layout/hList6"/>
    <dgm:cxn modelId="{B603F5E3-F1B7-4B04-A27F-4EE340BC2F19}" type="presOf" srcId="{F29D960A-C498-4366-8CE9-4B0A4C0B837D}" destId="{5DE8D9DA-E029-40C8-B540-184C90125450}" srcOrd="0" destOrd="0" presId="urn:microsoft.com/office/officeart/2005/8/layout/hList6"/>
    <dgm:cxn modelId="{7E1BD7E2-2098-4D46-AC25-BB2A4C5ED1A6}" type="presOf" srcId="{74AB5FA9-55FD-42C0-85ED-7798C4BD05F9}" destId="{009A00B7-E77F-4B3B-AEE3-C45C6E0DAFFE}" srcOrd="0" destOrd="0" presId="urn:microsoft.com/office/officeart/2005/8/layout/hList6"/>
    <dgm:cxn modelId="{EDD42CF8-DD18-4E2A-A586-A76B840FF85E}" srcId="{74AB5FA9-55FD-42C0-85ED-7798C4BD05F9}" destId="{9A77001E-19D5-46E1-82D7-47B852442B51}" srcOrd="2" destOrd="0" parTransId="{98D65169-9DCA-4253-BE95-647EEC0042C0}" sibTransId="{55F3AE0D-2B06-420A-85AE-9ACF2297559F}"/>
    <dgm:cxn modelId="{D69C4628-CE06-4BDB-8282-C6428BC21693}" type="presOf" srcId="{661CD26F-943A-4E93-88AA-F88F3F694A8D}" destId="{FB3A4B8C-819F-449D-84E8-C1ED3D8C6800}" srcOrd="0" destOrd="6" presId="urn:microsoft.com/office/officeart/2005/8/layout/hList6"/>
    <dgm:cxn modelId="{C7A9390E-0A2D-49A1-889E-015AEF748108}" type="presOf" srcId="{9A77001E-19D5-46E1-82D7-47B852442B51}" destId="{7FF9BB67-7259-4D6F-8AD6-7169795F5A54}" srcOrd="0" destOrd="0" presId="urn:microsoft.com/office/officeart/2005/8/layout/hList6"/>
    <dgm:cxn modelId="{CD492394-8490-4988-B840-A65308CB64BD}" srcId="{74AB5FA9-55FD-42C0-85ED-7798C4BD05F9}" destId="{BC237BAC-B2DD-4D17-842A-DC455CBB6D2E}" srcOrd="1" destOrd="0" parTransId="{E9A6C336-3A7E-4534-8875-55F210661F5C}" sibTransId="{DB8231C5-5640-48A8-972C-F256A73E3692}"/>
    <dgm:cxn modelId="{BB9907E7-AF57-4000-AED1-C00480146829}" type="presOf" srcId="{63563B6F-6B9C-4C5D-A380-7A3731A068C9}" destId="{5DE8D9DA-E029-40C8-B540-184C90125450}" srcOrd="0" destOrd="2" presId="urn:microsoft.com/office/officeart/2005/8/layout/hList6"/>
    <dgm:cxn modelId="{5A607B83-71B0-40FC-8A44-65D3236FD252}" srcId="{BC237BAC-B2DD-4D17-842A-DC455CBB6D2E}" destId="{4D4DDF9E-C2F4-4812-B524-BCC0F1709663}" srcOrd="4" destOrd="0" parTransId="{235F057B-37E2-43E3-AA29-F31EAF93C6F3}" sibTransId="{D5966AD9-D5B9-4997-961E-D61256B4F0BB}"/>
    <dgm:cxn modelId="{70332F23-06D5-43CB-AFF6-39B26DFC1AF8}" srcId="{BC237BAC-B2DD-4D17-842A-DC455CBB6D2E}" destId="{48573861-09D0-485D-8D50-96DFFDC46D8D}" srcOrd="2" destOrd="0" parTransId="{B7AF8332-945B-48F7-B54D-45C31B952804}" sibTransId="{2B49178D-3CA1-42F0-B827-C1FEF20DD491}"/>
    <dgm:cxn modelId="{40DA634D-D773-4A08-821A-BE747602D3C8}" srcId="{74AB5FA9-55FD-42C0-85ED-7798C4BD05F9}" destId="{F29D960A-C498-4366-8CE9-4B0A4C0B837D}" srcOrd="0" destOrd="0" parTransId="{2C451576-C976-4BBD-AC7C-91D32AB50065}" sibTransId="{E16019E0-F8F5-4B94-97ED-CB4C9E838005}"/>
    <dgm:cxn modelId="{6575E7E0-22F5-46CA-B59E-F8F891AFBFAD}" type="presOf" srcId="{4841FD7C-BA03-4F8F-AF30-0FC42CC60100}" destId="{32A5426A-9C94-4821-BC50-F070F5417C78}" srcOrd="0" destOrd="1" presId="urn:microsoft.com/office/officeart/2005/8/layout/hList6"/>
    <dgm:cxn modelId="{59C7E58C-D2D9-4CDB-89D5-52850F8224FC}" type="presOf" srcId="{C490F59A-D3FA-401D-8E64-3BB1A42F6699}" destId="{5DE8D9DA-E029-40C8-B540-184C90125450}" srcOrd="0" destOrd="1" presId="urn:microsoft.com/office/officeart/2005/8/layout/hList6"/>
    <dgm:cxn modelId="{32EFB457-B89E-423A-A43C-280F28C35FCE}" type="presOf" srcId="{A3E52C6C-A14F-4AB5-8245-7D14F632F357}" destId="{FB3A4B8C-819F-449D-84E8-C1ED3D8C6800}" srcOrd="0" destOrd="1" presId="urn:microsoft.com/office/officeart/2005/8/layout/hList6"/>
    <dgm:cxn modelId="{748F6AF9-4310-45B6-9182-7FE34C13889C}" type="presOf" srcId="{7052B1BC-EA39-483E-8B28-E1F49870C654}" destId="{7FF9BB67-7259-4D6F-8AD6-7169795F5A54}" srcOrd="0" destOrd="1" presId="urn:microsoft.com/office/officeart/2005/8/layout/hList6"/>
    <dgm:cxn modelId="{E83BD5B9-A197-4C5A-99E8-BEF7439A42B4}" srcId="{BC237BAC-B2DD-4D17-842A-DC455CBB6D2E}" destId="{661CD26F-943A-4E93-88AA-F88F3F694A8D}" srcOrd="5" destOrd="0" parTransId="{F3D1F156-043D-457D-8757-6FE13E9A666F}" sibTransId="{E20FB7AF-6397-40CF-B40B-C8136765FB3D}"/>
    <dgm:cxn modelId="{2F42E078-3187-4600-88B9-D8153FB4104A}" srcId="{F29D960A-C498-4366-8CE9-4B0A4C0B837D}" destId="{C490F59A-D3FA-401D-8E64-3BB1A42F6699}" srcOrd="0" destOrd="0" parTransId="{D7F832EA-B64A-4650-A737-82D7DE5CB167}" sibTransId="{97648F2F-C90A-4F3F-8E32-B8802355C743}"/>
    <dgm:cxn modelId="{E3779FE7-5A6F-4DE3-A1A0-983CA6B40724}" srcId="{9A77001E-19D5-46E1-82D7-47B852442B51}" destId="{7052B1BC-EA39-483E-8B28-E1F49870C654}" srcOrd="0" destOrd="0" parTransId="{6E793716-4539-4B99-BBCC-AE00A20693DC}" sibTransId="{16588325-23CC-4421-9314-393072951BE9}"/>
    <dgm:cxn modelId="{883290B4-E731-43B0-BCD7-E698C37C1975}" type="presOf" srcId="{4D4DDF9E-C2F4-4812-B524-BCC0F1709663}" destId="{FB3A4B8C-819F-449D-84E8-C1ED3D8C6800}" srcOrd="0" destOrd="5" presId="urn:microsoft.com/office/officeart/2005/8/layout/hList6"/>
    <dgm:cxn modelId="{6E8CB7F9-7AA8-4865-8CE9-03B74EC13207}" srcId="{F29D960A-C498-4366-8CE9-4B0A4C0B837D}" destId="{63563B6F-6B9C-4C5D-A380-7A3731A068C9}" srcOrd="1" destOrd="0" parTransId="{EF18809C-25B8-4652-B181-AC712229C584}" sibTransId="{5BC9B9E1-C06A-4B15-ACA8-E7659BD84189}"/>
    <dgm:cxn modelId="{9DFB1DD9-55CA-4EFB-80E3-B6867388C799}" srcId="{DB88BC80-5B87-415A-A40E-33E64CB2591C}" destId="{01DF28D6-59F7-4605-AA42-E70E6BBB1722}" srcOrd="1" destOrd="0" parTransId="{A66E659E-8B2B-47C1-89CB-EAFF3FCB3A49}" sibTransId="{DC27B779-D51B-4306-BB6B-2E4846C5FFA6}"/>
    <dgm:cxn modelId="{852D8A53-F431-4B4B-B5DA-0CFDEAEB1F56}" type="presOf" srcId="{01DF28D6-59F7-4605-AA42-E70E6BBB1722}" destId="{32A5426A-9C94-4821-BC50-F070F5417C78}" srcOrd="0" destOrd="2" presId="urn:microsoft.com/office/officeart/2005/8/layout/hList6"/>
    <dgm:cxn modelId="{1037E15A-E4EE-48B8-AFF8-51A94883DCB0}" type="presParOf" srcId="{009A00B7-E77F-4B3B-AEE3-C45C6E0DAFFE}" destId="{5DE8D9DA-E029-40C8-B540-184C90125450}" srcOrd="0" destOrd="0" presId="urn:microsoft.com/office/officeart/2005/8/layout/hList6"/>
    <dgm:cxn modelId="{AF9898EF-CF40-4184-9526-9D0F9C8C0D09}" type="presParOf" srcId="{009A00B7-E77F-4B3B-AEE3-C45C6E0DAFFE}" destId="{B25C7AF8-675D-40F9-8EB8-7BEC740A74FA}" srcOrd="1" destOrd="0" presId="urn:microsoft.com/office/officeart/2005/8/layout/hList6"/>
    <dgm:cxn modelId="{29ACA80C-E31B-4021-B704-6AA9850CF02A}" type="presParOf" srcId="{009A00B7-E77F-4B3B-AEE3-C45C6E0DAFFE}" destId="{FB3A4B8C-819F-449D-84E8-C1ED3D8C6800}" srcOrd="2" destOrd="0" presId="urn:microsoft.com/office/officeart/2005/8/layout/hList6"/>
    <dgm:cxn modelId="{52A337AC-366E-48CE-B0CF-F9939F857C71}" type="presParOf" srcId="{009A00B7-E77F-4B3B-AEE3-C45C6E0DAFFE}" destId="{37431F58-F5DB-4490-9B54-38169AE6899F}" srcOrd="3" destOrd="0" presId="urn:microsoft.com/office/officeart/2005/8/layout/hList6"/>
    <dgm:cxn modelId="{D94D092B-EF7C-4084-8976-1EB4C48654A3}" type="presParOf" srcId="{009A00B7-E77F-4B3B-AEE3-C45C6E0DAFFE}" destId="{7FF9BB67-7259-4D6F-8AD6-7169795F5A54}" srcOrd="4" destOrd="0" presId="urn:microsoft.com/office/officeart/2005/8/layout/hList6"/>
    <dgm:cxn modelId="{47A428EE-D26B-41DF-90F6-D8439469FAC5}" type="presParOf" srcId="{009A00B7-E77F-4B3B-AEE3-C45C6E0DAFFE}" destId="{756E4C69-4FBA-4CC0-8A19-B78F0C153E56}" srcOrd="5" destOrd="0" presId="urn:microsoft.com/office/officeart/2005/8/layout/hList6"/>
    <dgm:cxn modelId="{5ADF16FE-A43B-41FD-A454-FE0515801BFD}" type="presParOf" srcId="{009A00B7-E77F-4B3B-AEE3-C45C6E0DAFFE}" destId="{32A5426A-9C94-4821-BC50-F070F5417C78}"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339B9-BADC-4583-BA75-E3DD5867680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pl-PL"/>
        </a:p>
      </dgm:t>
    </dgm:pt>
    <dgm:pt modelId="{E95F04C6-A2EA-4E7E-811D-82936314383D}">
      <dgm:prSet phldrT="[Tekst]"/>
      <dgm:spPr/>
      <dgm:t>
        <a:bodyPr/>
        <a:lstStyle/>
        <a:p>
          <a:r>
            <a:rPr lang="en-GB" b="1" dirty="0"/>
            <a:t>Ministry of Climate and Environment</a:t>
          </a:r>
          <a:endParaRPr lang="pl-PL" dirty="0"/>
        </a:p>
      </dgm:t>
    </dgm:pt>
    <dgm:pt modelId="{0A995AD7-5FAA-413F-8582-5DBFC4907E06}" type="parTrans" cxnId="{E25584B0-12FE-4F2E-AB06-8BB55E679787}">
      <dgm:prSet/>
      <dgm:spPr/>
      <dgm:t>
        <a:bodyPr/>
        <a:lstStyle/>
        <a:p>
          <a:endParaRPr lang="pl-PL"/>
        </a:p>
      </dgm:t>
    </dgm:pt>
    <dgm:pt modelId="{1F7D8CC8-2CE0-406D-9318-8BD751EC885B}" type="sibTrans" cxnId="{E25584B0-12FE-4F2E-AB06-8BB55E679787}">
      <dgm:prSet/>
      <dgm:spPr/>
      <dgm:t>
        <a:bodyPr/>
        <a:lstStyle/>
        <a:p>
          <a:endParaRPr lang="pl-PL"/>
        </a:p>
      </dgm:t>
    </dgm:pt>
    <dgm:pt modelId="{DA032349-7B20-4EA2-8DD1-010EC9BABE2C}">
      <dgm:prSet phldrT="[Tekst]"/>
      <dgm:spPr/>
      <dgm:t>
        <a:bodyPr/>
        <a:lstStyle/>
        <a:p>
          <a:r>
            <a:rPr lang="en-GB" b="1" dirty="0"/>
            <a:t>Norwegian Environment Agency</a:t>
          </a:r>
          <a:r>
            <a:rPr lang="en-GB" dirty="0"/>
            <a:t> </a:t>
          </a:r>
          <a:endParaRPr lang="pl-PL" dirty="0"/>
        </a:p>
      </dgm:t>
    </dgm:pt>
    <dgm:pt modelId="{864571ED-8EAC-4F67-8D1A-A5A6BEEE9E06}" type="parTrans" cxnId="{D504000E-6FBC-4697-9C87-0488B59026DA}">
      <dgm:prSet/>
      <dgm:spPr/>
      <dgm:t>
        <a:bodyPr/>
        <a:lstStyle/>
        <a:p>
          <a:endParaRPr lang="pl-PL"/>
        </a:p>
      </dgm:t>
    </dgm:pt>
    <dgm:pt modelId="{8DD36DFA-0726-4303-BE94-A4478E2E1532}" type="sibTrans" cxnId="{D504000E-6FBC-4697-9C87-0488B59026DA}">
      <dgm:prSet/>
      <dgm:spPr/>
      <dgm:t>
        <a:bodyPr/>
        <a:lstStyle/>
        <a:p>
          <a:endParaRPr lang="pl-PL"/>
        </a:p>
      </dgm:t>
    </dgm:pt>
    <dgm:pt modelId="{F9C2F8BA-2464-449F-8627-A23C44703E02}">
      <dgm:prSet phldrT="[Tekst]"/>
      <dgm:spPr/>
      <dgm:t>
        <a:bodyPr/>
        <a:lstStyle/>
        <a:p>
          <a:r>
            <a:rPr lang="en-GB" b="1" dirty="0"/>
            <a:t>Norwegian </a:t>
          </a:r>
          <a:r>
            <a:rPr lang="en-GB" b="1" dirty="0" err="1"/>
            <a:t>Center</a:t>
          </a:r>
          <a:r>
            <a:rPr lang="en-GB" b="1" dirty="0"/>
            <a:t> for Climate Services</a:t>
          </a:r>
          <a:r>
            <a:rPr lang="en-GB" dirty="0"/>
            <a:t> </a:t>
          </a:r>
          <a:endParaRPr lang="pl-PL" dirty="0"/>
        </a:p>
      </dgm:t>
    </dgm:pt>
    <dgm:pt modelId="{32DFB80A-6736-4BA8-83CB-5FCCAD1B8E0D}" type="parTrans" cxnId="{6A7C3137-04F9-4C3F-8082-383E0ED89C09}">
      <dgm:prSet/>
      <dgm:spPr/>
      <dgm:t>
        <a:bodyPr/>
        <a:lstStyle/>
        <a:p>
          <a:endParaRPr lang="pl-PL"/>
        </a:p>
      </dgm:t>
    </dgm:pt>
    <dgm:pt modelId="{E01C0955-7949-433F-A95A-E18F3F4ABD9A}" type="sibTrans" cxnId="{6A7C3137-04F9-4C3F-8082-383E0ED89C09}">
      <dgm:prSet/>
      <dgm:spPr/>
      <dgm:t>
        <a:bodyPr/>
        <a:lstStyle/>
        <a:p>
          <a:endParaRPr lang="pl-PL"/>
        </a:p>
      </dgm:t>
    </dgm:pt>
    <dgm:pt modelId="{8E44529F-EF43-4F4D-8595-2975AB17F2AD}">
      <dgm:prSet phldrT="[Tekst]"/>
      <dgm:spPr/>
      <dgm:t>
        <a:bodyPr/>
        <a:lstStyle/>
        <a:p>
          <a:r>
            <a:rPr lang="pl-PL" b="1" dirty="0" err="1"/>
            <a:t>Enova</a:t>
          </a:r>
          <a:endParaRPr lang="pl-PL" b="1" dirty="0"/>
        </a:p>
      </dgm:t>
    </dgm:pt>
    <dgm:pt modelId="{C7AF2E43-6B00-4E88-9519-E949ADF24F95}" type="parTrans" cxnId="{750D7203-C612-4F35-9B52-9CDFD17851FC}">
      <dgm:prSet/>
      <dgm:spPr/>
      <dgm:t>
        <a:bodyPr/>
        <a:lstStyle/>
        <a:p>
          <a:endParaRPr lang="pl-PL"/>
        </a:p>
      </dgm:t>
    </dgm:pt>
    <dgm:pt modelId="{7FC3E062-33A8-4255-93C9-FCB612F983DB}" type="sibTrans" cxnId="{750D7203-C612-4F35-9B52-9CDFD17851FC}">
      <dgm:prSet/>
      <dgm:spPr/>
      <dgm:t>
        <a:bodyPr/>
        <a:lstStyle/>
        <a:p>
          <a:endParaRPr lang="pl-PL"/>
        </a:p>
      </dgm:t>
    </dgm:pt>
    <dgm:pt modelId="{B42F5149-2A3A-4366-ACFE-4F7272073AE0}" type="pres">
      <dgm:prSet presAssocID="{9A1339B9-BADC-4583-BA75-E3DD5867680E}" presName="hierChild1" presStyleCnt="0">
        <dgm:presLayoutVars>
          <dgm:chPref val="1"/>
          <dgm:dir/>
          <dgm:animOne val="branch"/>
          <dgm:animLvl val="lvl"/>
          <dgm:resizeHandles/>
        </dgm:presLayoutVars>
      </dgm:prSet>
      <dgm:spPr/>
      <dgm:t>
        <a:bodyPr/>
        <a:lstStyle/>
        <a:p>
          <a:endParaRPr lang="en-US"/>
        </a:p>
      </dgm:t>
    </dgm:pt>
    <dgm:pt modelId="{A08FE711-BADE-4DB3-BFF3-ABC7A218AAA2}" type="pres">
      <dgm:prSet presAssocID="{E95F04C6-A2EA-4E7E-811D-82936314383D}" presName="hierRoot1" presStyleCnt="0"/>
      <dgm:spPr/>
    </dgm:pt>
    <dgm:pt modelId="{C67E434E-42D5-45A6-BFD1-D2A190312590}" type="pres">
      <dgm:prSet presAssocID="{E95F04C6-A2EA-4E7E-811D-82936314383D}" presName="composite" presStyleCnt="0"/>
      <dgm:spPr/>
    </dgm:pt>
    <dgm:pt modelId="{5390F014-AA99-4682-AF80-849E27E57742}" type="pres">
      <dgm:prSet presAssocID="{E95F04C6-A2EA-4E7E-811D-82936314383D}" presName="background" presStyleLbl="node0" presStyleIdx="0" presStyleCnt="1"/>
      <dgm:spPr/>
    </dgm:pt>
    <dgm:pt modelId="{C552D3BD-54D2-4377-9573-B1C7DA4D86EB}" type="pres">
      <dgm:prSet presAssocID="{E95F04C6-A2EA-4E7E-811D-82936314383D}" presName="text" presStyleLbl="fgAcc0" presStyleIdx="0" presStyleCnt="1">
        <dgm:presLayoutVars>
          <dgm:chPref val="3"/>
        </dgm:presLayoutVars>
      </dgm:prSet>
      <dgm:spPr/>
      <dgm:t>
        <a:bodyPr/>
        <a:lstStyle/>
        <a:p>
          <a:endParaRPr lang="en-US"/>
        </a:p>
      </dgm:t>
    </dgm:pt>
    <dgm:pt modelId="{D2069F26-DA63-472A-98E5-12D4A7142C31}" type="pres">
      <dgm:prSet presAssocID="{E95F04C6-A2EA-4E7E-811D-82936314383D}" presName="hierChild2" presStyleCnt="0"/>
      <dgm:spPr/>
    </dgm:pt>
    <dgm:pt modelId="{73F5E02E-C984-4275-8865-F8D1C89BB11B}" type="pres">
      <dgm:prSet presAssocID="{864571ED-8EAC-4F67-8D1A-A5A6BEEE9E06}" presName="Name10" presStyleLbl="parChTrans1D2" presStyleIdx="0" presStyleCnt="3"/>
      <dgm:spPr/>
      <dgm:t>
        <a:bodyPr/>
        <a:lstStyle/>
        <a:p>
          <a:endParaRPr lang="en-US"/>
        </a:p>
      </dgm:t>
    </dgm:pt>
    <dgm:pt modelId="{09F9A08F-9B10-4683-B41B-9C8D1DDEAE67}" type="pres">
      <dgm:prSet presAssocID="{DA032349-7B20-4EA2-8DD1-010EC9BABE2C}" presName="hierRoot2" presStyleCnt="0"/>
      <dgm:spPr/>
    </dgm:pt>
    <dgm:pt modelId="{CE74D71F-BD75-47E0-8937-E34D5C47D360}" type="pres">
      <dgm:prSet presAssocID="{DA032349-7B20-4EA2-8DD1-010EC9BABE2C}" presName="composite2" presStyleCnt="0"/>
      <dgm:spPr/>
    </dgm:pt>
    <dgm:pt modelId="{BAD510C8-C35F-4E50-ACA2-25EEEC45D48E}" type="pres">
      <dgm:prSet presAssocID="{DA032349-7B20-4EA2-8DD1-010EC9BABE2C}" presName="background2" presStyleLbl="node2" presStyleIdx="0" presStyleCnt="3"/>
      <dgm:spPr/>
    </dgm:pt>
    <dgm:pt modelId="{B2F348D9-C444-4535-8537-FE94936D7E95}" type="pres">
      <dgm:prSet presAssocID="{DA032349-7B20-4EA2-8DD1-010EC9BABE2C}" presName="text2" presStyleLbl="fgAcc2" presStyleIdx="0" presStyleCnt="3">
        <dgm:presLayoutVars>
          <dgm:chPref val="3"/>
        </dgm:presLayoutVars>
      </dgm:prSet>
      <dgm:spPr/>
      <dgm:t>
        <a:bodyPr/>
        <a:lstStyle/>
        <a:p>
          <a:endParaRPr lang="en-US"/>
        </a:p>
      </dgm:t>
    </dgm:pt>
    <dgm:pt modelId="{4D1A3E7F-0084-43A6-BE60-612C296A68C8}" type="pres">
      <dgm:prSet presAssocID="{DA032349-7B20-4EA2-8DD1-010EC9BABE2C}" presName="hierChild3" presStyleCnt="0"/>
      <dgm:spPr/>
    </dgm:pt>
    <dgm:pt modelId="{8BF8779C-7239-4086-81AD-2B1770EEFAA8}" type="pres">
      <dgm:prSet presAssocID="{32DFB80A-6736-4BA8-83CB-5FCCAD1B8E0D}" presName="Name10" presStyleLbl="parChTrans1D2" presStyleIdx="1" presStyleCnt="3"/>
      <dgm:spPr/>
      <dgm:t>
        <a:bodyPr/>
        <a:lstStyle/>
        <a:p>
          <a:endParaRPr lang="en-US"/>
        </a:p>
      </dgm:t>
    </dgm:pt>
    <dgm:pt modelId="{C7C1E05A-A8A2-4AFE-8823-463E03778ACA}" type="pres">
      <dgm:prSet presAssocID="{F9C2F8BA-2464-449F-8627-A23C44703E02}" presName="hierRoot2" presStyleCnt="0"/>
      <dgm:spPr/>
    </dgm:pt>
    <dgm:pt modelId="{797995EF-FAA1-4803-857A-EACA93DC0044}" type="pres">
      <dgm:prSet presAssocID="{F9C2F8BA-2464-449F-8627-A23C44703E02}" presName="composite2" presStyleCnt="0"/>
      <dgm:spPr/>
    </dgm:pt>
    <dgm:pt modelId="{6FF80487-5932-4FD7-A8BF-7EE9F9E34744}" type="pres">
      <dgm:prSet presAssocID="{F9C2F8BA-2464-449F-8627-A23C44703E02}" presName="background2" presStyleLbl="node2" presStyleIdx="1" presStyleCnt="3"/>
      <dgm:spPr/>
    </dgm:pt>
    <dgm:pt modelId="{AFDFDF72-00AA-40A1-91BB-525C21AD412A}" type="pres">
      <dgm:prSet presAssocID="{F9C2F8BA-2464-449F-8627-A23C44703E02}" presName="text2" presStyleLbl="fgAcc2" presStyleIdx="1" presStyleCnt="3">
        <dgm:presLayoutVars>
          <dgm:chPref val="3"/>
        </dgm:presLayoutVars>
      </dgm:prSet>
      <dgm:spPr/>
      <dgm:t>
        <a:bodyPr/>
        <a:lstStyle/>
        <a:p>
          <a:endParaRPr lang="en-US"/>
        </a:p>
      </dgm:t>
    </dgm:pt>
    <dgm:pt modelId="{8E2FC775-AE73-44D1-BDA6-2C82440E8073}" type="pres">
      <dgm:prSet presAssocID="{F9C2F8BA-2464-449F-8627-A23C44703E02}" presName="hierChild3" presStyleCnt="0"/>
      <dgm:spPr/>
    </dgm:pt>
    <dgm:pt modelId="{C05FED28-8EC4-4AFD-A582-BDE77348E805}" type="pres">
      <dgm:prSet presAssocID="{C7AF2E43-6B00-4E88-9519-E949ADF24F95}" presName="Name10" presStyleLbl="parChTrans1D2" presStyleIdx="2" presStyleCnt="3"/>
      <dgm:spPr/>
      <dgm:t>
        <a:bodyPr/>
        <a:lstStyle/>
        <a:p>
          <a:endParaRPr lang="en-US"/>
        </a:p>
      </dgm:t>
    </dgm:pt>
    <dgm:pt modelId="{463624F4-2D0E-418C-9400-5BEDBACF9CCA}" type="pres">
      <dgm:prSet presAssocID="{8E44529F-EF43-4F4D-8595-2975AB17F2AD}" presName="hierRoot2" presStyleCnt="0"/>
      <dgm:spPr/>
    </dgm:pt>
    <dgm:pt modelId="{18E4CF82-DA7F-4BDC-9A92-6DC1AD02EC2F}" type="pres">
      <dgm:prSet presAssocID="{8E44529F-EF43-4F4D-8595-2975AB17F2AD}" presName="composite2" presStyleCnt="0"/>
      <dgm:spPr/>
    </dgm:pt>
    <dgm:pt modelId="{14A72EB7-5490-4E83-9A25-1F6A4A9F70C6}" type="pres">
      <dgm:prSet presAssocID="{8E44529F-EF43-4F4D-8595-2975AB17F2AD}" presName="background2" presStyleLbl="node2" presStyleIdx="2" presStyleCnt="3"/>
      <dgm:spPr/>
    </dgm:pt>
    <dgm:pt modelId="{78D79691-2B9E-4B8F-88FD-21CB7AFA18F3}" type="pres">
      <dgm:prSet presAssocID="{8E44529F-EF43-4F4D-8595-2975AB17F2AD}" presName="text2" presStyleLbl="fgAcc2" presStyleIdx="2" presStyleCnt="3">
        <dgm:presLayoutVars>
          <dgm:chPref val="3"/>
        </dgm:presLayoutVars>
      </dgm:prSet>
      <dgm:spPr/>
      <dgm:t>
        <a:bodyPr/>
        <a:lstStyle/>
        <a:p>
          <a:endParaRPr lang="en-US"/>
        </a:p>
      </dgm:t>
    </dgm:pt>
    <dgm:pt modelId="{4D93FFC4-D38D-4588-85CB-E01A72A33152}" type="pres">
      <dgm:prSet presAssocID="{8E44529F-EF43-4F4D-8595-2975AB17F2AD}" presName="hierChild3" presStyleCnt="0"/>
      <dgm:spPr/>
    </dgm:pt>
  </dgm:ptLst>
  <dgm:cxnLst>
    <dgm:cxn modelId="{2C44ECB2-AD3C-410D-A6E6-035DF64D88A4}" type="presOf" srcId="{9A1339B9-BADC-4583-BA75-E3DD5867680E}" destId="{B42F5149-2A3A-4366-ACFE-4F7272073AE0}" srcOrd="0" destOrd="0" presId="urn:microsoft.com/office/officeart/2005/8/layout/hierarchy1"/>
    <dgm:cxn modelId="{F056645A-6A48-4643-8613-4CC8236046AC}" type="presOf" srcId="{DA032349-7B20-4EA2-8DD1-010EC9BABE2C}" destId="{B2F348D9-C444-4535-8537-FE94936D7E95}" srcOrd="0" destOrd="0" presId="urn:microsoft.com/office/officeart/2005/8/layout/hierarchy1"/>
    <dgm:cxn modelId="{56BFF8E2-8FF1-4FCA-911F-BEDFF42524A4}" type="presOf" srcId="{864571ED-8EAC-4F67-8D1A-A5A6BEEE9E06}" destId="{73F5E02E-C984-4275-8865-F8D1C89BB11B}" srcOrd="0" destOrd="0" presId="urn:microsoft.com/office/officeart/2005/8/layout/hierarchy1"/>
    <dgm:cxn modelId="{F8CEA86C-0E3F-4C5D-9B57-72D34B474508}" type="presOf" srcId="{F9C2F8BA-2464-449F-8627-A23C44703E02}" destId="{AFDFDF72-00AA-40A1-91BB-525C21AD412A}" srcOrd="0" destOrd="0" presId="urn:microsoft.com/office/officeart/2005/8/layout/hierarchy1"/>
    <dgm:cxn modelId="{2D272F52-7EE3-46EC-BEB9-F4D2B7F44B68}" type="presOf" srcId="{32DFB80A-6736-4BA8-83CB-5FCCAD1B8E0D}" destId="{8BF8779C-7239-4086-81AD-2B1770EEFAA8}" srcOrd="0" destOrd="0" presId="urn:microsoft.com/office/officeart/2005/8/layout/hierarchy1"/>
    <dgm:cxn modelId="{6A7C3137-04F9-4C3F-8082-383E0ED89C09}" srcId="{E95F04C6-A2EA-4E7E-811D-82936314383D}" destId="{F9C2F8BA-2464-449F-8627-A23C44703E02}" srcOrd="1" destOrd="0" parTransId="{32DFB80A-6736-4BA8-83CB-5FCCAD1B8E0D}" sibTransId="{E01C0955-7949-433F-A95A-E18F3F4ABD9A}"/>
    <dgm:cxn modelId="{E25584B0-12FE-4F2E-AB06-8BB55E679787}" srcId="{9A1339B9-BADC-4583-BA75-E3DD5867680E}" destId="{E95F04C6-A2EA-4E7E-811D-82936314383D}" srcOrd="0" destOrd="0" parTransId="{0A995AD7-5FAA-413F-8582-5DBFC4907E06}" sibTransId="{1F7D8CC8-2CE0-406D-9318-8BD751EC885B}"/>
    <dgm:cxn modelId="{750D7203-C612-4F35-9B52-9CDFD17851FC}" srcId="{E95F04C6-A2EA-4E7E-811D-82936314383D}" destId="{8E44529F-EF43-4F4D-8595-2975AB17F2AD}" srcOrd="2" destOrd="0" parTransId="{C7AF2E43-6B00-4E88-9519-E949ADF24F95}" sibTransId="{7FC3E062-33A8-4255-93C9-FCB612F983DB}"/>
    <dgm:cxn modelId="{F4C5C888-A119-49E6-B490-95397984E47B}" type="presOf" srcId="{8E44529F-EF43-4F4D-8595-2975AB17F2AD}" destId="{78D79691-2B9E-4B8F-88FD-21CB7AFA18F3}" srcOrd="0" destOrd="0" presId="urn:microsoft.com/office/officeart/2005/8/layout/hierarchy1"/>
    <dgm:cxn modelId="{D504000E-6FBC-4697-9C87-0488B59026DA}" srcId="{E95F04C6-A2EA-4E7E-811D-82936314383D}" destId="{DA032349-7B20-4EA2-8DD1-010EC9BABE2C}" srcOrd="0" destOrd="0" parTransId="{864571ED-8EAC-4F67-8D1A-A5A6BEEE9E06}" sibTransId="{8DD36DFA-0726-4303-BE94-A4478E2E1532}"/>
    <dgm:cxn modelId="{CB68CCBD-8C96-4508-BAC2-D3B4AAD1DD7A}" type="presOf" srcId="{E95F04C6-A2EA-4E7E-811D-82936314383D}" destId="{C552D3BD-54D2-4377-9573-B1C7DA4D86EB}" srcOrd="0" destOrd="0" presId="urn:microsoft.com/office/officeart/2005/8/layout/hierarchy1"/>
    <dgm:cxn modelId="{388A48EA-EAC2-4A07-86D9-CB36089DFEFD}" type="presOf" srcId="{C7AF2E43-6B00-4E88-9519-E949ADF24F95}" destId="{C05FED28-8EC4-4AFD-A582-BDE77348E805}" srcOrd="0" destOrd="0" presId="urn:microsoft.com/office/officeart/2005/8/layout/hierarchy1"/>
    <dgm:cxn modelId="{BBD8551C-86B9-4AA4-86F7-A799CC8230B1}" type="presParOf" srcId="{B42F5149-2A3A-4366-ACFE-4F7272073AE0}" destId="{A08FE711-BADE-4DB3-BFF3-ABC7A218AAA2}" srcOrd="0" destOrd="0" presId="urn:microsoft.com/office/officeart/2005/8/layout/hierarchy1"/>
    <dgm:cxn modelId="{C4C4FEB0-C989-4980-8194-2D490CF4BED6}" type="presParOf" srcId="{A08FE711-BADE-4DB3-BFF3-ABC7A218AAA2}" destId="{C67E434E-42D5-45A6-BFD1-D2A190312590}" srcOrd="0" destOrd="0" presId="urn:microsoft.com/office/officeart/2005/8/layout/hierarchy1"/>
    <dgm:cxn modelId="{556550FF-A23F-4756-8A63-2CC05D36D2EC}" type="presParOf" srcId="{C67E434E-42D5-45A6-BFD1-D2A190312590}" destId="{5390F014-AA99-4682-AF80-849E27E57742}" srcOrd="0" destOrd="0" presId="urn:microsoft.com/office/officeart/2005/8/layout/hierarchy1"/>
    <dgm:cxn modelId="{56A4D9F3-12E7-43B6-9FAB-A1C3158D6D10}" type="presParOf" srcId="{C67E434E-42D5-45A6-BFD1-D2A190312590}" destId="{C552D3BD-54D2-4377-9573-B1C7DA4D86EB}" srcOrd="1" destOrd="0" presId="urn:microsoft.com/office/officeart/2005/8/layout/hierarchy1"/>
    <dgm:cxn modelId="{2753CCE5-3C20-4143-93F1-9D9629074A64}" type="presParOf" srcId="{A08FE711-BADE-4DB3-BFF3-ABC7A218AAA2}" destId="{D2069F26-DA63-472A-98E5-12D4A7142C31}" srcOrd="1" destOrd="0" presId="urn:microsoft.com/office/officeart/2005/8/layout/hierarchy1"/>
    <dgm:cxn modelId="{6D823B1C-029D-4799-9457-CB32111F7E3B}" type="presParOf" srcId="{D2069F26-DA63-472A-98E5-12D4A7142C31}" destId="{73F5E02E-C984-4275-8865-F8D1C89BB11B}" srcOrd="0" destOrd="0" presId="urn:microsoft.com/office/officeart/2005/8/layout/hierarchy1"/>
    <dgm:cxn modelId="{3C78532E-2E67-4743-922D-341ED0A9B879}" type="presParOf" srcId="{D2069F26-DA63-472A-98E5-12D4A7142C31}" destId="{09F9A08F-9B10-4683-B41B-9C8D1DDEAE67}" srcOrd="1" destOrd="0" presId="urn:microsoft.com/office/officeart/2005/8/layout/hierarchy1"/>
    <dgm:cxn modelId="{3AECF892-14DB-4B94-8EF7-22CAC43F0318}" type="presParOf" srcId="{09F9A08F-9B10-4683-B41B-9C8D1DDEAE67}" destId="{CE74D71F-BD75-47E0-8937-E34D5C47D360}" srcOrd="0" destOrd="0" presId="urn:microsoft.com/office/officeart/2005/8/layout/hierarchy1"/>
    <dgm:cxn modelId="{638EEF97-E256-4E76-9F8E-900C30AF5EED}" type="presParOf" srcId="{CE74D71F-BD75-47E0-8937-E34D5C47D360}" destId="{BAD510C8-C35F-4E50-ACA2-25EEEC45D48E}" srcOrd="0" destOrd="0" presId="urn:microsoft.com/office/officeart/2005/8/layout/hierarchy1"/>
    <dgm:cxn modelId="{E6B5BAFB-637E-44E7-BA63-5EE0607C23D8}" type="presParOf" srcId="{CE74D71F-BD75-47E0-8937-E34D5C47D360}" destId="{B2F348D9-C444-4535-8537-FE94936D7E95}" srcOrd="1" destOrd="0" presId="urn:microsoft.com/office/officeart/2005/8/layout/hierarchy1"/>
    <dgm:cxn modelId="{5007D252-4969-4EF5-9625-D5B0C2EB95B6}" type="presParOf" srcId="{09F9A08F-9B10-4683-B41B-9C8D1DDEAE67}" destId="{4D1A3E7F-0084-43A6-BE60-612C296A68C8}" srcOrd="1" destOrd="0" presId="urn:microsoft.com/office/officeart/2005/8/layout/hierarchy1"/>
    <dgm:cxn modelId="{E1EC3F62-1155-4F23-9352-D511B90A1D56}" type="presParOf" srcId="{D2069F26-DA63-472A-98E5-12D4A7142C31}" destId="{8BF8779C-7239-4086-81AD-2B1770EEFAA8}" srcOrd="2" destOrd="0" presId="urn:microsoft.com/office/officeart/2005/8/layout/hierarchy1"/>
    <dgm:cxn modelId="{A949AEF8-D7A8-4901-B042-3CFD80CE15B5}" type="presParOf" srcId="{D2069F26-DA63-472A-98E5-12D4A7142C31}" destId="{C7C1E05A-A8A2-4AFE-8823-463E03778ACA}" srcOrd="3" destOrd="0" presId="urn:microsoft.com/office/officeart/2005/8/layout/hierarchy1"/>
    <dgm:cxn modelId="{88792A36-2E92-44DA-A1DF-984292229E8F}" type="presParOf" srcId="{C7C1E05A-A8A2-4AFE-8823-463E03778ACA}" destId="{797995EF-FAA1-4803-857A-EACA93DC0044}" srcOrd="0" destOrd="0" presId="urn:microsoft.com/office/officeart/2005/8/layout/hierarchy1"/>
    <dgm:cxn modelId="{2EDDE36A-B6FA-408F-8F5B-34D209430470}" type="presParOf" srcId="{797995EF-FAA1-4803-857A-EACA93DC0044}" destId="{6FF80487-5932-4FD7-A8BF-7EE9F9E34744}" srcOrd="0" destOrd="0" presId="urn:microsoft.com/office/officeart/2005/8/layout/hierarchy1"/>
    <dgm:cxn modelId="{EAE9F273-2C6C-49BC-BB45-7D5706E1EBDF}" type="presParOf" srcId="{797995EF-FAA1-4803-857A-EACA93DC0044}" destId="{AFDFDF72-00AA-40A1-91BB-525C21AD412A}" srcOrd="1" destOrd="0" presId="urn:microsoft.com/office/officeart/2005/8/layout/hierarchy1"/>
    <dgm:cxn modelId="{BD41D8B3-72AD-41DD-AFA1-8E179BD55BD5}" type="presParOf" srcId="{C7C1E05A-A8A2-4AFE-8823-463E03778ACA}" destId="{8E2FC775-AE73-44D1-BDA6-2C82440E8073}" srcOrd="1" destOrd="0" presId="urn:microsoft.com/office/officeart/2005/8/layout/hierarchy1"/>
    <dgm:cxn modelId="{6817E57E-0470-414D-97A8-7701FBCAC0BA}" type="presParOf" srcId="{D2069F26-DA63-472A-98E5-12D4A7142C31}" destId="{C05FED28-8EC4-4AFD-A582-BDE77348E805}" srcOrd="4" destOrd="0" presId="urn:microsoft.com/office/officeart/2005/8/layout/hierarchy1"/>
    <dgm:cxn modelId="{FC55F2E0-074C-44B7-AF5F-9B91EA2B0A12}" type="presParOf" srcId="{D2069F26-DA63-472A-98E5-12D4A7142C31}" destId="{463624F4-2D0E-418C-9400-5BEDBACF9CCA}" srcOrd="5" destOrd="0" presId="urn:microsoft.com/office/officeart/2005/8/layout/hierarchy1"/>
    <dgm:cxn modelId="{0D1FEC54-D850-40AC-9423-59720BEF8AD5}" type="presParOf" srcId="{463624F4-2D0E-418C-9400-5BEDBACF9CCA}" destId="{18E4CF82-DA7F-4BDC-9A92-6DC1AD02EC2F}" srcOrd="0" destOrd="0" presId="urn:microsoft.com/office/officeart/2005/8/layout/hierarchy1"/>
    <dgm:cxn modelId="{1B923A6B-848E-4BEF-9ECD-50C8735A7815}" type="presParOf" srcId="{18E4CF82-DA7F-4BDC-9A92-6DC1AD02EC2F}" destId="{14A72EB7-5490-4E83-9A25-1F6A4A9F70C6}" srcOrd="0" destOrd="0" presId="urn:microsoft.com/office/officeart/2005/8/layout/hierarchy1"/>
    <dgm:cxn modelId="{C2397BA6-8223-4E27-9EB6-46D6FD5E61DC}" type="presParOf" srcId="{18E4CF82-DA7F-4BDC-9A92-6DC1AD02EC2F}" destId="{78D79691-2B9E-4B8F-88FD-21CB7AFA18F3}" srcOrd="1" destOrd="0" presId="urn:microsoft.com/office/officeart/2005/8/layout/hierarchy1"/>
    <dgm:cxn modelId="{4404FF2A-2141-4F57-B753-1BC150F0BAE3}" type="presParOf" srcId="{463624F4-2D0E-418C-9400-5BEDBACF9CCA}" destId="{4D93FFC4-D38D-4588-85CB-E01A72A3315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54D531-4D6A-4575-87C1-97A1FC4FA1F2}" type="doc">
      <dgm:prSet loTypeId="urn:microsoft.com/office/officeart/2005/8/layout/hProcess9" loCatId="process" qsTypeId="urn:microsoft.com/office/officeart/2005/8/quickstyle/simple1" qsCatId="simple" csTypeId="urn:microsoft.com/office/officeart/2005/8/colors/accent0_3" csCatId="mainScheme" phldr="1"/>
      <dgm:spPr/>
    </dgm:pt>
    <dgm:pt modelId="{E0926102-4D41-4008-8C7F-21111A6BF404}">
      <dgm:prSet phldrT="[Text]"/>
      <dgm:spPr/>
      <dgm:t>
        <a:bodyPr/>
        <a:lstStyle/>
        <a:p>
          <a:r>
            <a:rPr lang="en-US" b="0" i="0" u="none" strike="noStrike" baseline="0" dirty="0">
              <a:latin typeface="TheSans-B3Light"/>
            </a:rPr>
            <a:t>Part 1 require </a:t>
          </a:r>
          <a:r>
            <a:rPr lang="pl-PL" b="0" i="0" u="none" strike="noStrike" baseline="0" dirty="0" err="1">
              <a:latin typeface="TheSans-B3Light"/>
            </a:rPr>
            <a:t>considerable</a:t>
          </a:r>
          <a:r>
            <a:rPr lang="en-US" b="0" i="0" u="none" strike="noStrike" baseline="0" dirty="0">
              <a:latin typeface="TheSans-B3Light"/>
            </a:rPr>
            <a:t> effort when the planning process is first carried out. However, if done properly, regular future updates </a:t>
          </a:r>
          <a:r>
            <a:rPr lang="pl-PL" b="0" i="0" u="none" strike="noStrike" baseline="0" dirty="0" err="1">
              <a:latin typeface="TheSans-B3Light"/>
            </a:rPr>
            <a:t>are</a:t>
          </a:r>
          <a:r>
            <a:rPr lang="en-US" b="0" i="0" u="none" strike="noStrike" baseline="0" dirty="0">
              <a:latin typeface="TheSans-B3Light"/>
            </a:rPr>
            <a:t> relatively easy to implement.</a:t>
          </a:r>
        </a:p>
      </dgm:t>
    </dgm:pt>
    <dgm:pt modelId="{FBA97D77-C8F5-426A-927B-3C839D2CA902}" type="parTrans" cxnId="{D2BEDC69-8973-45BD-9CF1-74CA85B625D1}">
      <dgm:prSet/>
      <dgm:spPr/>
      <dgm:t>
        <a:bodyPr/>
        <a:lstStyle/>
        <a:p>
          <a:endParaRPr lang="en-US"/>
        </a:p>
      </dgm:t>
    </dgm:pt>
    <dgm:pt modelId="{EF61FA16-BCC9-4859-86B1-66722A30C27F}" type="sibTrans" cxnId="{D2BEDC69-8973-45BD-9CF1-74CA85B625D1}">
      <dgm:prSet/>
      <dgm:spPr/>
      <dgm:t>
        <a:bodyPr/>
        <a:lstStyle/>
        <a:p>
          <a:endParaRPr lang="en-US"/>
        </a:p>
      </dgm:t>
    </dgm:pt>
    <dgm:pt modelId="{431A6184-439C-4663-97B8-BF9CCDA84C38}">
      <dgm:prSet phldrT="[Text]"/>
      <dgm:spPr/>
      <dgm:t>
        <a:bodyPr/>
        <a:lstStyle/>
        <a:p>
          <a:r>
            <a:rPr lang="en-US" b="0" i="0" u="none" strike="noStrike" baseline="0" dirty="0">
              <a:latin typeface="TheSans-B3Light"/>
            </a:rPr>
            <a:t>Part 2 is based on the scenarios and potentials identified in Part 1, and is the most important part of the plan. It involves practical measures and activities for continuous implementation, and</a:t>
          </a:r>
          <a:r>
            <a:rPr lang="pl-PL" b="0" i="0" u="none" strike="noStrike" baseline="0" dirty="0">
              <a:latin typeface="TheSans-B3Light"/>
            </a:rPr>
            <a:t> </a:t>
          </a:r>
          <a:r>
            <a:rPr lang="pl-PL" b="0" i="0" u="none" strike="noStrike" baseline="0" dirty="0" err="1">
              <a:latin typeface="TheSans-B3Light"/>
            </a:rPr>
            <a:t>is</a:t>
          </a:r>
          <a:r>
            <a:rPr lang="pl-PL" b="0" i="0" u="none" strike="noStrike" baseline="0" dirty="0">
              <a:latin typeface="TheSans-B3Light"/>
            </a:rPr>
            <a:t> to</a:t>
          </a:r>
          <a:r>
            <a:rPr lang="en-US" b="0" i="0" u="none" strike="noStrike" baseline="0" dirty="0">
              <a:latin typeface="TheSans-B3Light"/>
            </a:rPr>
            <a:t> be frequently updated and supplemented</a:t>
          </a:r>
          <a:endParaRPr lang="en-US" dirty="0"/>
        </a:p>
        <a:p>
          <a:endParaRPr lang="en-US" dirty="0"/>
        </a:p>
      </dgm:t>
    </dgm:pt>
    <dgm:pt modelId="{652B64DE-7D17-405E-8D18-99A45DE138E5}" type="parTrans" cxnId="{C077A724-4A1C-4E8F-A2B0-41F1C6EC2211}">
      <dgm:prSet/>
      <dgm:spPr/>
      <dgm:t>
        <a:bodyPr/>
        <a:lstStyle/>
        <a:p>
          <a:endParaRPr lang="en-US"/>
        </a:p>
      </dgm:t>
    </dgm:pt>
    <dgm:pt modelId="{A8645B59-40EE-41DA-9467-8500518FCB2D}" type="sibTrans" cxnId="{C077A724-4A1C-4E8F-A2B0-41F1C6EC2211}">
      <dgm:prSet/>
      <dgm:spPr/>
      <dgm:t>
        <a:bodyPr/>
        <a:lstStyle/>
        <a:p>
          <a:endParaRPr lang="en-US"/>
        </a:p>
      </dgm:t>
    </dgm:pt>
    <dgm:pt modelId="{B51E226F-919E-47FA-9116-DDC1AC0DA452}">
      <dgm:prSet phldrT="[Text]"/>
      <dgm:spPr/>
      <dgm:t>
        <a:bodyPr/>
        <a:lstStyle/>
        <a:p>
          <a:r>
            <a:rPr lang="en-US" dirty="0"/>
            <a:t>Climate objectives</a:t>
          </a:r>
        </a:p>
      </dgm:t>
    </dgm:pt>
    <dgm:pt modelId="{FE047EA8-9B14-4A28-A1CE-FFA56CB4287E}" type="parTrans" cxnId="{64EF2ACF-6B0D-4676-9905-6D18DDC6FB15}">
      <dgm:prSet/>
      <dgm:spPr/>
      <dgm:t>
        <a:bodyPr/>
        <a:lstStyle/>
        <a:p>
          <a:endParaRPr lang="en-US"/>
        </a:p>
      </dgm:t>
    </dgm:pt>
    <dgm:pt modelId="{58C1B3FE-7060-4227-A289-27A9DCA795C0}" type="sibTrans" cxnId="{64EF2ACF-6B0D-4676-9905-6D18DDC6FB15}">
      <dgm:prSet/>
      <dgm:spPr/>
      <dgm:t>
        <a:bodyPr/>
        <a:lstStyle/>
        <a:p>
          <a:endParaRPr lang="en-US"/>
        </a:p>
      </dgm:t>
    </dgm:pt>
    <dgm:pt modelId="{CCEE6313-C06A-4E27-AB41-8E7F26A95B89}" type="pres">
      <dgm:prSet presAssocID="{5054D531-4D6A-4575-87C1-97A1FC4FA1F2}" presName="CompostProcess" presStyleCnt="0">
        <dgm:presLayoutVars>
          <dgm:dir/>
          <dgm:resizeHandles val="exact"/>
        </dgm:presLayoutVars>
      </dgm:prSet>
      <dgm:spPr/>
    </dgm:pt>
    <dgm:pt modelId="{65DA89A0-9B7B-4E5F-A6CA-1136A4A97F52}" type="pres">
      <dgm:prSet presAssocID="{5054D531-4D6A-4575-87C1-97A1FC4FA1F2}" presName="arrow" presStyleLbl="bgShp" presStyleIdx="0" presStyleCnt="1"/>
      <dgm:spPr/>
    </dgm:pt>
    <dgm:pt modelId="{CCA206E8-BAED-4812-94D8-0E25C796BD23}" type="pres">
      <dgm:prSet presAssocID="{5054D531-4D6A-4575-87C1-97A1FC4FA1F2}" presName="linearProcess" presStyleCnt="0"/>
      <dgm:spPr/>
    </dgm:pt>
    <dgm:pt modelId="{A7CD2CFD-4B2F-4D59-BE84-4188915A74DD}" type="pres">
      <dgm:prSet presAssocID="{E0926102-4D41-4008-8C7F-21111A6BF404}" presName="textNode" presStyleLbl="node1" presStyleIdx="0" presStyleCnt="3">
        <dgm:presLayoutVars>
          <dgm:bulletEnabled val="1"/>
        </dgm:presLayoutVars>
      </dgm:prSet>
      <dgm:spPr/>
      <dgm:t>
        <a:bodyPr/>
        <a:lstStyle/>
        <a:p>
          <a:endParaRPr lang="en-US"/>
        </a:p>
      </dgm:t>
    </dgm:pt>
    <dgm:pt modelId="{2DD532AF-1031-4A01-8525-4C6A16A1483D}" type="pres">
      <dgm:prSet presAssocID="{EF61FA16-BCC9-4859-86B1-66722A30C27F}" presName="sibTrans" presStyleCnt="0"/>
      <dgm:spPr/>
    </dgm:pt>
    <dgm:pt modelId="{B618F832-2925-4B5F-AE5A-6751C3C4BDE0}" type="pres">
      <dgm:prSet presAssocID="{431A6184-439C-4663-97B8-BF9CCDA84C38}" presName="textNode" presStyleLbl="node1" presStyleIdx="1" presStyleCnt="3">
        <dgm:presLayoutVars>
          <dgm:bulletEnabled val="1"/>
        </dgm:presLayoutVars>
      </dgm:prSet>
      <dgm:spPr/>
      <dgm:t>
        <a:bodyPr/>
        <a:lstStyle/>
        <a:p>
          <a:endParaRPr lang="en-US"/>
        </a:p>
      </dgm:t>
    </dgm:pt>
    <dgm:pt modelId="{CC94D7CB-6D3B-4FB1-B7D4-9CDD43CF25D2}" type="pres">
      <dgm:prSet presAssocID="{A8645B59-40EE-41DA-9467-8500518FCB2D}" presName="sibTrans" presStyleCnt="0"/>
      <dgm:spPr/>
    </dgm:pt>
    <dgm:pt modelId="{81B8D1F7-845F-4DA5-B629-7CBE56CC9601}" type="pres">
      <dgm:prSet presAssocID="{B51E226F-919E-47FA-9116-DDC1AC0DA452}" presName="textNode" presStyleLbl="node1" presStyleIdx="2" presStyleCnt="3">
        <dgm:presLayoutVars>
          <dgm:bulletEnabled val="1"/>
        </dgm:presLayoutVars>
      </dgm:prSet>
      <dgm:spPr/>
      <dgm:t>
        <a:bodyPr/>
        <a:lstStyle/>
        <a:p>
          <a:endParaRPr lang="en-US"/>
        </a:p>
      </dgm:t>
    </dgm:pt>
  </dgm:ptLst>
  <dgm:cxnLst>
    <dgm:cxn modelId="{419AE17A-1028-4CF8-981B-2A5469134611}" type="presOf" srcId="{5054D531-4D6A-4575-87C1-97A1FC4FA1F2}" destId="{CCEE6313-C06A-4E27-AB41-8E7F26A95B89}" srcOrd="0" destOrd="0" presId="urn:microsoft.com/office/officeart/2005/8/layout/hProcess9"/>
    <dgm:cxn modelId="{CB6C08D8-238A-4D9A-B570-6CB5660483B0}" type="presOf" srcId="{E0926102-4D41-4008-8C7F-21111A6BF404}" destId="{A7CD2CFD-4B2F-4D59-BE84-4188915A74DD}" srcOrd="0" destOrd="0" presId="urn:microsoft.com/office/officeart/2005/8/layout/hProcess9"/>
    <dgm:cxn modelId="{D2BEDC69-8973-45BD-9CF1-74CA85B625D1}" srcId="{5054D531-4D6A-4575-87C1-97A1FC4FA1F2}" destId="{E0926102-4D41-4008-8C7F-21111A6BF404}" srcOrd="0" destOrd="0" parTransId="{FBA97D77-C8F5-426A-927B-3C839D2CA902}" sibTransId="{EF61FA16-BCC9-4859-86B1-66722A30C27F}"/>
    <dgm:cxn modelId="{C077A724-4A1C-4E8F-A2B0-41F1C6EC2211}" srcId="{5054D531-4D6A-4575-87C1-97A1FC4FA1F2}" destId="{431A6184-439C-4663-97B8-BF9CCDA84C38}" srcOrd="1" destOrd="0" parTransId="{652B64DE-7D17-405E-8D18-99A45DE138E5}" sibTransId="{A8645B59-40EE-41DA-9467-8500518FCB2D}"/>
    <dgm:cxn modelId="{64894321-54F1-4061-A68C-41E79211994F}" type="presOf" srcId="{B51E226F-919E-47FA-9116-DDC1AC0DA452}" destId="{81B8D1F7-845F-4DA5-B629-7CBE56CC9601}" srcOrd="0" destOrd="0" presId="urn:microsoft.com/office/officeart/2005/8/layout/hProcess9"/>
    <dgm:cxn modelId="{11F8BBF6-17CC-44E8-99C9-382C7B311856}" type="presOf" srcId="{431A6184-439C-4663-97B8-BF9CCDA84C38}" destId="{B618F832-2925-4B5F-AE5A-6751C3C4BDE0}" srcOrd="0" destOrd="0" presId="urn:microsoft.com/office/officeart/2005/8/layout/hProcess9"/>
    <dgm:cxn modelId="{64EF2ACF-6B0D-4676-9905-6D18DDC6FB15}" srcId="{5054D531-4D6A-4575-87C1-97A1FC4FA1F2}" destId="{B51E226F-919E-47FA-9116-DDC1AC0DA452}" srcOrd="2" destOrd="0" parTransId="{FE047EA8-9B14-4A28-A1CE-FFA56CB4287E}" sibTransId="{58C1B3FE-7060-4227-A289-27A9DCA795C0}"/>
    <dgm:cxn modelId="{EBCAF908-8A83-4653-AFE9-55D541B27A4E}" type="presParOf" srcId="{CCEE6313-C06A-4E27-AB41-8E7F26A95B89}" destId="{65DA89A0-9B7B-4E5F-A6CA-1136A4A97F52}" srcOrd="0" destOrd="0" presId="urn:microsoft.com/office/officeart/2005/8/layout/hProcess9"/>
    <dgm:cxn modelId="{CCF951C1-A4EA-4F4C-93EA-0B3F235EA63C}" type="presParOf" srcId="{CCEE6313-C06A-4E27-AB41-8E7F26A95B89}" destId="{CCA206E8-BAED-4812-94D8-0E25C796BD23}" srcOrd="1" destOrd="0" presId="urn:microsoft.com/office/officeart/2005/8/layout/hProcess9"/>
    <dgm:cxn modelId="{98667602-5186-444E-88E2-D555D7ED737B}" type="presParOf" srcId="{CCA206E8-BAED-4812-94D8-0E25C796BD23}" destId="{A7CD2CFD-4B2F-4D59-BE84-4188915A74DD}" srcOrd="0" destOrd="0" presId="urn:microsoft.com/office/officeart/2005/8/layout/hProcess9"/>
    <dgm:cxn modelId="{2BD4D929-9F99-46FE-95FC-656AEB86A506}" type="presParOf" srcId="{CCA206E8-BAED-4812-94D8-0E25C796BD23}" destId="{2DD532AF-1031-4A01-8525-4C6A16A1483D}" srcOrd="1" destOrd="0" presId="urn:microsoft.com/office/officeart/2005/8/layout/hProcess9"/>
    <dgm:cxn modelId="{5FE2814E-B89E-432E-AF58-8C1F917217F0}" type="presParOf" srcId="{CCA206E8-BAED-4812-94D8-0E25C796BD23}" destId="{B618F832-2925-4B5F-AE5A-6751C3C4BDE0}" srcOrd="2" destOrd="0" presId="urn:microsoft.com/office/officeart/2005/8/layout/hProcess9"/>
    <dgm:cxn modelId="{607C1C05-262B-4609-9DD6-8EDC17A184A9}" type="presParOf" srcId="{CCA206E8-BAED-4812-94D8-0E25C796BD23}" destId="{CC94D7CB-6D3B-4FB1-B7D4-9CDD43CF25D2}" srcOrd="3" destOrd="0" presId="urn:microsoft.com/office/officeart/2005/8/layout/hProcess9"/>
    <dgm:cxn modelId="{05D5ECAD-E9D4-4B04-92B0-EA4C076C8B32}" type="presParOf" srcId="{CCA206E8-BAED-4812-94D8-0E25C796BD23}" destId="{81B8D1F7-845F-4DA5-B629-7CBE56CC960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2E089C-C51B-4421-9F31-66C255F7C748}"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077578B7-65B2-47F1-BE86-BDE3A9C8C975}">
      <dgm:prSet phldrT="[Text]"/>
      <dgm:spPr/>
      <dgm:t>
        <a:bodyPr/>
        <a:lstStyle/>
        <a:p>
          <a:r>
            <a:rPr lang="en-US" b="1" dirty="0"/>
            <a:t>Network</a:t>
          </a:r>
        </a:p>
      </dgm:t>
    </dgm:pt>
    <dgm:pt modelId="{A6C798C6-3DC0-416A-A521-24F49A023353}" type="parTrans" cxnId="{FE884CD1-BBE1-4A94-BF68-DC51EF7621E7}">
      <dgm:prSet/>
      <dgm:spPr/>
      <dgm:t>
        <a:bodyPr/>
        <a:lstStyle/>
        <a:p>
          <a:endParaRPr lang="en-US"/>
        </a:p>
      </dgm:t>
    </dgm:pt>
    <dgm:pt modelId="{0545F5D3-4995-4A46-B455-FE1DB28D8566}" type="sibTrans" cxnId="{FE884CD1-BBE1-4A94-BF68-DC51EF7621E7}">
      <dgm:prSet/>
      <dgm:spPr/>
      <dgm:t>
        <a:bodyPr/>
        <a:lstStyle/>
        <a:p>
          <a:endParaRPr lang="en-US"/>
        </a:p>
      </dgm:t>
    </dgm:pt>
    <dgm:pt modelId="{ADF4E10F-1A43-435F-B841-CAF89680EBF9}">
      <dgm:prSet phldrT="[Text]"/>
      <dgm:spPr/>
      <dgm:t>
        <a:bodyPr/>
        <a:lstStyle/>
        <a:p>
          <a:r>
            <a:rPr lang="en-GB" dirty="0">
              <a:effectLst/>
            </a:rPr>
            <a:t>was founded in 2017 on the initiative of Trondheim Municipality, the State Administrator in </a:t>
          </a:r>
          <a:r>
            <a:rPr lang="en-GB" dirty="0" err="1">
              <a:effectLst/>
            </a:rPr>
            <a:t>Trøndelag</a:t>
          </a:r>
          <a:r>
            <a:rPr lang="en-GB" dirty="0">
              <a:effectLst/>
            </a:rPr>
            <a:t> and </a:t>
          </a:r>
          <a:r>
            <a:rPr lang="en-GB" dirty="0" err="1">
              <a:effectLst/>
            </a:rPr>
            <a:t>Trøndelag</a:t>
          </a:r>
          <a:r>
            <a:rPr lang="en-GB" dirty="0">
              <a:effectLst/>
            </a:rPr>
            <a:t> County Municipality and 12 other partners</a:t>
          </a:r>
          <a:endParaRPr lang="en-US" dirty="0"/>
        </a:p>
      </dgm:t>
    </dgm:pt>
    <dgm:pt modelId="{FE5F6312-D797-4EE6-A759-39AF487AEA6A}" type="parTrans" cxnId="{3701305D-0AE9-42D6-9E05-4F4998E14879}">
      <dgm:prSet/>
      <dgm:spPr/>
      <dgm:t>
        <a:bodyPr/>
        <a:lstStyle/>
        <a:p>
          <a:endParaRPr lang="en-US"/>
        </a:p>
      </dgm:t>
    </dgm:pt>
    <dgm:pt modelId="{51D1AA35-5EB3-4165-B3CC-30A95A94BD2B}" type="sibTrans" cxnId="{3701305D-0AE9-42D6-9E05-4F4998E14879}">
      <dgm:prSet/>
      <dgm:spPr/>
      <dgm:t>
        <a:bodyPr/>
        <a:lstStyle/>
        <a:p>
          <a:endParaRPr lang="en-US"/>
        </a:p>
      </dgm:t>
    </dgm:pt>
    <dgm:pt modelId="{C27DBFB7-F3C5-4B32-9921-06DD37E8279F}">
      <dgm:prSet phldrT="[Text]"/>
      <dgm:spPr/>
      <dgm:t>
        <a:bodyPr/>
        <a:lstStyle/>
        <a:p>
          <a:r>
            <a:rPr lang="en-US" b="1" dirty="0"/>
            <a:t>Cooperation platform</a:t>
          </a:r>
          <a:r>
            <a:rPr lang="en-US" dirty="0"/>
            <a:t> </a:t>
          </a:r>
        </a:p>
      </dgm:t>
    </dgm:pt>
    <dgm:pt modelId="{D8108BCD-22CC-4214-989B-FD9F9345BA46}" type="parTrans" cxnId="{A0F24B5F-F056-44D8-AD55-ABA5FF20F28A}">
      <dgm:prSet/>
      <dgm:spPr/>
      <dgm:t>
        <a:bodyPr/>
        <a:lstStyle/>
        <a:p>
          <a:endParaRPr lang="en-US"/>
        </a:p>
      </dgm:t>
    </dgm:pt>
    <dgm:pt modelId="{86ECBF6C-F839-4BCB-AC20-B6C3DC1CEA53}" type="sibTrans" cxnId="{A0F24B5F-F056-44D8-AD55-ABA5FF20F28A}">
      <dgm:prSet/>
      <dgm:spPr/>
      <dgm:t>
        <a:bodyPr/>
        <a:lstStyle/>
        <a:p>
          <a:endParaRPr lang="en-US"/>
        </a:p>
      </dgm:t>
    </dgm:pt>
    <dgm:pt modelId="{9F18ED9E-765F-41DE-AC73-A5587AA5927E}">
      <dgm:prSet phldrT="[Text]"/>
      <dgm:spPr/>
      <dgm:t>
        <a:bodyPr/>
        <a:lstStyle/>
        <a:p>
          <a:r>
            <a:rPr lang="en-GB" b="1" dirty="0">
              <a:effectLst/>
              <a:latin typeface="Archivo" panose="020B0503020202020B04" pitchFamily="34" charset="0"/>
              <a:ea typeface="Archivo" panose="020B0503020202020B04" pitchFamily="34" charset="0"/>
            </a:rPr>
            <a:t>Goal: A climate-robust </a:t>
          </a:r>
          <a:r>
            <a:rPr lang="en-GB" b="1" dirty="0" err="1">
              <a:effectLst/>
              <a:latin typeface="Archivo" panose="020B0503020202020B04" pitchFamily="34" charset="0"/>
              <a:ea typeface="Archivo" panose="020B0503020202020B04" pitchFamily="34" charset="0"/>
            </a:rPr>
            <a:t>Trøndelag</a:t>
          </a:r>
          <a:r>
            <a:rPr lang="en-GB" b="1" dirty="0">
              <a:effectLst/>
              <a:latin typeface="Archivo" panose="020B0503020202020B04" pitchFamily="34" charset="0"/>
              <a:ea typeface="Archivo" panose="020B0503020202020B04" pitchFamily="34" charset="0"/>
            </a:rPr>
            <a:t> by 2030</a:t>
          </a:r>
          <a:endParaRPr lang="en-US" b="1" dirty="0"/>
        </a:p>
      </dgm:t>
    </dgm:pt>
    <dgm:pt modelId="{3F8F463C-2E48-42EB-A9E7-3E3B98B87E6D}" type="parTrans" cxnId="{12847BAE-8D87-4869-892F-76CBA529EC44}">
      <dgm:prSet/>
      <dgm:spPr/>
      <dgm:t>
        <a:bodyPr/>
        <a:lstStyle/>
        <a:p>
          <a:endParaRPr lang="en-US"/>
        </a:p>
      </dgm:t>
    </dgm:pt>
    <dgm:pt modelId="{8FA46411-A0A4-4C8A-80E9-E5AA2CE35091}" type="sibTrans" cxnId="{12847BAE-8D87-4869-892F-76CBA529EC44}">
      <dgm:prSet/>
      <dgm:spPr/>
      <dgm:t>
        <a:bodyPr/>
        <a:lstStyle/>
        <a:p>
          <a:endParaRPr lang="en-US"/>
        </a:p>
      </dgm:t>
    </dgm:pt>
    <dgm:pt modelId="{807D0C5C-563F-44FF-8E5B-2A35EA416EB4}">
      <dgm:prSet phldrT="[Text]"/>
      <dgm:spPr/>
      <dgm:t>
        <a:bodyPr/>
        <a:lstStyle/>
        <a:p>
          <a:r>
            <a:rPr lang="en-GB" dirty="0">
              <a:effectLst/>
            </a:rPr>
            <a:t>on climate adaptation in the county across administrative levels</a:t>
          </a:r>
          <a:endParaRPr lang="en-US" dirty="0"/>
        </a:p>
      </dgm:t>
    </dgm:pt>
    <dgm:pt modelId="{3D1B26C7-671D-4305-B961-A1AB95962157}" type="parTrans" cxnId="{F2538E1E-A693-45BC-B713-C902B07EB548}">
      <dgm:prSet/>
      <dgm:spPr/>
      <dgm:t>
        <a:bodyPr/>
        <a:lstStyle/>
        <a:p>
          <a:endParaRPr lang="en-US"/>
        </a:p>
      </dgm:t>
    </dgm:pt>
    <dgm:pt modelId="{DD5E210B-E075-49A7-A978-081B8DDD7FFD}" type="sibTrans" cxnId="{F2538E1E-A693-45BC-B713-C902B07EB548}">
      <dgm:prSet/>
      <dgm:spPr/>
      <dgm:t>
        <a:bodyPr/>
        <a:lstStyle/>
        <a:p>
          <a:endParaRPr lang="en-US"/>
        </a:p>
      </dgm:t>
    </dgm:pt>
    <dgm:pt modelId="{37822F1E-A27E-4214-B1E2-36B8D3C280F4}">
      <dgm:prSet phldrT="[Text]"/>
      <dgm:spPr/>
      <dgm:t>
        <a:bodyPr/>
        <a:lstStyle/>
        <a:p>
          <a:pPr>
            <a:buSzPts val="1000"/>
            <a:buFont typeface="Symbol" panose="05050102010706020507" pitchFamily="18" charset="2"/>
            <a:buChar char=""/>
          </a:pPr>
          <a:r>
            <a:rPr lang="en-GB" dirty="0">
              <a:effectLst/>
            </a:rPr>
            <a:t>Sub-goal: By 2022, all municipalities in </a:t>
          </a:r>
          <a:r>
            <a:rPr lang="en-GB" dirty="0" err="1">
              <a:effectLst/>
            </a:rPr>
            <a:t>Trøndelag</a:t>
          </a:r>
          <a:r>
            <a:rPr lang="en-GB" dirty="0">
              <a:effectLst/>
            </a:rPr>
            <a:t> will have:</a:t>
          </a:r>
          <a:endParaRPr lang="en-US" dirty="0"/>
        </a:p>
      </dgm:t>
    </dgm:pt>
    <dgm:pt modelId="{A05E9007-2483-447E-976C-AAC72720AE99}" type="parTrans" cxnId="{FD2E07B1-CFBE-434B-9136-DB059DD56488}">
      <dgm:prSet/>
      <dgm:spPr/>
      <dgm:t>
        <a:bodyPr/>
        <a:lstStyle/>
        <a:p>
          <a:endParaRPr lang="en-US"/>
        </a:p>
      </dgm:t>
    </dgm:pt>
    <dgm:pt modelId="{7406A123-4512-4228-8EEB-B6EE575AAFD7}" type="sibTrans" cxnId="{FD2E07B1-CFBE-434B-9136-DB059DD56488}">
      <dgm:prSet/>
      <dgm:spPr/>
      <dgm:t>
        <a:bodyPr/>
        <a:lstStyle/>
        <a:p>
          <a:endParaRPr lang="en-US"/>
        </a:p>
      </dgm:t>
    </dgm:pt>
    <dgm:pt modelId="{8764ED6A-5FC2-46BE-9505-F0BA65823116}">
      <dgm:prSet/>
      <dgm:spPr/>
      <dgm:t>
        <a:bodyPr/>
        <a:lstStyle/>
        <a:p>
          <a:pPr>
            <a:buFont typeface="Wingdings" panose="05000000000000000000" pitchFamily="2" charset="2"/>
            <a:buChar char="ü"/>
          </a:pPr>
          <a:r>
            <a:rPr lang="en-GB" dirty="0">
              <a:effectLst/>
            </a:rPr>
            <a:t>Added to a separate planning strategy that a plan for climate adaptation must be prepared (cf. SPR of 2018),</a:t>
          </a:r>
          <a:endParaRPr lang="en-US" dirty="0">
            <a:effectLst/>
          </a:endParaRPr>
        </a:p>
      </dgm:t>
    </dgm:pt>
    <dgm:pt modelId="{02E10324-E953-45D6-86DA-051262B68AC5}" type="parTrans" cxnId="{FCCF0789-745B-47F1-89B2-EA2692520EAF}">
      <dgm:prSet/>
      <dgm:spPr/>
      <dgm:t>
        <a:bodyPr/>
        <a:lstStyle/>
        <a:p>
          <a:endParaRPr lang="en-US"/>
        </a:p>
      </dgm:t>
    </dgm:pt>
    <dgm:pt modelId="{DF2F9837-6808-40E2-A4B9-74B0851013EE}" type="sibTrans" cxnId="{FCCF0789-745B-47F1-89B2-EA2692520EAF}">
      <dgm:prSet/>
      <dgm:spPr/>
      <dgm:t>
        <a:bodyPr/>
        <a:lstStyle/>
        <a:p>
          <a:endParaRPr lang="en-US"/>
        </a:p>
      </dgm:t>
    </dgm:pt>
    <dgm:pt modelId="{4B47012D-EB5C-4274-B757-75541F724EE1}">
      <dgm:prSet/>
      <dgm:spPr/>
      <dgm:t>
        <a:bodyPr/>
        <a:lstStyle/>
        <a:p>
          <a:pPr>
            <a:buFont typeface="Wingdings" panose="05000000000000000000" pitchFamily="2" charset="2"/>
            <a:buChar char="ü"/>
          </a:pPr>
          <a:r>
            <a:rPr lang="en-GB" dirty="0">
              <a:effectLst/>
            </a:rPr>
            <a:t>Mapped own vulnerable areas, or areas exposed to climate change, plan for climate adaptation (own plan or part of the Energy and Climate Plan),</a:t>
          </a:r>
          <a:endParaRPr lang="en-US" dirty="0">
            <a:effectLst/>
          </a:endParaRPr>
        </a:p>
      </dgm:t>
    </dgm:pt>
    <dgm:pt modelId="{3A6D9AC3-0694-49FD-80CC-2294990FAEC4}" type="parTrans" cxnId="{AFADA1E1-E56D-4B63-8B1D-622E277B1BBC}">
      <dgm:prSet/>
      <dgm:spPr/>
      <dgm:t>
        <a:bodyPr/>
        <a:lstStyle/>
        <a:p>
          <a:endParaRPr lang="en-US"/>
        </a:p>
      </dgm:t>
    </dgm:pt>
    <dgm:pt modelId="{882BEE05-C65A-41CA-9FC4-9BA531CAC0A7}" type="sibTrans" cxnId="{AFADA1E1-E56D-4B63-8B1D-622E277B1BBC}">
      <dgm:prSet/>
      <dgm:spPr/>
      <dgm:t>
        <a:bodyPr/>
        <a:lstStyle/>
        <a:p>
          <a:endParaRPr lang="en-US"/>
        </a:p>
      </dgm:t>
    </dgm:pt>
    <dgm:pt modelId="{6A0D9DF4-A27E-449D-8D36-2709891D0461}">
      <dgm:prSet/>
      <dgm:spPr/>
      <dgm:t>
        <a:bodyPr/>
        <a:lstStyle/>
        <a:p>
          <a:pPr>
            <a:buFont typeface="Wingdings" panose="05000000000000000000" pitchFamily="2" charset="2"/>
            <a:buChar char="ü"/>
          </a:pPr>
          <a:r>
            <a:rPr lang="en-GB" dirty="0">
              <a:effectLst/>
            </a:rPr>
            <a:t>Initiated measures to meet climate change, established inter-unitary organization of work on climate adaptation</a:t>
          </a:r>
          <a:endParaRPr lang="en-US" dirty="0"/>
        </a:p>
      </dgm:t>
    </dgm:pt>
    <dgm:pt modelId="{A2EA83AA-E70F-4452-A778-7CA27F06D81A}" type="parTrans" cxnId="{C9393677-A32B-4525-975D-AA2EFBB7B559}">
      <dgm:prSet/>
      <dgm:spPr/>
      <dgm:t>
        <a:bodyPr/>
        <a:lstStyle/>
        <a:p>
          <a:endParaRPr lang="en-US"/>
        </a:p>
      </dgm:t>
    </dgm:pt>
    <dgm:pt modelId="{977E1225-8D37-4EC2-9E7B-1B558955AF81}" type="sibTrans" cxnId="{C9393677-A32B-4525-975D-AA2EFBB7B559}">
      <dgm:prSet/>
      <dgm:spPr/>
      <dgm:t>
        <a:bodyPr/>
        <a:lstStyle/>
        <a:p>
          <a:endParaRPr lang="en-US"/>
        </a:p>
      </dgm:t>
    </dgm:pt>
    <dgm:pt modelId="{213C9BBB-C22B-498F-8303-06E2C33E7633}">
      <dgm:prSet phldrT="[Text]"/>
      <dgm:spPr/>
      <dgm:t>
        <a:bodyPr/>
        <a:lstStyle/>
        <a:p>
          <a:r>
            <a:rPr lang="pl-PL" dirty="0"/>
            <a:t>s</a:t>
          </a:r>
          <a:r>
            <a:rPr lang="en-US" dirty="0" err="1"/>
            <a:t>everal</a:t>
          </a:r>
          <a:r>
            <a:rPr lang="en-US" dirty="0"/>
            <a:t> meetings during the years ( mix of knowledge transfer and matchmaking)</a:t>
          </a:r>
        </a:p>
      </dgm:t>
    </dgm:pt>
    <dgm:pt modelId="{21196A97-394E-4BCD-BCE2-D60167173D1A}" type="parTrans" cxnId="{97525DDA-C3AC-4F1F-974F-6CE99B6366CE}">
      <dgm:prSet/>
      <dgm:spPr/>
      <dgm:t>
        <a:bodyPr/>
        <a:lstStyle/>
        <a:p>
          <a:endParaRPr lang="en-US"/>
        </a:p>
      </dgm:t>
    </dgm:pt>
    <dgm:pt modelId="{B13DDDAD-52A4-47C9-B0FE-3F612CC092B8}" type="sibTrans" cxnId="{97525DDA-C3AC-4F1F-974F-6CE99B6366CE}">
      <dgm:prSet/>
      <dgm:spPr/>
      <dgm:t>
        <a:bodyPr/>
        <a:lstStyle/>
        <a:p>
          <a:endParaRPr lang="en-US"/>
        </a:p>
      </dgm:t>
    </dgm:pt>
    <dgm:pt modelId="{99742243-6F2C-499B-AAE1-DC8B65AAF63E}">
      <dgm:prSet phldrT="[Text]"/>
      <dgm:spPr/>
      <dgm:t>
        <a:bodyPr/>
        <a:lstStyle/>
        <a:p>
          <a:r>
            <a:rPr lang="pl-PL" dirty="0"/>
            <a:t>i</a:t>
          </a:r>
          <a:r>
            <a:rPr lang="en-US" dirty="0" err="1"/>
            <a:t>nternal</a:t>
          </a:r>
          <a:r>
            <a:rPr lang="en-US" dirty="0"/>
            <a:t> and external (with knowledge partners across disciplines) cooperation are equally important</a:t>
          </a:r>
        </a:p>
      </dgm:t>
    </dgm:pt>
    <dgm:pt modelId="{B9B98BFC-455A-4E13-ACB1-BCCC3C1F9680}" type="parTrans" cxnId="{FE2335D4-CAE4-4336-A5F2-7E68680F668A}">
      <dgm:prSet/>
      <dgm:spPr/>
      <dgm:t>
        <a:bodyPr/>
        <a:lstStyle/>
        <a:p>
          <a:endParaRPr lang="en-US"/>
        </a:p>
      </dgm:t>
    </dgm:pt>
    <dgm:pt modelId="{82A44DBB-F63A-4904-ADA2-AD53D4634C68}" type="sibTrans" cxnId="{FE2335D4-CAE4-4336-A5F2-7E68680F668A}">
      <dgm:prSet/>
      <dgm:spPr/>
      <dgm:t>
        <a:bodyPr/>
        <a:lstStyle/>
        <a:p>
          <a:endParaRPr lang="en-US"/>
        </a:p>
      </dgm:t>
    </dgm:pt>
    <dgm:pt modelId="{DB169CF9-CA2D-476D-A3A9-A4D4A95C7A34}" type="pres">
      <dgm:prSet presAssocID="{5D2E089C-C51B-4421-9F31-66C255F7C748}" presName="linear" presStyleCnt="0">
        <dgm:presLayoutVars>
          <dgm:dir/>
          <dgm:animLvl val="lvl"/>
          <dgm:resizeHandles val="exact"/>
        </dgm:presLayoutVars>
      </dgm:prSet>
      <dgm:spPr/>
      <dgm:t>
        <a:bodyPr/>
        <a:lstStyle/>
        <a:p>
          <a:endParaRPr lang="en-US"/>
        </a:p>
      </dgm:t>
    </dgm:pt>
    <dgm:pt modelId="{0FEB0354-F086-44A3-8C6B-D6817700D503}" type="pres">
      <dgm:prSet presAssocID="{077578B7-65B2-47F1-BE86-BDE3A9C8C975}" presName="parentLin" presStyleCnt="0"/>
      <dgm:spPr/>
    </dgm:pt>
    <dgm:pt modelId="{A08FC580-59C5-4A86-9EC1-E12FCB326B62}" type="pres">
      <dgm:prSet presAssocID="{077578B7-65B2-47F1-BE86-BDE3A9C8C975}" presName="parentLeftMargin" presStyleLbl="node1" presStyleIdx="0" presStyleCnt="3"/>
      <dgm:spPr/>
      <dgm:t>
        <a:bodyPr/>
        <a:lstStyle/>
        <a:p>
          <a:endParaRPr lang="en-US"/>
        </a:p>
      </dgm:t>
    </dgm:pt>
    <dgm:pt modelId="{F40AF4F6-7DFC-4218-AC5F-4791F0C307E3}" type="pres">
      <dgm:prSet presAssocID="{077578B7-65B2-47F1-BE86-BDE3A9C8C975}" presName="parentText" presStyleLbl="node1" presStyleIdx="0" presStyleCnt="3">
        <dgm:presLayoutVars>
          <dgm:chMax val="0"/>
          <dgm:bulletEnabled val="1"/>
        </dgm:presLayoutVars>
      </dgm:prSet>
      <dgm:spPr/>
      <dgm:t>
        <a:bodyPr/>
        <a:lstStyle/>
        <a:p>
          <a:endParaRPr lang="en-US"/>
        </a:p>
      </dgm:t>
    </dgm:pt>
    <dgm:pt modelId="{2E9C10ED-BC67-473F-BB5F-AD0D1330A253}" type="pres">
      <dgm:prSet presAssocID="{077578B7-65B2-47F1-BE86-BDE3A9C8C975}" presName="negativeSpace" presStyleCnt="0"/>
      <dgm:spPr/>
    </dgm:pt>
    <dgm:pt modelId="{3DFD8604-0AC3-477F-BAD3-79133F8BDD5C}" type="pres">
      <dgm:prSet presAssocID="{077578B7-65B2-47F1-BE86-BDE3A9C8C975}" presName="childText" presStyleLbl="conFgAcc1" presStyleIdx="0" presStyleCnt="3">
        <dgm:presLayoutVars>
          <dgm:bulletEnabled val="1"/>
        </dgm:presLayoutVars>
      </dgm:prSet>
      <dgm:spPr/>
      <dgm:t>
        <a:bodyPr/>
        <a:lstStyle/>
        <a:p>
          <a:endParaRPr lang="en-US"/>
        </a:p>
      </dgm:t>
    </dgm:pt>
    <dgm:pt modelId="{8869DA6F-D971-4FA8-8A7C-9F0815787FAD}" type="pres">
      <dgm:prSet presAssocID="{0545F5D3-4995-4A46-B455-FE1DB28D8566}" presName="spaceBetweenRectangles" presStyleCnt="0"/>
      <dgm:spPr/>
    </dgm:pt>
    <dgm:pt modelId="{10FD07D2-F3ED-4B76-9933-85CF226FF23D}" type="pres">
      <dgm:prSet presAssocID="{C27DBFB7-F3C5-4B32-9921-06DD37E8279F}" presName="parentLin" presStyleCnt="0"/>
      <dgm:spPr/>
    </dgm:pt>
    <dgm:pt modelId="{778A143E-21F9-4679-9226-40AB0E0A0BD2}" type="pres">
      <dgm:prSet presAssocID="{C27DBFB7-F3C5-4B32-9921-06DD37E8279F}" presName="parentLeftMargin" presStyleLbl="node1" presStyleIdx="0" presStyleCnt="3"/>
      <dgm:spPr/>
      <dgm:t>
        <a:bodyPr/>
        <a:lstStyle/>
        <a:p>
          <a:endParaRPr lang="en-US"/>
        </a:p>
      </dgm:t>
    </dgm:pt>
    <dgm:pt modelId="{2E1A8EC8-7166-4E6F-8353-5CAF1B2925BA}" type="pres">
      <dgm:prSet presAssocID="{C27DBFB7-F3C5-4B32-9921-06DD37E8279F}" presName="parentText" presStyleLbl="node1" presStyleIdx="1" presStyleCnt="3">
        <dgm:presLayoutVars>
          <dgm:chMax val="0"/>
          <dgm:bulletEnabled val="1"/>
        </dgm:presLayoutVars>
      </dgm:prSet>
      <dgm:spPr/>
      <dgm:t>
        <a:bodyPr/>
        <a:lstStyle/>
        <a:p>
          <a:endParaRPr lang="en-US"/>
        </a:p>
      </dgm:t>
    </dgm:pt>
    <dgm:pt modelId="{66FDB640-D753-4344-9D37-FDD6AC9CF603}" type="pres">
      <dgm:prSet presAssocID="{C27DBFB7-F3C5-4B32-9921-06DD37E8279F}" presName="negativeSpace" presStyleCnt="0"/>
      <dgm:spPr/>
    </dgm:pt>
    <dgm:pt modelId="{7FA51F12-79D2-4E55-9C86-4D829F87069D}" type="pres">
      <dgm:prSet presAssocID="{C27DBFB7-F3C5-4B32-9921-06DD37E8279F}" presName="childText" presStyleLbl="conFgAcc1" presStyleIdx="1" presStyleCnt="3">
        <dgm:presLayoutVars>
          <dgm:bulletEnabled val="1"/>
        </dgm:presLayoutVars>
      </dgm:prSet>
      <dgm:spPr/>
      <dgm:t>
        <a:bodyPr/>
        <a:lstStyle/>
        <a:p>
          <a:endParaRPr lang="en-US"/>
        </a:p>
      </dgm:t>
    </dgm:pt>
    <dgm:pt modelId="{373F7112-0056-4436-8336-CD5F36C935FE}" type="pres">
      <dgm:prSet presAssocID="{86ECBF6C-F839-4BCB-AC20-B6C3DC1CEA53}" presName="spaceBetweenRectangles" presStyleCnt="0"/>
      <dgm:spPr/>
    </dgm:pt>
    <dgm:pt modelId="{1DE41DB7-AA21-4BD7-ACB3-E4D5EC985B82}" type="pres">
      <dgm:prSet presAssocID="{9F18ED9E-765F-41DE-AC73-A5587AA5927E}" presName="parentLin" presStyleCnt="0"/>
      <dgm:spPr/>
    </dgm:pt>
    <dgm:pt modelId="{C8F8F4E9-F529-4442-8CE2-5E2B2E9339CD}" type="pres">
      <dgm:prSet presAssocID="{9F18ED9E-765F-41DE-AC73-A5587AA5927E}" presName="parentLeftMargin" presStyleLbl="node1" presStyleIdx="1" presStyleCnt="3"/>
      <dgm:spPr/>
      <dgm:t>
        <a:bodyPr/>
        <a:lstStyle/>
        <a:p>
          <a:endParaRPr lang="en-US"/>
        </a:p>
      </dgm:t>
    </dgm:pt>
    <dgm:pt modelId="{1BA57053-6184-4E2A-A49B-9352A3318C2D}" type="pres">
      <dgm:prSet presAssocID="{9F18ED9E-765F-41DE-AC73-A5587AA5927E}" presName="parentText" presStyleLbl="node1" presStyleIdx="2" presStyleCnt="3">
        <dgm:presLayoutVars>
          <dgm:chMax val="0"/>
          <dgm:bulletEnabled val="1"/>
        </dgm:presLayoutVars>
      </dgm:prSet>
      <dgm:spPr/>
      <dgm:t>
        <a:bodyPr/>
        <a:lstStyle/>
        <a:p>
          <a:endParaRPr lang="en-US"/>
        </a:p>
      </dgm:t>
    </dgm:pt>
    <dgm:pt modelId="{98D8F578-5877-4545-9ABF-67AD0FEAE191}" type="pres">
      <dgm:prSet presAssocID="{9F18ED9E-765F-41DE-AC73-A5587AA5927E}" presName="negativeSpace" presStyleCnt="0"/>
      <dgm:spPr/>
    </dgm:pt>
    <dgm:pt modelId="{DB486DA8-FF5C-4212-8AB1-56EB0E497E96}" type="pres">
      <dgm:prSet presAssocID="{9F18ED9E-765F-41DE-AC73-A5587AA5927E}" presName="childText" presStyleLbl="conFgAcc1" presStyleIdx="2" presStyleCnt="3">
        <dgm:presLayoutVars>
          <dgm:bulletEnabled val="1"/>
        </dgm:presLayoutVars>
      </dgm:prSet>
      <dgm:spPr/>
      <dgm:t>
        <a:bodyPr/>
        <a:lstStyle/>
        <a:p>
          <a:endParaRPr lang="en-US"/>
        </a:p>
      </dgm:t>
    </dgm:pt>
  </dgm:ptLst>
  <dgm:cxnLst>
    <dgm:cxn modelId="{FE2335D4-CAE4-4336-A5F2-7E68680F668A}" srcId="{C27DBFB7-F3C5-4B32-9921-06DD37E8279F}" destId="{99742243-6F2C-499B-AAE1-DC8B65AAF63E}" srcOrd="2" destOrd="0" parTransId="{B9B98BFC-455A-4E13-ACB1-BCCC3C1F9680}" sibTransId="{82A44DBB-F63A-4904-ADA2-AD53D4634C68}"/>
    <dgm:cxn modelId="{A87BB39F-DB17-46FD-8FFD-13E2E252C83F}" type="presOf" srcId="{5D2E089C-C51B-4421-9F31-66C255F7C748}" destId="{DB169CF9-CA2D-476D-A3A9-A4D4A95C7A34}" srcOrd="0" destOrd="0" presId="urn:microsoft.com/office/officeart/2005/8/layout/list1"/>
    <dgm:cxn modelId="{6A52AB22-3D1D-45B1-B998-7A4DE80286E2}" type="presOf" srcId="{213C9BBB-C22B-498F-8303-06E2C33E7633}" destId="{7FA51F12-79D2-4E55-9C86-4D829F87069D}" srcOrd="0" destOrd="1" presId="urn:microsoft.com/office/officeart/2005/8/layout/list1"/>
    <dgm:cxn modelId="{97525DDA-C3AC-4F1F-974F-6CE99B6366CE}" srcId="{C27DBFB7-F3C5-4B32-9921-06DD37E8279F}" destId="{213C9BBB-C22B-498F-8303-06E2C33E7633}" srcOrd="1" destOrd="0" parTransId="{21196A97-394E-4BCD-BCE2-D60167173D1A}" sibTransId="{B13DDDAD-52A4-47C9-B0FE-3F612CC092B8}"/>
    <dgm:cxn modelId="{FE884CD1-BBE1-4A94-BF68-DC51EF7621E7}" srcId="{5D2E089C-C51B-4421-9F31-66C255F7C748}" destId="{077578B7-65B2-47F1-BE86-BDE3A9C8C975}" srcOrd="0" destOrd="0" parTransId="{A6C798C6-3DC0-416A-A521-24F49A023353}" sibTransId="{0545F5D3-4995-4A46-B455-FE1DB28D8566}"/>
    <dgm:cxn modelId="{12847BAE-8D87-4869-892F-76CBA529EC44}" srcId="{5D2E089C-C51B-4421-9F31-66C255F7C748}" destId="{9F18ED9E-765F-41DE-AC73-A5587AA5927E}" srcOrd="2" destOrd="0" parTransId="{3F8F463C-2E48-42EB-A9E7-3E3B98B87E6D}" sibTransId="{8FA46411-A0A4-4C8A-80E9-E5AA2CE35091}"/>
    <dgm:cxn modelId="{B27112E7-610A-4C94-A6A9-B9653ADBF3BD}" type="presOf" srcId="{077578B7-65B2-47F1-BE86-BDE3A9C8C975}" destId="{A08FC580-59C5-4A86-9EC1-E12FCB326B62}" srcOrd="0" destOrd="0" presId="urn:microsoft.com/office/officeart/2005/8/layout/list1"/>
    <dgm:cxn modelId="{FD2E07B1-CFBE-434B-9136-DB059DD56488}" srcId="{9F18ED9E-765F-41DE-AC73-A5587AA5927E}" destId="{37822F1E-A27E-4214-B1E2-36B8D3C280F4}" srcOrd="0" destOrd="0" parTransId="{A05E9007-2483-447E-976C-AAC72720AE99}" sibTransId="{7406A123-4512-4228-8EEB-B6EE575AAFD7}"/>
    <dgm:cxn modelId="{3701305D-0AE9-42D6-9E05-4F4998E14879}" srcId="{077578B7-65B2-47F1-BE86-BDE3A9C8C975}" destId="{ADF4E10F-1A43-435F-B841-CAF89680EBF9}" srcOrd="0" destOrd="0" parTransId="{FE5F6312-D797-4EE6-A759-39AF487AEA6A}" sibTransId="{51D1AA35-5EB3-4165-B3CC-30A95A94BD2B}"/>
    <dgm:cxn modelId="{50006E63-FED2-4A8B-B370-E4D56FAA31FF}" type="presOf" srcId="{9F18ED9E-765F-41DE-AC73-A5587AA5927E}" destId="{C8F8F4E9-F529-4442-8CE2-5E2B2E9339CD}" srcOrd="0" destOrd="0" presId="urn:microsoft.com/office/officeart/2005/8/layout/list1"/>
    <dgm:cxn modelId="{CDA4941C-4E09-49FD-8626-E1E9E629FE35}" type="presOf" srcId="{4B47012D-EB5C-4274-B757-75541F724EE1}" destId="{DB486DA8-FF5C-4212-8AB1-56EB0E497E96}" srcOrd="0" destOrd="2" presId="urn:microsoft.com/office/officeart/2005/8/layout/list1"/>
    <dgm:cxn modelId="{FF369BD4-2E73-48CE-99A3-E8B12867BC02}" type="presOf" srcId="{077578B7-65B2-47F1-BE86-BDE3A9C8C975}" destId="{F40AF4F6-7DFC-4218-AC5F-4791F0C307E3}" srcOrd="1" destOrd="0" presId="urn:microsoft.com/office/officeart/2005/8/layout/list1"/>
    <dgm:cxn modelId="{E504F615-AC4B-4F54-AFDF-EB28FCE9C18C}" type="presOf" srcId="{8764ED6A-5FC2-46BE-9505-F0BA65823116}" destId="{DB486DA8-FF5C-4212-8AB1-56EB0E497E96}" srcOrd="0" destOrd="1" presId="urn:microsoft.com/office/officeart/2005/8/layout/list1"/>
    <dgm:cxn modelId="{C17CDF2C-900B-4CC7-9494-5DCAA1BFA59A}" type="presOf" srcId="{99742243-6F2C-499B-AAE1-DC8B65AAF63E}" destId="{7FA51F12-79D2-4E55-9C86-4D829F87069D}" srcOrd="0" destOrd="2" presId="urn:microsoft.com/office/officeart/2005/8/layout/list1"/>
    <dgm:cxn modelId="{5489BB88-0BBB-4350-B3A1-6879EF1B4837}" type="presOf" srcId="{37822F1E-A27E-4214-B1E2-36B8D3C280F4}" destId="{DB486DA8-FF5C-4212-8AB1-56EB0E497E96}" srcOrd="0" destOrd="0" presId="urn:microsoft.com/office/officeart/2005/8/layout/list1"/>
    <dgm:cxn modelId="{F2538E1E-A693-45BC-B713-C902B07EB548}" srcId="{C27DBFB7-F3C5-4B32-9921-06DD37E8279F}" destId="{807D0C5C-563F-44FF-8E5B-2A35EA416EB4}" srcOrd="0" destOrd="0" parTransId="{3D1B26C7-671D-4305-B961-A1AB95962157}" sibTransId="{DD5E210B-E075-49A7-A978-081B8DDD7FFD}"/>
    <dgm:cxn modelId="{54696F62-2F0B-4DC1-801A-0291F64B91C0}" type="presOf" srcId="{ADF4E10F-1A43-435F-B841-CAF89680EBF9}" destId="{3DFD8604-0AC3-477F-BAD3-79133F8BDD5C}" srcOrd="0" destOrd="0" presId="urn:microsoft.com/office/officeart/2005/8/layout/list1"/>
    <dgm:cxn modelId="{A0F24B5F-F056-44D8-AD55-ABA5FF20F28A}" srcId="{5D2E089C-C51B-4421-9F31-66C255F7C748}" destId="{C27DBFB7-F3C5-4B32-9921-06DD37E8279F}" srcOrd="1" destOrd="0" parTransId="{D8108BCD-22CC-4214-989B-FD9F9345BA46}" sibTransId="{86ECBF6C-F839-4BCB-AC20-B6C3DC1CEA53}"/>
    <dgm:cxn modelId="{FCCF0789-745B-47F1-89B2-EA2692520EAF}" srcId="{37822F1E-A27E-4214-B1E2-36B8D3C280F4}" destId="{8764ED6A-5FC2-46BE-9505-F0BA65823116}" srcOrd="0" destOrd="0" parTransId="{02E10324-E953-45D6-86DA-051262B68AC5}" sibTransId="{DF2F9837-6808-40E2-A4B9-74B0851013EE}"/>
    <dgm:cxn modelId="{68E99D89-2F33-434B-A81A-327D215309FD}" type="presOf" srcId="{807D0C5C-563F-44FF-8E5B-2A35EA416EB4}" destId="{7FA51F12-79D2-4E55-9C86-4D829F87069D}" srcOrd="0" destOrd="0" presId="urn:microsoft.com/office/officeart/2005/8/layout/list1"/>
    <dgm:cxn modelId="{2E2A47B1-EBAD-4BC6-BDB1-056814BC8A23}" type="presOf" srcId="{6A0D9DF4-A27E-449D-8D36-2709891D0461}" destId="{DB486DA8-FF5C-4212-8AB1-56EB0E497E96}" srcOrd="0" destOrd="3" presId="urn:microsoft.com/office/officeart/2005/8/layout/list1"/>
    <dgm:cxn modelId="{366A9092-49D2-439B-B587-55B9E6BC9FCD}" type="presOf" srcId="{C27DBFB7-F3C5-4B32-9921-06DD37E8279F}" destId="{778A143E-21F9-4679-9226-40AB0E0A0BD2}" srcOrd="0" destOrd="0" presId="urn:microsoft.com/office/officeart/2005/8/layout/list1"/>
    <dgm:cxn modelId="{2212EA2D-371D-4CC1-A31E-16D3D0EA2A04}" type="presOf" srcId="{9F18ED9E-765F-41DE-AC73-A5587AA5927E}" destId="{1BA57053-6184-4E2A-A49B-9352A3318C2D}" srcOrd="1" destOrd="0" presId="urn:microsoft.com/office/officeart/2005/8/layout/list1"/>
    <dgm:cxn modelId="{51092BA4-7789-4A0C-B435-3B6AFCFF7B68}" type="presOf" srcId="{C27DBFB7-F3C5-4B32-9921-06DD37E8279F}" destId="{2E1A8EC8-7166-4E6F-8353-5CAF1B2925BA}" srcOrd="1" destOrd="0" presId="urn:microsoft.com/office/officeart/2005/8/layout/list1"/>
    <dgm:cxn modelId="{AFADA1E1-E56D-4B63-8B1D-622E277B1BBC}" srcId="{37822F1E-A27E-4214-B1E2-36B8D3C280F4}" destId="{4B47012D-EB5C-4274-B757-75541F724EE1}" srcOrd="1" destOrd="0" parTransId="{3A6D9AC3-0694-49FD-80CC-2294990FAEC4}" sibTransId="{882BEE05-C65A-41CA-9FC4-9BA531CAC0A7}"/>
    <dgm:cxn modelId="{C9393677-A32B-4525-975D-AA2EFBB7B559}" srcId="{37822F1E-A27E-4214-B1E2-36B8D3C280F4}" destId="{6A0D9DF4-A27E-449D-8D36-2709891D0461}" srcOrd="2" destOrd="0" parTransId="{A2EA83AA-E70F-4452-A778-7CA27F06D81A}" sibTransId="{977E1225-8D37-4EC2-9E7B-1B558955AF81}"/>
    <dgm:cxn modelId="{C6092561-ED11-48F7-A23F-78A6980EF167}" type="presParOf" srcId="{DB169CF9-CA2D-476D-A3A9-A4D4A95C7A34}" destId="{0FEB0354-F086-44A3-8C6B-D6817700D503}" srcOrd="0" destOrd="0" presId="urn:microsoft.com/office/officeart/2005/8/layout/list1"/>
    <dgm:cxn modelId="{3CAC67F7-BFAD-4BEC-8CC6-A9253F6B5465}" type="presParOf" srcId="{0FEB0354-F086-44A3-8C6B-D6817700D503}" destId="{A08FC580-59C5-4A86-9EC1-E12FCB326B62}" srcOrd="0" destOrd="0" presId="urn:microsoft.com/office/officeart/2005/8/layout/list1"/>
    <dgm:cxn modelId="{4BAD511B-A91B-41C8-A586-0177C103744F}" type="presParOf" srcId="{0FEB0354-F086-44A3-8C6B-D6817700D503}" destId="{F40AF4F6-7DFC-4218-AC5F-4791F0C307E3}" srcOrd="1" destOrd="0" presId="urn:microsoft.com/office/officeart/2005/8/layout/list1"/>
    <dgm:cxn modelId="{1961B981-4F19-4042-88A7-C7A618C8F029}" type="presParOf" srcId="{DB169CF9-CA2D-476D-A3A9-A4D4A95C7A34}" destId="{2E9C10ED-BC67-473F-BB5F-AD0D1330A253}" srcOrd="1" destOrd="0" presId="urn:microsoft.com/office/officeart/2005/8/layout/list1"/>
    <dgm:cxn modelId="{8A3554E2-B80E-4CCB-8834-F0C886FF1A80}" type="presParOf" srcId="{DB169CF9-CA2D-476D-A3A9-A4D4A95C7A34}" destId="{3DFD8604-0AC3-477F-BAD3-79133F8BDD5C}" srcOrd="2" destOrd="0" presId="urn:microsoft.com/office/officeart/2005/8/layout/list1"/>
    <dgm:cxn modelId="{5A28C28A-68B6-4B9D-A5E8-8F2A29643446}" type="presParOf" srcId="{DB169CF9-CA2D-476D-A3A9-A4D4A95C7A34}" destId="{8869DA6F-D971-4FA8-8A7C-9F0815787FAD}" srcOrd="3" destOrd="0" presId="urn:microsoft.com/office/officeart/2005/8/layout/list1"/>
    <dgm:cxn modelId="{1972D3A1-FE19-4B0B-9FCB-A1B6313796D7}" type="presParOf" srcId="{DB169CF9-CA2D-476D-A3A9-A4D4A95C7A34}" destId="{10FD07D2-F3ED-4B76-9933-85CF226FF23D}" srcOrd="4" destOrd="0" presId="urn:microsoft.com/office/officeart/2005/8/layout/list1"/>
    <dgm:cxn modelId="{96172C64-414A-46EC-A389-2FB708A361A7}" type="presParOf" srcId="{10FD07D2-F3ED-4B76-9933-85CF226FF23D}" destId="{778A143E-21F9-4679-9226-40AB0E0A0BD2}" srcOrd="0" destOrd="0" presId="urn:microsoft.com/office/officeart/2005/8/layout/list1"/>
    <dgm:cxn modelId="{7FB4DB84-1FF4-4562-B07F-EFC0A9740EEF}" type="presParOf" srcId="{10FD07D2-F3ED-4B76-9933-85CF226FF23D}" destId="{2E1A8EC8-7166-4E6F-8353-5CAF1B2925BA}" srcOrd="1" destOrd="0" presId="urn:microsoft.com/office/officeart/2005/8/layout/list1"/>
    <dgm:cxn modelId="{2666F692-A557-42DB-80E4-9180BC1283F9}" type="presParOf" srcId="{DB169CF9-CA2D-476D-A3A9-A4D4A95C7A34}" destId="{66FDB640-D753-4344-9D37-FDD6AC9CF603}" srcOrd="5" destOrd="0" presId="urn:microsoft.com/office/officeart/2005/8/layout/list1"/>
    <dgm:cxn modelId="{1573A106-FED6-4FD8-8D83-04C1044A9E14}" type="presParOf" srcId="{DB169CF9-CA2D-476D-A3A9-A4D4A95C7A34}" destId="{7FA51F12-79D2-4E55-9C86-4D829F87069D}" srcOrd="6" destOrd="0" presId="urn:microsoft.com/office/officeart/2005/8/layout/list1"/>
    <dgm:cxn modelId="{7BEF7DC6-08C7-4FA6-9FA9-94E63A670563}" type="presParOf" srcId="{DB169CF9-CA2D-476D-A3A9-A4D4A95C7A34}" destId="{373F7112-0056-4436-8336-CD5F36C935FE}" srcOrd="7" destOrd="0" presId="urn:microsoft.com/office/officeart/2005/8/layout/list1"/>
    <dgm:cxn modelId="{982648CE-ABC4-4A92-83C2-7FE656DA4369}" type="presParOf" srcId="{DB169CF9-CA2D-476D-A3A9-A4D4A95C7A34}" destId="{1DE41DB7-AA21-4BD7-ACB3-E4D5EC985B82}" srcOrd="8" destOrd="0" presId="urn:microsoft.com/office/officeart/2005/8/layout/list1"/>
    <dgm:cxn modelId="{7C3C1A9C-B109-4560-9F74-73C4659027AA}" type="presParOf" srcId="{1DE41DB7-AA21-4BD7-ACB3-E4D5EC985B82}" destId="{C8F8F4E9-F529-4442-8CE2-5E2B2E9339CD}" srcOrd="0" destOrd="0" presId="urn:microsoft.com/office/officeart/2005/8/layout/list1"/>
    <dgm:cxn modelId="{D89AFC5A-2648-4A38-9025-2250C27E3D83}" type="presParOf" srcId="{1DE41DB7-AA21-4BD7-ACB3-E4D5EC985B82}" destId="{1BA57053-6184-4E2A-A49B-9352A3318C2D}" srcOrd="1" destOrd="0" presId="urn:microsoft.com/office/officeart/2005/8/layout/list1"/>
    <dgm:cxn modelId="{11B94A1A-967A-4831-A9AB-77EA13791CF0}" type="presParOf" srcId="{DB169CF9-CA2D-476D-A3A9-A4D4A95C7A34}" destId="{98D8F578-5877-4545-9ABF-67AD0FEAE191}" srcOrd="9" destOrd="0" presId="urn:microsoft.com/office/officeart/2005/8/layout/list1"/>
    <dgm:cxn modelId="{1BBD9CA8-9C03-4ECE-B31E-2AB67A7D97DF}" type="presParOf" srcId="{DB169CF9-CA2D-476D-A3A9-A4D4A95C7A34}" destId="{DB486DA8-FF5C-4212-8AB1-56EB0E497E9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4D2FFC-7170-472A-B12C-3545CDD9C9F1}"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416C79BC-B857-4DDD-89D0-1050938DCEB8}">
      <dgm:prSet phldrT="[Text]" custT="1"/>
      <dgm:spPr/>
      <dgm:t>
        <a:bodyPr/>
        <a:lstStyle/>
        <a:p>
          <a:r>
            <a:rPr lang="en-US" sz="3200"/>
            <a:t>Method</a:t>
          </a:r>
          <a:endParaRPr lang="en-US" sz="3200" dirty="0"/>
        </a:p>
      </dgm:t>
    </dgm:pt>
    <dgm:pt modelId="{054F5027-277F-4019-A86E-C941CB34F8A1}" type="parTrans" cxnId="{09464DD3-26EB-45FC-90C5-5581D86CC09D}">
      <dgm:prSet/>
      <dgm:spPr/>
      <dgm:t>
        <a:bodyPr/>
        <a:lstStyle/>
        <a:p>
          <a:endParaRPr lang="en-US"/>
        </a:p>
      </dgm:t>
    </dgm:pt>
    <dgm:pt modelId="{571F0B34-FA78-4559-9EFD-0CFC5D8B5501}" type="sibTrans" cxnId="{09464DD3-26EB-45FC-90C5-5581D86CC09D}">
      <dgm:prSet/>
      <dgm:spPr/>
      <dgm:t>
        <a:bodyPr/>
        <a:lstStyle/>
        <a:p>
          <a:endParaRPr lang="en-US"/>
        </a:p>
      </dgm:t>
    </dgm:pt>
    <dgm:pt modelId="{539B8DDF-1148-4A43-9284-6A856B52D057}">
      <dgm:prSet phldrT="[Text]" custT="1"/>
      <dgm:spPr/>
      <dgm:t>
        <a:bodyPr/>
        <a:lstStyle/>
        <a:p>
          <a:r>
            <a:rPr lang="en-US" sz="3200" dirty="0"/>
            <a:t>Recommendations</a:t>
          </a:r>
        </a:p>
      </dgm:t>
    </dgm:pt>
    <dgm:pt modelId="{5B50145B-1748-46D0-A2E0-F40EEEFCA17E}" type="parTrans" cxnId="{72AEB541-D00D-44B3-BF23-77BB2F7B94F2}">
      <dgm:prSet/>
      <dgm:spPr/>
      <dgm:t>
        <a:bodyPr/>
        <a:lstStyle/>
        <a:p>
          <a:endParaRPr lang="en-US"/>
        </a:p>
      </dgm:t>
    </dgm:pt>
    <dgm:pt modelId="{C29F5141-9408-424B-929B-C75BDFFD191F}" type="sibTrans" cxnId="{72AEB541-D00D-44B3-BF23-77BB2F7B94F2}">
      <dgm:prSet/>
      <dgm:spPr/>
      <dgm:t>
        <a:bodyPr/>
        <a:lstStyle/>
        <a:p>
          <a:endParaRPr lang="en-US"/>
        </a:p>
      </dgm:t>
    </dgm:pt>
    <dgm:pt modelId="{9B67E363-57CF-42F4-B9A4-2844B6133050}">
      <dgm:prSet phldrT="[Text]" custT="1"/>
      <dgm:spPr/>
      <dgm:t>
        <a:bodyPr/>
        <a:lstStyle/>
        <a:p>
          <a:r>
            <a:rPr lang="en-GB" sz="2000" dirty="0">
              <a:effectLst/>
              <a:latin typeface="Archivo" panose="020B0503020202020B04" pitchFamily="34" charset="0"/>
              <a:ea typeface="Archivo" panose="020B0503020202020B04" pitchFamily="34" charset="0"/>
            </a:rPr>
            <a:t>Examples from similar municipalities - geographically and in terms of size / organization - are very useful</a:t>
          </a:r>
          <a:endParaRPr lang="en-US" sz="2000" dirty="0"/>
        </a:p>
      </dgm:t>
    </dgm:pt>
    <dgm:pt modelId="{12113B9B-64F5-4EE0-8F2E-6344A508FA29}" type="parTrans" cxnId="{E6C88C22-2198-4547-961D-31C453E08F42}">
      <dgm:prSet/>
      <dgm:spPr/>
      <dgm:t>
        <a:bodyPr/>
        <a:lstStyle/>
        <a:p>
          <a:endParaRPr lang="en-US"/>
        </a:p>
      </dgm:t>
    </dgm:pt>
    <dgm:pt modelId="{3A7E7DBF-E5DE-40C1-9503-787BECD191EF}" type="sibTrans" cxnId="{E6C88C22-2198-4547-961D-31C453E08F42}">
      <dgm:prSet/>
      <dgm:spPr/>
      <dgm:t>
        <a:bodyPr/>
        <a:lstStyle/>
        <a:p>
          <a:endParaRPr lang="en-US"/>
        </a:p>
      </dgm:t>
    </dgm:pt>
    <dgm:pt modelId="{2DBDFCC6-FB33-4274-A541-FF62B2C84270}">
      <dgm:prSet phldrT="[Text]"/>
      <dgm:spPr/>
      <dgm:t>
        <a:bodyPr/>
        <a:lstStyle/>
        <a:p>
          <a:r>
            <a:rPr lang="en-US" dirty="0"/>
            <a:t>Climate needs to be in the center of all strategic documents </a:t>
          </a:r>
        </a:p>
      </dgm:t>
    </dgm:pt>
    <dgm:pt modelId="{3F5DCAAB-7740-4C27-8B40-DBDCD97057D0}" type="parTrans" cxnId="{F28EDA79-1D13-4D7A-81D6-D7873FCAE6C7}">
      <dgm:prSet/>
      <dgm:spPr/>
      <dgm:t>
        <a:bodyPr/>
        <a:lstStyle/>
        <a:p>
          <a:endParaRPr lang="en-US"/>
        </a:p>
      </dgm:t>
    </dgm:pt>
    <dgm:pt modelId="{ABC025F9-4397-4699-B71E-15F67F05196B}" type="sibTrans" cxnId="{F28EDA79-1D13-4D7A-81D6-D7873FCAE6C7}">
      <dgm:prSet/>
      <dgm:spPr/>
      <dgm:t>
        <a:bodyPr/>
        <a:lstStyle/>
        <a:p>
          <a:endParaRPr lang="en-US"/>
        </a:p>
      </dgm:t>
    </dgm:pt>
    <dgm:pt modelId="{570DC0C8-217B-4D35-AB2C-DFCE2A8D4146}">
      <dgm:prSet phldrT="[Text]" custT="1"/>
      <dgm:spPr/>
      <dgm:t>
        <a:bodyPr/>
        <a:lstStyle/>
        <a:p>
          <a:r>
            <a:rPr lang="en-GB" sz="2000"/>
            <a:t>MRE method (Measure, report, evaluate), a tool developed in the EU to have a common template for mapping, goal development, measures, work process and reporting for the work with climate adaptation</a:t>
          </a:r>
          <a:endParaRPr lang="en-US" sz="2000" dirty="0"/>
        </a:p>
      </dgm:t>
    </dgm:pt>
    <dgm:pt modelId="{21C9243A-A8DE-45ED-A3F9-9264DE53C178}" type="parTrans" cxnId="{E5D88255-CED3-488A-AF2B-4F70FB570EEE}">
      <dgm:prSet/>
      <dgm:spPr/>
      <dgm:t>
        <a:bodyPr/>
        <a:lstStyle/>
        <a:p>
          <a:endParaRPr lang="en-US"/>
        </a:p>
      </dgm:t>
    </dgm:pt>
    <dgm:pt modelId="{50BB3EC5-6091-4D8A-8D11-1B9B9297673D}" type="sibTrans" cxnId="{E5D88255-CED3-488A-AF2B-4F70FB570EEE}">
      <dgm:prSet/>
      <dgm:spPr/>
      <dgm:t>
        <a:bodyPr/>
        <a:lstStyle/>
        <a:p>
          <a:endParaRPr lang="en-US"/>
        </a:p>
      </dgm:t>
    </dgm:pt>
    <dgm:pt modelId="{6709FEF0-7ABC-4022-9E1E-56268E7DE4BB}">
      <dgm:prSet phldrT="[Text]" custT="1"/>
      <dgm:spPr/>
      <dgm:t>
        <a:bodyPr/>
        <a:lstStyle/>
        <a:p>
          <a:r>
            <a:rPr lang="en-US" sz="2000"/>
            <a:t>Meetings and cooperation AND </a:t>
          </a:r>
          <a:endParaRPr lang="en-US" sz="2000" dirty="0"/>
        </a:p>
      </dgm:t>
    </dgm:pt>
    <dgm:pt modelId="{858334A9-3B99-479A-B72D-D8C7CDC2B8BE}" type="parTrans" cxnId="{1D43EDBE-ABC8-449D-BC68-510956CC85B5}">
      <dgm:prSet/>
      <dgm:spPr/>
      <dgm:t>
        <a:bodyPr/>
        <a:lstStyle/>
        <a:p>
          <a:endParaRPr lang="en-US"/>
        </a:p>
      </dgm:t>
    </dgm:pt>
    <dgm:pt modelId="{ABDD1623-3755-4024-BDE8-F35BA133BF96}" type="sibTrans" cxnId="{1D43EDBE-ABC8-449D-BC68-510956CC85B5}">
      <dgm:prSet/>
      <dgm:spPr/>
      <dgm:t>
        <a:bodyPr/>
        <a:lstStyle/>
        <a:p>
          <a:endParaRPr lang="en-US"/>
        </a:p>
      </dgm:t>
    </dgm:pt>
    <dgm:pt modelId="{B35889D4-FDDD-4D01-BC6B-9DA31F77F6A0}">
      <dgm:prSet phldrT="[Text]" custT="1"/>
      <dgm:spPr/>
      <dgm:t>
        <a:bodyPr/>
        <a:lstStyle/>
        <a:p>
          <a:r>
            <a:rPr lang="en-GB" sz="2000" dirty="0">
              <a:effectLst/>
              <a:latin typeface="Archivo" panose="020B0503020202020B04" pitchFamily="34" charset="0"/>
              <a:ea typeface="Archivo" panose="020B0503020202020B04" pitchFamily="34" charset="0"/>
            </a:rPr>
            <a:t>"Homework" is useful for increasing engagement and committing participants to preparation</a:t>
          </a:r>
          <a:endParaRPr lang="en-US" sz="2000" dirty="0"/>
        </a:p>
      </dgm:t>
    </dgm:pt>
    <dgm:pt modelId="{3CC3E6BC-4984-4125-8B95-D555DB959A18}" type="parTrans" cxnId="{8DBF2CAA-2F0E-4F90-8A32-5540218328C1}">
      <dgm:prSet/>
      <dgm:spPr/>
      <dgm:t>
        <a:bodyPr/>
        <a:lstStyle/>
        <a:p>
          <a:endParaRPr lang="en-US"/>
        </a:p>
      </dgm:t>
    </dgm:pt>
    <dgm:pt modelId="{D3280E3A-28FB-4E08-A826-03E5CC282F7B}" type="sibTrans" cxnId="{8DBF2CAA-2F0E-4F90-8A32-5540218328C1}">
      <dgm:prSet/>
      <dgm:spPr/>
      <dgm:t>
        <a:bodyPr/>
        <a:lstStyle/>
        <a:p>
          <a:endParaRPr lang="en-US"/>
        </a:p>
      </dgm:t>
    </dgm:pt>
    <dgm:pt modelId="{B8A349C8-DA33-4AB0-AF46-D3F48ED505EC}">
      <dgm:prSet phldrT="[Text]" custT="1"/>
      <dgm:spPr/>
      <dgm:t>
        <a:bodyPr/>
        <a:lstStyle/>
        <a:p>
          <a:r>
            <a:rPr lang="en-US" sz="2000" dirty="0"/>
            <a:t>Networking is necessary </a:t>
          </a:r>
        </a:p>
      </dgm:t>
    </dgm:pt>
    <dgm:pt modelId="{C4A48725-FDFD-4D62-A834-89B3711D5CED}" type="parTrans" cxnId="{379DCC99-B208-4096-9C9D-B7F1FAAFC51A}">
      <dgm:prSet/>
      <dgm:spPr/>
      <dgm:t>
        <a:bodyPr/>
        <a:lstStyle/>
        <a:p>
          <a:endParaRPr lang="en-US"/>
        </a:p>
      </dgm:t>
    </dgm:pt>
    <dgm:pt modelId="{A9E4C376-822E-452A-B7B9-350CCD88491C}" type="sibTrans" cxnId="{379DCC99-B208-4096-9C9D-B7F1FAAFC51A}">
      <dgm:prSet/>
      <dgm:spPr/>
      <dgm:t>
        <a:bodyPr/>
        <a:lstStyle/>
        <a:p>
          <a:endParaRPr lang="en-US"/>
        </a:p>
      </dgm:t>
    </dgm:pt>
    <dgm:pt modelId="{11A2A444-2ADB-4AB0-9DC5-C87C7D1580BC}">
      <dgm:prSet phldrT="[Text]" custT="1"/>
      <dgm:spPr/>
      <dgm:t>
        <a:bodyPr/>
        <a:lstStyle/>
        <a:p>
          <a:r>
            <a:rPr lang="en-US" sz="2000" dirty="0"/>
            <a:t>Anchoring the work to internal priorities and resources withing municipality </a:t>
          </a:r>
        </a:p>
      </dgm:t>
    </dgm:pt>
    <dgm:pt modelId="{CEC3E8C1-EA61-4817-B656-04530BC943DF}" type="parTrans" cxnId="{39C115EE-B406-4166-9AA4-74A56818CC59}">
      <dgm:prSet/>
      <dgm:spPr/>
      <dgm:t>
        <a:bodyPr/>
        <a:lstStyle/>
        <a:p>
          <a:endParaRPr lang="en-US"/>
        </a:p>
      </dgm:t>
    </dgm:pt>
    <dgm:pt modelId="{A6F0AC72-C2B5-403A-815E-C2AE7976BF0B}" type="sibTrans" cxnId="{39C115EE-B406-4166-9AA4-74A56818CC59}">
      <dgm:prSet/>
      <dgm:spPr/>
      <dgm:t>
        <a:bodyPr/>
        <a:lstStyle/>
        <a:p>
          <a:endParaRPr lang="en-US"/>
        </a:p>
      </dgm:t>
    </dgm:pt>
    <dgm:pt modelId="{EA2FEA88-999C-4131-9911-772C79F499D8}" type="pres">
      <dgm:prSet presAssocID="{DB4D2FFC-7170-472A-B12C-3545CDD9C9F1}" presName="theList" presStyleCnt="0">
        <dgm:presLayoutVars>
          <dgm:dir/>
          <dgm:animLvl val="lvl"/>
          <dgm:resizeHandles val="exact"/>
        </dgm:presLayoutVars>
      </dgm:prSet>
      <dgm:spPr/>
      <dgm:t>
        <a:bodyPr/>
        <a:lstStyle/>
        <a:p>
          <a:endParaRPr lang="en-US"/>
        </a:p>
      </dgm:t>
    </dgm:pt>
    <dgm:pt modelId="{7A356698-DFB5-4F0D-B362-17690B5D36FC}" type="pres">
      <dgm:prSet presAssocID="{416C79BC-B857-4DDD-89D0-1050938DCEB8}" presName="compNode" presStyleCnt="0"/>
      <dgm:spPr/>
    </dgm:pt>
    <dgm:pt modelId="{0EF029C1-E426-451C-9D4E-59F2141C620C}" type="pres">
      <dgm:prSet presAssocID="{416C79BC-B857-4DDD-89D0-1050938DCEB8}" presName="aNode" presStyleLbl="bgShp" presStyleIdx="0" presStyleCnt="2" custScaleX="110000" custLinFactNeighborX="-3678" custLinFactNeighborY="1387"/>
      <dgm:spPr/>
      <dgm:t>
        <a:bodyPr/>
        <a:lstStyle/>
        <a:p>
          <a:endParaRPr lang="en-US"/>
        </a:p>
      </dgm:t>
    </dgm:pt>
    <dgm:pt modelId="{9D3DE7D4-4FD7-46EC-A4EE-500D19E09D28}" type="pres">
      <dgm:prSet presAssocID="{416C79BC-B857-4DDD-89D0-1050938DCEB8}" presName="textNode" presStyleLbl="bgShp" presStyleIdx="0" presStyleCnt="2"/>
      <dgm:spPr/>
      <dgm:t>
        <a:bodyPr/>
        <a:lstStyle/>
        <a:p>
          <a:endParaRPr lang="en-US"/>
        </a:p>
      </dgm:t>
    </dgm:pt>
    <dgm:pt modelId="{45F52063-406B-4459-B5E8-89372BAB2D8C}" type="pres">
      <dgm:prSet presAssocID="{416C79BC-B857-4DDD-89D0-1050938DCEB8}" presName="compChildNode" presStyleCnt="0"/>
      <dgm:spPr/>
    </dgm:pt>
    <dgm:pt modelId="{59A3E1B0-C544-4218-9310-29859C9CD2B0}" type="pres">
      <dgm:prSet presAssocID="{416C79BC-B857-4DDD-89D0-1050938DCEB8}" presName="theInnerList" presStyleCnt="0"/>
      <dgm:spPr/>
    </dgm:pt>
    <dgm:pt modelId="{4F7F1283-E7E7-4BB2-8D5F-067816118F40}" type="pres">
      <dgm:prSet presAssocID="{6709FEF0-7ABC-4022-9E1E-56268E7DE4BB}" presName="childNode" presStyleLbl="node1" presStyleIdx="0" presStyleCnt="7" custScaleX="98890" custScaleY="44281" custLinFactY="-9328" custLinFactNeighborY="-100000">
        <dgm:presLayoutVars>
          <dgm:bulletEnabled val="1"/>
        </dgm:presLayoutVars>
      </dgm:prSet>
      <dgm:spPr/>
      <dgm:t>
        <a:bodyPr/>
        <a:lstStyle/>
        <a:p>
          <a:endParaRPr lang="en-US"/>
        </a:p>
      </dgm:t>
    </dgm:pt>
    <dgm:pt modelId="{3DDE930A-EEF8-48D0-B7AB-E7A3B0761239}" type="pres">
      <dgm:prSet presAssocID="{6709FEF0-7ABC-4022-9E1E-56268E7DE4BB}" presName="aSpace2" presStyleCnt="0"/>
      <dgm:spPr/>
    </dgm:pt>
    <dgm:pt modelId="{71E9A7E6-8E67-49D4-AB9C-465B476D7AD6}" type="pres">
      <dgm:prSet presAssocID="{570DC0C8-217B-4D35-AB2C-DFCE2A8D4146}" presName="childNode" presStyleLbl="node1" presStyleIdx="1" presStyleCnt="7" custScaleX="125506" custScaleY="202579" custLinFactY="-3161" custLinFactNeighborX="-759" custLinFactNeighborY="-100000">
        <dgm:presLayoutVars>
          <dgm:bulletEnabled val="1"/>
        </dgm:presLayoutVars>
      </dgm:prSet>
      <dgm:spPr/>
      <dgm:t>
        <a:bodyPr/>
        <a:lstStyle/>
        <a:p>
          <a:endParaRPr lang="en-US"/>
        </a:p>
      </dgm:t>
    </dgm:pt>
    <dgm:pt modelId="{FCF7BD00-ACBA-49FE-BE40-960CE888AF2A}" type="pres">
      <dgm:prSet presAssocID="{570DC0C8-217B-4D35-AB2C-DFCE2A8D4146}" presName="aSpace2" presStyleCnt="0"/>
      <dgm:spPr/>
    </dgm:pt>
    <dgm:pt modelId="{1751B155-5F6A-4F37-9FC2-8E061BCF560E}" type="pres">
      <dgm:prSet presAssocID="{2DBDFCC6-FB33-4274-A541-FF62B2C84270}" presName="childNode" presStyleLbl="node1" presStyleIdx="2" presStyleCnt="7" custLinFactNeighborY="-85749">
        <dgm:presLayoutVars>
          <dgm:bulletEnabled val="1"/>
        </dgm:presLayoutVars>
      </dgm:prSet>
      <dgm:spPr/>
      <dgm:t>
        <a:bodyPr/>
        <a:lstStyle/>
        <a:p>
          <a:endParaRPr lang="en-US"/>
        </a:p>
      </dgm:t>
    </dgm:pt>
    <dgm:pt modelId="{A1C9AB55-CC6A-4360-A323-5E8DF597A6CA}" type="pres">
      <dgm:prSet presAssocID="{416C79BC-B857-4DDD-89D0-1050938DCEB8}" presName="aSpace" presStyleCnt="0"/>
      <dgm:spPr/>
    </dgm:pt>
    <dgm:pt modelId="{61C0F413-BEF3-4148-8841-6A977B660927}" type="pres">
      <dgm:prSet presAssocID="{539B8DDF-1148-4A43-9284-6A856B52D057}" presName="compNode" presStyleCnt="0"/>
      <dgm:spPr/>
    </dgm:pt>
    <dgm:pt modelId="{0935EF23-51D6-419F-B8AE-816CCBED00E7}" type="pres">
      <dgm:prSet presAssocID="{539B8DDF-1148-4A43-9284-6A856B52D057}" presName="aNode" presStyleLbl="bgShp" presStyleIdx="1" presStyleCnt="2"/>
      <dgm:spPr/>
      <dgm:t>
        <a:bodyPr/>
        <a:lstStyle/>
        <a:p>
          <a:endParaRPr lang="en-US"/>
        </a:p>
      </dgm:t>
    </dgm:pt>
    <dgm:pt modelId="{C06B4DF0-7B4E-418F-9F24-026BE29AE4B4}" type="pres">
      <dgm:prSet presAssocID="{539B8DDF-1148-4A43-9284-6A856B52D057}" presName="textNode" presStyleLbl="bgShp" presStyleIdx="1" presStyleCnt="2"/>
      <dgm:spPr/>
      <dgm:t>
        <a:bodyPr/>
        <a:lstStyle/>
        <a:p>
          <a:endParaRPr lang="en-US"/>
        </a:p>
      </dgm:t>
    </dgm:pt>
    <dgm:pt modelId="{D2B0644E-1CBB-4AB1-B451-FA8165CDA796}" type="pres">
      <dgm:prSet presAssocID="{539B8DDF-1148-4A43-9284-6A856B52D057}" presName="compChildNode" presStyleCnt="0"/>
      <dgm:spPr/>
    </dgm:pt>
    <dgm:pt modelId="{0BC75B1B-A991-4520-AC3E-FA443EAEB638}" type="pres">
      <dgm:prSet presAssocID="{539B8DDF-1148-4A43-9284-6A856B52D057}" presName="theInnerList" presStyleCnt="0"/>
      <dgm:spPr/>
    </dgm:pt>
    <dgm:pt modelId="{EF88AFC5-5E21-4341-BC1E-743BBA900CD2}" type="pres">
      <dgm:prSet presAssocID="{11A2A444-2ADB-4AB0-9DC5-C87C7D1580BC}" presName="childNode" presStyleLbl="node1" presStyleIdx="3" presStyleCnt="7" custScaleX="115441" custScaleY="121072" custLinFactY="-52258" custLinFactNeighborX="-1140" custLinFactNeighborY="-100000">
        <dgm:presLayoutVars>
          <dgm:bulletEnabled val="1"/>
        </dgm:presLayoutVars>
      </dgm:prSet>
      <dgm:spPr/>
      <dgm:t>
        <a:bodyPr/>
        <a:lstStyle/>
        <a:p>
          <a:endParaRPr lang="en-US"/>
        </a:p>
      </dgm:t>
    </dgm:pt>
    <dgm:pt modelId="{8249171F-05C1-494A-A02F-16F1648882D5}" type="pres">
      <dgm:prSet presAssocID="{11A2A444-2ADB-4AB0-9DC5-C87C7D1580BC}" presName="aSpace2" presStyleCnt="0"/>
      <dgm:spPr/>
    </dgm:pt>
    <dgm:pt modelId="{B1642F07-BFCB-408F-86B9-88F3B99F92F7}" type="pres">
      <dgm:prSet presAssocID="{9B67E363-57CF-42F4-B9A4-2844B6133050}" presName="childNode" presStyleLbl="node1" presStyleIdx="4" presStyleCnt="7" custScaleX="118776" custScaleY="213986" custLinFactY="-23414" custLinFactNeighborX="-381" custLinFactNeighborY="-100000">
        <dgm:presLayoutVars>
          <dgm:bulletEnabled val="1"/>
        </dgm:presLayoutVars>
      </dgm:prSet>
      <dgm:spPr/>
      <dgm:t>
        <a:bodyPr/>
        <a:lstStyle/>
        <a:p>
          <a:endParaRPr lang="en-US"/>
        </a:p>
      </dgm:t>
    </dgm:pt>
    <dgm:pt modelId="{B1EF1E76-E812-4012-A7E7-A54B012FF445}" type="pres">
      <dgm:prSet presAssocID="{9B67E363-57CF-42F4-B9A4-2844B6133050}" presName="aSpace2" presStyleCnt="0"/>
      <dgm:spPr/>
    </dgm:pt>
    <dgm:pt modelId="{63E0CADD-81D0-4F62-ABE6-1942D0D3DACE}" type="pres">
      <dgm:prSet presAssocID="{B35889D4-FDDD-4D01-BC6B-9DA31F77F6A0}" presName="childNode" presStyleLbl="node1" presStyleIdx="5" presStyleCnt="7" custScaleX="113453" custScaleY="238095" custLinFactY="-5387" custLinFactNeighborX="380" custLinFactNeighborY="-100000">
        <dgm:presLayoutVars>
          <dgm:bulletEnabled val="1"/>
        </dgm:presLayoutVars>
      </dgm:prSet>
      <dgm:spPr/>
      <dgm:t>
        <a:bodyPr/>
        <a:lstStyle/>
        <a:p>
          <a:endParaRPr lang="en-US"/>
        </a:p>
      </dgm:t>
    </dgm:pt>
    <dgm:pt modelId="{04617595-DA2C-4799-9E71-39A09D6F7DBA}" type="pres">
      <dgm:prSet presAssocID="{B35889D4-FDDD-4D01-BC6B-9DA31F77F6A0}" presName="aSpace2" presStyleCnt="0"/>
      <dgm:spPr/>
    </dgm:pt>
    <dgm:pt modelId="{0B00DA0D-C003-4A70-8A61-8C16FAB0F06B}" type="pres">
      <dgm:prSet presAssocID="{B8A349C8-DA33-4AB0-AF46-D3F48ED505EC}" presName="childNode" presStyleLbl="node1" presStyleIdx="6" presStyleCnt="7" custScaleY="74165">
        <dgm:presLayoutVars>
          <dgm:bulletEnabled val="1"/>
        </dgm:presLayoutVars>
      </dgm:prSet>
      <dgm:spPr/>
      <dgm:t>
        <a:bodyPr/>
        <a:lstStyle/>
        <a:p>
          <a:endParaRPr lang="en-US"/>
        </a:p>
      </dgm:t>
    </dgm:pt>
  </dgm:ptLst>
  <dgm:cxnLst>
    <dgm:cxn modelId="{72AEB541-D00D-44B3-BF23-77BB2F7B94F2}" srcId="{DB4D2FFC-7170-472A-B12C-3545CDD9C9F1}" destId="{539B8DDF-1148-4A43-9284-6A856B52D057}" srcOrd="1" destOrd="0" parTransId="{5B50145B-1748-46D0-A2E0-F40EEEFCA17E}" sibTransId="{C29F5141-9408-424B-929B-C75BDFFD191F}"/>
    <dgm:cxn modelId="{755902C9-327C-4B72-806B-997CA1773C46}" type="presOf" srcId="{DB4D2FFC-7170-472A-B12C-3545CDD9C9F1}" destId="{EA2FEA88-999C-4131-9911-772C79F499D8}" srcOrd="0" destOrd="0" presId="urn:microsoft.com/office/officeart/2005/8/layout/lProcess2"/>
    <dgm:cxn modelId="{E6C88C22-2198-4547-961D-31C453E08F42}" srcId="{539B8DDF-1148-4A43-9284-6A856B52D057}" destId="{9B67E363-57CF-42F4-B9A4-2844B6133050}" srcOrd="1" destOrd="0" parTransId="{12113B9B-64F5-4EE0-8F2E-6344A508FA29}" sibTransId="{3A7E7DBF-E5DE-40C1-9503-787BECD191EF}"/>
    <dgm:cxn modelId="{09464DD3-26EB-45FC-90C5-5581D86CC09D}" srcId="{DB4D2FFC-7170-472A-B12C-3545CDD9C9F1}" destId="{416C79BC-B857-4DDD-89D0-1050938DCEB8}" srcOrd="0" destOrd="0" parTransId="{054F5027-277F-4019-A86E-C941CB34F8A1}" sibTransId="{571F0B34-FA78-4559-9EFD-0CFC5D8B5501}"/>
    <dgm:cxn modelId="{442CB303-D947-4357-87EB-FBD2B5125EA0}" type="presOf" srcId="{6709FEF0-7ABC-4022-9E1E-56268E7DE4BB}" destId="{4F7F1283-E7E7-4BB2-8D5F-067816118F40}" srcOrd="0" destOrd="0" presId="urn:microsoft.com/office/officeart/2005/8/layout/lProcess2"/>
    <dgm:cxn modelId="{1D43EDBE-ABC8-449D-BC68-510956CC85B5}" srcId="{416C79BC-B857-4DDD-89D0-1050938DCEB8}" destId="{6709FEF0-7ABC-4022-9E1E-56268E7DE4BB}" srcOrd="0" destOrd="0" parTransId="{858334A9-3B99-479A-B72D-D8C7CDC2B8BE}" sibTransId="{ABDD1623-3755-4024-BDE8-F35BA133BF96}"/>
    <dgm:cxn modelId="{2B886EA2-701B-4D03-BEAA-9C51DC29241A}" type="presOf" srcId="{B8A349C8-DA33-4AB0-AF46-D3F48ED505EC}" destId="{0B00DA0D-C003-4A70-8A61-8C16FAB0F06B}" srcOrd="0" destOrd="0" presId="urn:microsoft.com/office/officeart/2005/8/layout/lProcess2"/>
    <dgm:cxn modelId="{986D1033-3EB8-4DF1-B5FE-B7ECE75237EF}" type="presOf" srcId="{416C79BC-B857-4DDD-89D0-1050938DCEB8}" destId="{9D3DE7D4-4FD7-46EC-A4EE-500D19E09D28}" srcOrd="1" destOrd="0" presId="urn:microsoft.com/office/officeart/2005/8/layout/lProcess2"/>
    <dgm:cxn modelId="{8668F831-C7EA-4AF5-928D-6985BBEA801C}" type="presOf" srcId="{B35889D4-FDDD-4D01-BC6B-9DA31F77F6A0}" destId="{63E0CADD-81D0-4F62-ABE6-1942D0D3DACE}" srcOrd="0" destOrd="0" presId="urn:microsoft.com/office/officeart/2005/8/layout/lProcess2"/>
    <dgm:cxn modelId="{E5D88255-CED3-488A-AF2B-4F70FB570EEE}" srcId="{416C79BC-B857-4DDD-89D0-1050938DCEB8}" destId="{570DC0C8-217B-4D35-AB2C-DFCE2A8D4146}" srcOrd="1" destOrd="0" parTransId="{21C9243A-A8DE-45ED-A3F9-9264DE53C178}" sibTransId="{50BB3EC5-6091-4D8A-8D11-1B9B9297673D}"/>
    <dgm:cxn modelId="{8DBF2CAA-2F0E-4F90-8A32-5540218328C1}" srcId="{539B8DDF-1148-4A43-9284-6A856B52D057}" destId="{B35889D4-FDDD-4D01-BC6B-9DA31F77F6A0}" srcOrd="2" destOrd="0" parTransId="{3CC3E6BC-4984-4125-8B95-D555DB959A18}" sibTransId="{D3280E3A-28FB-4E08-A826-03E5CC282F7B}"/>
    <dgm:cxn modelId="{379DCC99-B208-4096-9C9D-B7F1FAAFC51A}" srcId="{539B8DDF-1148-4A43-9284-6A856B52D057}" destId="{B8A349C8-DA33-4AB0-AF46-D3F48ED505EC}" srcOrd="3" destOrd="0" parTransId="{C4A48725-FDFD-4D62-A834-89B3711D5CED}" sibTransId="{A9E4C376-822E-452A-B7B9-350CCD88491C}"/>
    <dgm:cxn modelId="{12AE09AE-64F3-4146-AA6D-D1EE9EDED631}" type="presOf" srcId="{11A2A444-2ADB-4AB0-9DC5-C87C7D1580BC}" destId="{EF88AFC5-5E21-4341-BC1E-743BBA900CD2}" srcOrd="0" destOrd="0" presId="urn:microsoft.com/office/officeart/2005/8/layout/lProcess2"/>
    <dgm:cxn modelId="{2F0CD837-FF1C-4A3E-AC96-4F43773B9E76}" type="presOf" srcId="{9B67E363-57CF-42F4-B9A4-2844B6133050}" destId="{B1642F07-BFCB-408F-86B9-88F3B99F92F7}" srcOrd="0" destOrd="0" presId="urn:microsoft.com/office/officeart/2005/8/layout/lProcess2"/>
    <dgm:cxn modelId="{BD51B219-24D6-44E3-99E9-3744745DB466}" type="presOf" srcId="{570DC0C8-217B-4D35-AB2C-DFCE2A8D4146}" destId="{71E9A7E6-8E67-49D4-AB9C-465B476D7AD6}" srcOrd="0" destOrd="0" presId="urn:microsoft.com/office/officeart/2005/8/layout/lProcess2"/>
    <dgm:cxn modelId="{2009340B-E53B-4EDC-825D-4DA93DFB87DE}" type="presOf" srcId="{2DBDFCC6-FB33-4274-A541-FF62B2C84270}" destId="{1751B155-5F6A-4F37-9FC2-8E061BCF560E}" srcOrd="0" destOrd="0" presId="urn:microsoft.com/office/officeart/2005/8/layout/lProcess2"/>
    <dgm:cxn modelId="{41210BB8-8492-4840-BE70-DC885AE3F63B}" type="presOf" srcId="{416C79BC-B857-4DDD-89D0-1050938DCEB8}" destId="{0EF029C1-E426-451C-9D4E-59F2141C620C}" srcOrd="0" destOrd="0" presId="urn:microsoft.com/office/officeart/2005/8/layout/lProcess2"/>
    <dgm:cxn modelId="{C5AD0F2D-5792-4738-805A-4FAB40D4CBF8}" type="presOf" srcId="{539B8DDF-1148-4A43-9284-6A856B52D057}" destId="{C06B4DF0-7B4E-418F-9F24-026BE29AE4B4}" srcOrd="1" destOrd="0" presId="urn:microsoft.com/office/officeart/2005/8/layout/lProcess2"/>
    <dgm:cxn modelId="{F28EDA79-1D13-4D7A-81D6-D7873FCAE6C7}" srcId="{416C79BC-B857-4DDD-89D0-1050938DCEB8}" destId="{2DBDFCC6-FB33-4274-A541-FF62B2C84270}" srcOrd="2" destOrd="0" parTransId="{3F5DCAAB-7740-4C27-8B40-DBDCD97057D0}" sibTransId="{ABC025F9-4397-4699-B71E-15F67F05196B}"/>
    <dgm:cxn modelId="{39C115EE-B406-4166-9AA4-74A56818CC59}" srcId="{539B8DDF-1148-4A43-9284-6A856B52D057}" destId="{11A2A444-2ADB-4AB0-9DC5-C87C7D1580BC}" srcOrd="0" destOrd="0" parTransId="{CEC3E8C1-EA61-4817-B656-04530BC943DF}" sibTransId="{A6F0AC72-C2B5-403A-815E-C2AE7976BF0B}"/>
    <dgm:cxn modelId="{3296B8D0-B655-4C72-8D6A-EDCDEA91D38F}" type="presOf" srcId="{539B8DDF-1148-4A43-9284-6A856B52D057}" destId="{0935EF23-51D6-419F-B8AE-816CCBED00E7}" srcOrd="0" destOrd="0" presId="urn:microsoft.com/office/officeart/2005/8/layout/lProcess2"/>
    <dgm:cxn modelId="{C2B45194-158A-49E1-90E8-2F77B98BB718}" type="presParOf" srcId="{EA2FEA88-999C-4131-9911-772C79F499D8}" destId="{7A356698-DFB5-4F0D-B362-17690B5D36FC}" srcOrd="0" destOrd="0" presId="urn:microsoft.com/office/officeart/2005/8/layout/lProcess2"/>
    <dgm:cxn modelId="{759FDEE1-0269-49FB-BA2F-0D86CA8741E4}" type="presParOf" srcId="{7A356698-DFB5-4F0D-B362-17690B5D36FC}" destId="{0EF029C1-E426-451C-9D4E-59F2141C620C}" srcOrd="0" destOrd="0" presId="urn:microsoft.com/office/officeart/2005/8/layout/lProcess2"/>
    <dgm:cxn modelId="{A336680B-0E36-4C0F-9CDE-F19793FCEB30}" type="presParOf" srcId="{7A356698-DFB5-4F0D-B362-17690B5D36FC}" destId="{9D3DE7D4-4FD7-46EC-A4EE-500D19E09D28}" srcOrd="1" destOrd="0" presId="urn:microsoft.com/office/officeart/2005/8/layout/lProcess2"/>
    <dgm:cxn modelId="{9C618D89-69E8-44AD-AA0C-5CC39ADB53BE}" type="presParOf" srcId="{7A356698-DFB5-4F0D-B362-17690B5D36FC}" destId="{45F52063-406B-4459-B5E8-89372BAB2D8C}" srcOrd="2" destOrd="0" presId="urn:microsoft.com/office/officeart/2005/8/layout/lProcess2"/>
    <dgm:cxn modelId="{D6422E5F-019E-4218-B0A1-17E19C7ED84F}" type="presParOf" srcId="{45F52063-406B-4459-B5E8-89372BAB2D8C}" destId="{59A3E1B0-C544-4218-9310-29859C9CD2B0}" srcOrd="0" destOrd="0" presId="urn:microsoft.com/office/officeart/2005/8/layout/lProcess2"/>
    <dgm:cxn modelId="{921411EE-F109-4BA1-9DA8-A0EF3C6EEDCA}" type="presParOf" srcId="{59A3E1B0-C544-4218-9310-29859C9CD2B0}" destId="{4F7F1283-E7E7-4BB2-8D5F-067816118F40}" srcOrd="0" destOrd="0" presId="urn:microsoft.com/office/officeart/2005/8/layout/lProcess2"/>
    <dgm:cxn modelId="{3CB165B2-3D5E-4D44-B582-EB2B80A2CC0E}" type="presParOf" srcId="{59A3E1B0-C544-4218-9310-29859C9CD2B0}" destId="{3DDE930A-EEF8-48D0-B7AB-E7A3B0761239}" srcOrd="1" destOrd="0" presId="urn:microsoft.com/office/officeart/2005/8/layout/lProcess2"/>
    <dgm:cxn modelId="{53D5355F-2740-4E79-AD5A-112D6EDEA8E6}" type="presParOf" srcId="{59A3E1B0-C544-4218-9310-29859C9CD2B0}" destId="{71E9A7E6-8E67-49D4-AB9C-465B476D7AD6}" srcOrd="2" destOrd="0" presId="urn:microsoft.com/office/officeart/2005/8/layout/lProcess2"/>
    <dgm:cxn modelId="{7BFF0655-805A-434D-BF82-98364F40B875}" type="presParOf" srcId="{59A3E1B0-C544-4218-9310-29859C9CD2B0}" destId="{FCF7BD00-ACBA-49FE-BE40-960CE888AF2A}" srcOrd="3" destOrd="0" presId="urn:microsoft.com/office/officeart/2005/8/layout/lProcess2"/>
    <dgm:cxn modelId="{428F4A32-2878-487F-BDB3-A641E504FC97}" type="presParOf" srcId="{59A3E1B0-C544-4218-9310-29859C9CD2B0}" destId="{1751B155-5F6A-4F37-9FC2-8E061BCF560E}" srcOrd="4" destOrd="0" presId="urn:microsoft.com/office/officeart/2005/8/layout/lProcess2"/>
    <dgm:cxn modelId="{0F107E72-CBEC-43E4-B976-4325BE92F078}" type="presParOf" srcId="{EA2FEA88-999C-4131-9911-772C79F499D8}" destId="{A1C9AB55-CC6A-4360-A323-5E8DF597A6CA}" srcOrd="1" destOrd="0" presId="urn:microsoft.com/office/officeart/2005/8/layout/lProcess2"/>
    <dgm:cxn modelId="{F198B1E7-94BE-4233-917E-8DAD57495C83}" type="presParOf" srcId="{EA2FEA88-999C-4131-9911-772C79F499D8}" destId="{61C0F413-BEF3-4148-8841-6A977B660927}" srcOrd="2" destOrd="0" presId="urn:microsoft.com/office/officeart/2005/8/layout/lProcess2"/>
    <dgm:cxn modelId="{43B947D3-0A11-4BDA-9676-4B1566D0DAE6}" type="presParOf" srcId="{61C0F413-BEF3-4148-8841-6A977B660927}" destId="{0935EF23-51D6-419F-B8AE-816CCBED00E7}" srcOrd="0" destOrd="0" presId="urn:microsoft.com/office/officeart/2005/8/layout/lProcess2"/>
    <dgm:cxn modelId="{108DB04D-7183-4911-A7A2-C1E78BE92767}" type="presParOf" srcId="{61C0F413-BEF3-4148-8841-6A977B660927}" destId="{C06B4DF0-7B4E-418F-9F24-026BE29AE4B4}" srcOrd="1" destOrd="0" presId="urn:microsoft.com/office/officeart/2005/8/layout/lProcess2"/>
    <dgm:cxn modelId="{1C97199A-EFDA-4E97-A7FC-D19EEC68568A}" type="presParOf" srcId="{61C0F413-BEF3-4148-8841-6A977B660927}" destId="{D2B0644E-1CBB-4AB1-B451-FA8165CDA796}" srcOrd="2" destOrd="0" presId="urn:microsoft.com/office/officeart/2005/8/layout/lProcess2"/>
    <dgm:cxn modelId="{3E849977-88D6-42A7-ABC0-BDD338E298CF}" type="presParOf" srcId="{D2B0644E-1CBB-4AB1-B451-FA8165CDA796}" destId="{0BC75B1B-A991-4520-AC3E-FA443EAEB638}" srcOrd="0" destOrd="0" presId="urn:microsoft.com/office/officeart/2005/8/layout/lProcess2"/>
    <dgm:cxn modelId="{CFDF6A19-E359-4E5A-B583-E290171BF7F2}" type="presParOf" srcId="{0BC75B1B-A991-4520-AC3E-FA443EAEB638}" destId="{EF88AFC5-5E21-4341-BC1E-743BBA900CD2}" srcOrd="0" destOrd="0" presId="urn:microsoft.com/office/officeart/2005/8/layout/lProcess2"/>
    <dgm:cxn modelId="{4C061C1E-EC01-4935-AD44-1B306D0C04FE}" type="presParOf" srcId="{0BC75B1B-A991-4520-AC3E-FA443EAEB638}" destId="{8249171F-05C1-494A-A02F-16F1648882D5}" srcOrd="1" destOrd="0" presId="urn:microsoft.com/office/officeart/2005/8/layout/lProcess2"/>
    <dgm:cxn modelId="{EC05CB76-2016-46D5-9F9B-6CC729D1A1AF}" type="presParOf" srcId="{0BC75B1B-A991-4520-AC3E-FA443EAEB638}" destId="{B1642F07-BFCB-408F-86B9-88F3B99F92F7}" srcOrd="2" destOrd="0" presId="urn:microsoft.com/office/officeart/2005/8/layout/lProcess2"/>
    <dgm:cxn modelId="{8A83CE77-34F0-4B92-9DDA-D5C0D70B0E52}" type="presParOf" srcId="{0BC75B1B-A991-4520-AC3E-FA443EAEB638}" destId="{B1EF1E76-E812-4012-A7E7-A54B012FF445}" srcOrd="3" destOrd="0" presId="urn:microsoft.com/office/officeart/2005/8/layout/lProcess2"/>
    <dgm:cxn modelId="{BEC8BF64-06A4-4660-8A3B-F8D08E22A690}" type="presParOf" srcId="{0BC75B1B-A991-4520-AC3E-FA443EAEB638}" destId="{63E0CADD-81D0-4F62-ABE6-1942D0D3DACE}" srcOrd="4" destOrd="0" presId="urn:microsoft.com/office/officeart/2005/8/layout/lProcess2"/>
    <dgm:cxn modelId="{CA2AAE05-A7BC-45EE-AE31-5CCD9460C507}" type="presParOf" srcId="{0BC75B1B-A991-4520-AC3E-FA443EAEB638}" destId="{04617595-DA2C-4799-9E71-39A09D6F7DBA}" srcOrd="5" destOrd="0" presId="urn:microsoft.com/office/officeart/2005/8/layout/lProcess2"/>
    <dgm:cxn modelId="{2DA1B9AD-681F-4E12-B983-D517775667A7}" type="presParOf" srcId="{0BC75B1B-A991-4520-AC3E-FA443EAEB638}" destId="{0B00DA0D-C003-4A70-8A61-8C16FAB0F06B}"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D0AC5B-D457-4C3F-A6DD-56CE3FA27F54}"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F5FD88CC-6639-4876-8B42-3B3A825536F4}">
      <dgm:prSet phldrT="[Text]"/>
      <dgm:spPr/>
      <dgm:t>
        <a:bodyPr/>
        <a:lstStyle/>
        <a:p>
          <a:r>
            <a:rPr lang="en-US" dirty="0"/>
            <a:t>Clear commitment on the local level </a:t>
          </a:r>
        </a:p>
      </dgm:t>
    </dgm:pt>
    <dgm:pt modelId="{E709AB85-94D0-4A93-BCD7-B4CAF1E513A3}" type="parTrans" cxnId="{1A19BD22-3190-487B-B9E8-A4BDE293E606}">
      <dgm:prSet/>
      <dgm:spPr/>
      <dgm:t>
        <a:bodyPr/>
        <a:lstStyle/>
        <a:p>
          <a:endParaRPr lang="en-US"/>
        </a:p>
      </dgm:t>
    </dgm:pt>
    <dgm:pt modelId="{5F4E2996-10D2-4F60-A416-193A1D031C49}" type="sibTrans" cxnId="{1A19BD22-3190-487B-B9E8-A4BDE293E606}">
      <dgm:prSet/>
      <dgm:spPr/>
      <dgm:t>
        <a:bodyPr/>
        <a:lstStyle/>
        <a:p>
          <a:endParaRPr lang="en-US"/>
        </a:p>
      </dgm:t>
    </dgm:pt>
    <dgm:pt modelId="{2F45C7D7-EA93-4CC0-B6D6-F0344FD6AE93}">
      <dgm:prSet phldrT="[Text]"/>
      <dgm:spPr/>
      <dgm:t>
        <a:bodyPr/>
        <a:lstStyle/>
        <a:p>
          <a:r>
            <a:rPr lang="en-US" dirty="0"/>
            <a:t>Collaboration across the sectors </a:t>
          </a:r>
        </a:p>
      </dgm:t>
    </dgm:pt>
    <dgm:pt modelId="{3CE01698-8445-4135-8E31-3CEFB3C8A21C}" type="parTrans" cxnId="{3773520A-CDF0-4C00-BB27-1191777592E5}">
      <dgm:prSet/>
      <dgm:spPr/>
      <dgm:t>
        <a:bodyPr/>
        <a:lstStyle/>
        <a:p>
          <a:endParaRPr lang="en-US"/>
        </a:p>
      </dgm:t>
    </dgm:pt>
    <dgm:pt modelId="{E0F8EA0B-9E79-49DE-8458-8927B4623480}" type="sibTrans" cxnId="{3773520A-CDF0-4C00-BB27-1191777592E5}">
      <dgm:prSet/>
      <dgm:spPr/>
      <dgm:t>
        <a:bodyPr/>
        <a:lstStyle/>
        <a:p>
          <a:endParaRPr lang="en-US"/>
        </a:p>
      </dgm:t>
    </dgm:pt>
    <dgm:pt modelId="{EBFA761D-91A4-4A5C-9929-D4C3B41E120E}">
      <dgm:prSet phldrT="[Text]"/>
      <dgm:spPr/>
      <dgm:t>
        <a:bodyPr/>
        <a:lstStyle/>
        <a:p>
          <a:r>
            <a:rPr lang="en-US" dirty="0"/>
            <a:t>Climate awareness as integral part of education and raising </a:t>
          </a:r>
        </a:p>
      </dgm:t>
    </dgm:pt>
    <dgm:pt modelId="{84D03C7B-F255-4F88-B829-4914AFABB664}" type="parTrans" cxnId="{4349CEA5-0FA6-453B-A01B-56A5A535A578}">
      <dgm:prSet/>
      <dgm:spPr/>
      <dgm:t>
        <a:bodyPr/>
        <a:lstStyle/>
        <a:p>
          <a:endParaRPr lang="en-US"/>
        </a:p>
      </dgm:t>
    </dgm:pt>
    <dgm:pt modelId="{02C96632-8452-46BE-BE4B-1F51F89B9030}" type="sibTrans" cxnId="{4349CEA5-0FA6-453B-A01B-56A5A535A578}">
      <dgm:prSet/>
      <dgm:spPr/>
      <dgm:t>
        <a:bodyPr/>
        <a:lstStyle/>
        <a:p>
          <a:endParaRPr lang="en-US"/>
        </a:p>
      </dgm:t>
    </dgm:pt>
    <dgm:pt modelId="{0358FBC4-A6CE-4214-A345-4786CE419360}">
      <dgm:prSet phldrT="[Text]"/>
      <dgm:spPr/>
      <dgm:t>
        <a:bodyPr/>
        <a:lstStyle/>
        <a:p>
          <a:r>
            <a:rPr lang="en-US" dirty="0"/>
            <a:t>Ambitious goals on national level</a:t>
          </a:r>
        </a:p>
      </dgm:t>
    </dgm:pt>
    <dgm:pt modelId="{13F7F6F0-56E7-45A5-B023-1F400407F835}" type="parTrans" cxnId="{052C1400-539B-4AA6-99A2-BC1CDA363496}">
      <dgm:prSet/>
      <dgm:spPr/>
      <dgm:t>
        <a:bodyPr/>
        <a:lstStyle/>
        <a:p>
          <a:endParaRPr lang="en-US"/>
        </a:p>
      </dgm:t>
    </dgm:pt>
    <dgm:pt modelId="{D43AD126-D64E-442C-8284-FADFD0C0794F}" type="sibTrans" cxnId="{052C1400-539B-4AA6-99A2-BC1CDA363496}">
      <dgm:prSet/>
      <dgm:spPr/>
      <dgm:t>
        <a:bodyPr/>
        <a:lstStyle/>
        <a:p>
          <a:endParaRPr lang="en-US"/>
        </a:p>
      </dgm:t>
    </dgm:pt>
    <dgm:pt modelId="{C919316E-0B76-4CBD-9EBD-E62F96308183}">
      <dgm:prSet phldrT="[Text]"/>
      <dgm:spPr/>
      <dgm:t>
        <a:bodyPr/>
        <a:lstStyle/>
        <a:p>
          <a:r>
            <a:rPr lang="en-US" dirty="0"/>
            <a:t>Participation </a:t>
          </a:r>
        </a:p>
      </dgm:t>
    </dgm:pt>
    <dgm:pt modelId="{9612C535-4AA5-4142-8266-2696FD83403C}" type="parTrans" cxnId="{66F4DD06-3DE5-4076-A419-12EE9C342EE5}">
      <dgm:prSet/>
      <dgm:spPr/>
      <dgm:t>
        <a:bodyPr/>
        <a:lstStyle/>
        <a:p>
          <a:endParaRPr lang="en-US"/>
        </a:p>
      </dgm:t>
    </dgm:pt>
    <dgm:pt modelId="{32D6E374-6092-48A9-BBE9-C978188926A5}" type="sibTrans" cxnId="{66F4DD06-3DE5-4076-A419-12EE9C342EE5}">
      <dgm:prSet/>
      <dgm:spPr/>
      <dgm:t>
        <a:bodyPr/>
        <a:lstStyle/>
        <a:p>
          <a:endParaRPr lang="en-US"/>
        </a:p>
      </dgm:t>
    </dgm:pt>
    <dgm:pt modelId="{8C932EC0-464B-4919-8056-B1E7F457034E}" type="pres">
      <dgm:prSet presAssocID="{EDD0AC5B-D457-4C3F-A6DD-56CE3FA27F54}" presName="Name0" presStyleCnt="0">
        <dgm:presLayoutVars>
          <dgm:chMax val="7"/>
          <dgm:chPref val="7"/>
          <dgm:dir/>
        </dgm:presLayoutVars>
      </dgm:prSet>
      <dgm:spPr/>
      <dgm:t>
        <a:bodyPr/>
        <a:lstStyle/>
        <a:p>
          <a:endParaRPr lang="en-US"/>
        </a:p>
      </dgm:t>
    </dgm:pt>
    <dgm:pt modelId="{A4DEBD52-9FB5-474D-9600-ECA27257E57B}" type="pres">
      <dgm:prSet presAssocID="{EDD0AC5B-D457-4C3F-A6DD-56CE3FA27F54}" presName="Name1" presStyleCnt="0"/>
      <dgm:spPr/>
    </dgm:pt>
    <dgm:pt modelId="{DACF541C-2B89-48E3-8D3A-9C019DC3AEBF}" type="pres">
      <dgm:prSet presAssocID="{EDD0AC5B-D457-4C3F-A6DD-56CE3FA27F54}" presName="cycle" presStyleCnt="0"/>
      <dgm:spPr/>
    </dgm:pt>
    <dgm:pt modelId="{7D1B81E9-A196-4933-9897-CA82C101BB43}" type="pres">
      <dgm:prSet presAssocID="{EDD0AC5B-D457-4C3F-A6DD-56CE3FA27F54}" presName="srcNode" presStyleLbl="node1" presStyleIdx="0" presStyleCnt="5"/>
      <dgm:spPr/>
    </dgm:pt>
    <dgm:pt modelId="{A22E7092-3BCD-45DB-A328-276136F7674C}" type="pres">
      <dgm:prSet presAssocID="{EDD0AC5B-D457-4C3F-A6DD-56CE3FA27F54}" presName="conn" presStyleLbl="parChTrans1D2" presStyleIdx="0" presStyleCnt="1"/>
      <dgm:spPr/>
      <dgm:t>
        <a:bodyPr/>
        <a:lstStyle/>
        <a:p>
          <a:endParaRPr lang="en-US"/>
        </a:p>
      </dgm:t>
    </dgm:pt>
    <dgm:pt modelId="{DE11CD53-3CD2-4445-808B-FA53AE6A5AA4}" type="pres">
      <dgm:prSet presAssocID="{EDD0AC5B-D457-4C3F-A6DD-56CE3FA27F54}" presName="extraNode" presStyleLbl="node1" presStyleIdx="0" presStyleCnt="5"/>
      <dgm:spPr/>
    </dgm:pt>
    <dgm:pt modelId="{F2AC5071-4636-4F1A-8597-4DE00A855342}" type="pres">
      <dgm:prSet presAssocID="{EDD0AC5B-D457-4C3F-A6DD-56CE3FA27F54}" presName="dstNode" presStyleLbl="node1" presStyleIdx="0" presStyleCnt="5"/>
      <dgm:spPr/>
    </dgm:pt>
    <dgm:pt modelId="{79CA6EA0-8C00-4B51-8745-5B050994EEA3}" type="pres">
      <dgm:prSet presAssocID="{0358FBC4-A6CE-4214-A345-4786CE419360}" presName="text_1" presStyleLbl="node1" presStyleIdx="0" presStyleCnt="5">
        <dgm:presLayoutVars>
          <dgm:bulletEnabled val="1"/>
        </dgm:presLayoutVars>
      </dgm:prSet>
      <dgm:spPr/>
      <dgm:t>
        <a:bodyPr/>
        <a:lstStyle/>
        <a:p>
          <a:endParaRPr lang="en-US"/>
        </a:p>
      </dgm:t>
    </dgm:pt>
    <dgm:pt modelId="{740F9E9E-A772-4108-A427-5FC2F6BED162}" type="pres">
      <dgm:prSet presAssocID="{0358FBC4-A6CE-4214-A345-4786CE419360}" presName="accent_1" presStyleCnt="0"/>
      <dgm:spPr/>
    </dgm:pt>
    <dgm:pt modelId="{A9D3F11B-F0A2-4DD2-9699-97EC23DB7D99}" type="pres">
      <dgm:prSet presAssocID="{0358FBC4-A6CE-4214-A345-4786CE419360}" presName="accentRepeatNode" presStyleLbl="solidFgAcc1" presStyleIdx="0" presStyleCnt="5"/>
      <dgm:spPr/>
    </dgm:pt>
    <dgm:pt modelId="{C451BABC-9D6E-4C62-9579-733367D2AF46}" type="pres">
      <dgm:prSet presAssocID="{F5FD88CC-6639-4876-8B42-3B3A825536F4}" presName="text_2" presStyleLbl="node1" presStyleIdx="1" presStyleCnt="5">
        <dgm:presLayoutVars>
          <dgm:bulletEnabled val="1"/>
        </dgm:presLayoutVars>
      </dgm:prSet>
      <dgm:spPr/>
      <dgm:t>
        <a:bodyPr/>
        <a:lstStyle/>
        <a:p>
          <a:endParaRPr lang="en-US"/>
        </a:p>
      </dgm:t>
    </dgm:pt>
    <dgm:pt modelId="{F3C4A948-AF8A-4F6A-9025-0BE817A3A51D}" type="pres">
      <dgm:prSet presAssocID="{F5FD88CC-6639-4876-8B42-3B3A825536F4}" presName="accent_2" presStyleCnt="0"/>
      <dgm:spPr/>
    </dgm:pt>
    <dgm:pt modelId="{43F69309-7EE1-4202-B778-509CCB9CB305}" type="pres">
      <dgm:prSet presAssocID="{F5FD88CC-6639-4876-8B42-3B3A825536F4}" presName="accentRepeatNode" presStyleLbl="solidFgAcc1" presStyleIdx="1" presStyleCnt="5"/>
      <dgm:spPr/>
    </dgm:pt>
    <dgm:pt modelId="{2169C9EC-1B1D-460A-B75F-E798645051CA}" type="pres">
      <dgm:prSet presAssocID="{EBFA761D-91A4-4A5C-9929-D4C3B41E120E}" presName="text_3" presStyleLbl="node1" presStyleIdx="2" presStyleCnt="5">
        <dgm:presLayoutVars>
          <dgm:bulletEnabled val="1"/>
        </dgm:presLayoutVars>
      </dgm:prSet>
      <dgm:spPr/>
      <dgm:t>
        <a:bodyPr/>
        <a:lstStyle/>
        <a:p>
          <a:endParaRPr lang="en-US"/>
        </a:p>
      </dgm:t>
    </dgm:pt>
    <dgm:pt modelId="{88E1E405-F21D-4451-BBB8-D13E444A46C0}" type="pres">
      <dgm:prSet presAssocID="{EBFA761D-91A4-4A5C-9929-D4C3B41E120E}" presName="accent_3" presStyleCnt="0"/>
      <dgm:spPr/>
    </dgm:pt>
    <dgm:pt modelId="{0DC330E8-9FD3-4CEE-8836-B1A123FBDAA2}" type="pres">
      <dgm:prSet presAssocID="{EBFA761D-91A4-4A5C-9929-D4C3B41E120E}" presName="accentRepeatNode" presStyleLbl="solidFgAcc1" presStyleIdx="2" presStyleCnt="5"/>
      <dgm:spPr/>
    </dgm:pt>
    <dgm:pt modelId="{54FD5B9B-87A2-47B3-9086-E51A84B0145B}" type="pres">
      <dgm:prSet presAssocID="{2F45C7D7-EA93-4CC0-B6D6-F0344FD6AE93}" presName="text_4" presStyleLbl="node1" presStyleIdx="3" presStyleCnt="5">
        <dgm:presLayoutVars>
          <dgm:bulletEnabled val="1"/>
        </dgm:presLayoutVars>
      </dgm:prSet>
      <dgm:spPr/>
      <dgm:t>
        <a:bodyPr/>
        <a:lstStyle/>
        <a:p>
          <a:endParaRPr lang="en-US"/>
        </a:p>
      </dgm:t>
    </dgm:pt>
    <dgm:pt modelId="{7DBC1631-EA8A-4173-82A1-0AA69624D646}" type="pres">
      <dgm:prSet presAssocID="{2F45C7D7-EA93-4CC0-B6D6-F0344FD6AE93}" presName="accent_4" presStyleCnt="0"/>
      <dgm:spPr/>
    </dgm:pt>
    <dgm:pt modelId="{C39BCED1-865A-4A59-A5BA-9D25A497F702}" type="pres">
      <dgm:prSet presAssocID="{2F45C7D7-EA93-4CC0-B6D6-F0344FD6AE93}" presName="accentRepeatNode" presStyleLbl="solidFgAcc1" presStyleIdx="3" presStyleCnt="5"/>
      <dgm:spPr/>
    </dgm:pt>
    <dgm:pt modelId="{E21F1A78-7C28-4A65-8F15-8DF69C9A3948}" type="pres">
      <dgm:prSet presAssocID="{C919316E-0B76-4CBD-9EBD-E62F96308183}" presName="text_5" presStyleLbl="node1" presStyleIdx="4" presStyleCnt="5">
        <dgm:presLayoutVars>
          <dgm:bulletEnabled val="1"/>
        </dgm:presLayoutVars>
      </dgm:prSet>
      <dgm:spPr/>
      <dgm:t>
        <a:bodyPr/>
        <a:lstStyle/>
        <a:p>
          <a:endParaRPr lang="en-US"/>
        </a:p>
      </dgm:t>
    </dgm:pt>
    <dgm:pt modelId="{DC9E9C0C-720C-4D4C-A78A-4A01A6E47A3D}" type="pres">
      <dgm:prSet presAssocID="{C919316E-0B76-4CBD-9EBD-E62F96308183}" presName="accent_5" presStyleCnt="0"/>
      <dgm:spPr/>
    </dgm:pt>
    <dgm:pt modelId="{B84009A8-5F25-4A58-A759-2225816AE70F}" type="pres">
      <dgm:prSet presAssocID="{C919316E-0B76-4CBD-9EBD-E62F96308183}" presName="accentRepeatNode" presStyleLbl="solidFgAcc1" presStyleIdx="4" presStyleCnt="5"/>
      <dgm:spPr/>
    </dgm:pt>
  </dgm:ptLst>
  <dgm:cxnLst>
    <dgm:cxn modelId="{052C1400-539B-4AA6-99A2-BC1CDA363496}" srcId="{EDD0AC5B-D457-4C3F-A6DD-56CE3FA27F54}" destId="{0358FBC4-A6CE-4214-A345-4786CE419360}" srcOrd="0" destOrd="0" parTransId="{13F7F6F0-56E7-45A5-B023-1F400407F835}" sibTransId="{D43AD126-D64E-442C-8284-FADFD0C0794F}"/>
    <dgm:cxn modelId="{1BF8DC6B-A865-460A-80B1-7623880C6154}" type="presOf" srcId="{F5FD88CC-6639-4876-8B42-3B3A825536F4}" destId="{C451BABC-9D6E-4C62-9579-733367D2AF46}" srcOrd="0" destOrd="0" presId="urn:microsoft.com/office/officeart/2008/layout/VerticalCurvedList"/>
    <dgm:cxn modelId="{4CD6981C-18BB-4B55-909A-C270583BA64B}" type="presOf" srcId="{EDD0AC5B-D457-4C3F-A6DD-56CE3FA27F54}" destId="{8C932EC0-464B-4919-8056-B1E7F457034E}" srcOrd="0" destOrd="0" presId="urn:microsoft.com/office/officeart/2008/layout/VerticalCurvedList"/>
    <dgm:cxn modelId="{7ACE7917-CAD0-4C74-902E-58542EC8EA4E}" type="presOf" srcId="{EBFA761D-91A4-4A5C-9929-D4C3B41E120E}" destId="{2169C9EC-1B1D-460A-B75F-E798645051CA}" srcOrd="0" destOrd="0" presId="urn:microsoft.com/office/officeart/2008/layout/VerticalCurvedList"/>
    <dgm:cxn modelId="{1A19BD22-3190-487B-B9E8-A4BDE293E606}" srcId="{EDD0AC5B-D457-4C3F-A6DD-56CE3FA27F54}" destId="{F5FD88CC-6639-4876-8B42-3B3A825536F4}" srcOrd="1" destOrd="0" parTransId="{E709AB85-94D0-4A93-BCD7-B4CAF1E513A3}" sibTransId="{5F4E2996-10D2-4F60-A416-193A1D031C49}"/>
    <dgm:cxn modelId="{4349CEA5-0FA6-453B-A01B-56A5A535A578}" srcId="{EDD0AC5B-D457-4C3F-A6DD-56CE3FA27F54}" destId="{EBFA761D-91A4-4A5C-9929-D4C3B41E120E}" srcOrd="2" destOrd="0" parTransId="{84D03C7B-F255-4F88-B829-4914AFABB664}" sibTransId="{02C96632-8452-46BE-BE4B-1F51F89B9030}"/>
    <dgm:cxn modelId="{66F4DD06-3DE5-4076-A419-12EE9C342EE5}" srcId="{EDD0AC5B-D457-4C3F-A6DD-56CE3FA27F54}" destId="{C919316E-0B76-4CBD-9EBD-E62F96308183}" srcOrd="4" destOrd="0" parTransId="{9612C535-4AA5-4142-8266-2696FD83403C}" sibTransId="{32D6E374-6092-48A9-BBE9-C978188926A5}"/>
    <dgm:cxn modelId="{EF2584F7-0E92-45CB-88F0-4A3830049352}" type="presOf" srcId="{2F45C7D7-EA93-4CC0-B6D6-F0344FD6AE93}" destId="{54FD5B9B-87A2-47B3-9086-E51A84B0145B}" srcOrd="0" destOrd="0" presId="urn:microsoft.com/office/officeart/2008/layout/VerticalCurvedList"/>
    <dgm:cxn modelId="{E5903B9E-69E5-4800-B528-DF42EC794A01}" type="presOf" srcId="{C919316E-0B76-4CBD-9EBD-E62F96308183}" destId="{E21F1A78-7C28-4A65-8F15-8DF69C9A3948}" srcOrd="0" destOrd="0" presId="urn:microsoft.com/office/officeart/2008/layout/VerticalCurvedList"/>
    <dgm:cxn modelId="{C04F359A-6D68-4BF1-812E-254A39899730}" type="presOf" srcId="{0358FBC4-A6CE-4214-A345-4786CE419360}" destId="{79CA6EA0-8C00-4B51-8745-5B050994EEA3}" srcOrd="0" destOrd="0" presId="urn:microsoft.com/office/officeart/2008/layout/VerticalCurvedList"/>
    <dgm:cxn modelId="{3773520A-CDF0-4C00-BB27-1191777592E5}" srcId="{EDD0AC5B-D457-4C3F-A6DD-56CE3FA27F54}" destId="{2F45C7D7-EA93-4CC0-B6D6-F0344FD6AE93}" srcOrd="3" destOrd="0" parTransId="{3CE01698-8445-4135-8E31-3CEFB3C8A21C}" sibTransId="{E0F8EA0B-9E79-49DE-8458-8927B4623480}"/>
    <dgm:cxn modelId="{B0217356-94AD-4D51-B31B-75A4380C5544}" type="presOf" srcId="{D43AD126-D64E-442C-8284-FADFD0C0794F}" destId="{A22E7092-3BCD-45DB-A328-276136F7674C}" srcOrd="0" destOrd="0" presId="urn:microsoft.com/office/officeart/2008/layout/VerticalCurvedList"/>
    <dgm:cxn modelId="{55B38A90-600A-4CAC-A9A0-2DD54F4A371B}" type="presParOf" srcId="{8C932EC0-464B-4919-8056-B1E7F457034E}" destId="{A4DEBD52-9FB5-474D-9600-ECA27257E57B}" srcOrd="0" destOrd="0" presId="urn:microsoft.com/office/officeart/2008/layout/VerticalCurvedList"/>
    <dgm:cxn modelId="{9E390859-2DE6-490F-8751-4C80BBEE2536}" type="presParOf" srcId="{A4DEBD52-9FB5-474D-9600-ECA27257E57B}" destId="{DACF541C-2B89-48E3-8D3A-9C019DC3AEBF}" srcOrd="0" destOrd="0" presId="urn:microsoft.com/office/officeart/2008/layout/VerticalCurvedList"/>
    <dgm:cxn modelId="{F426817A-B569-4667-9651-9A7520783CD5}" type="presParOf" srcId="{DACF541C-2B89-48E3-8D3A-9C019DC3AEBF}" destId="{7D1B81E9-A196-4933-9897-CA82C101BB43}" srcOrd="0" destOrd="0" presId="urn:microsoft.com/office/officeart/2008/layout/VerticalCurvedList"/>
    <dgm:cxn modelId="{B75D892A-6FAE-460E-B83B-57EDAFEF3462}" type="presParOf" srcId="{DACF541C-2B89-48E3-8D3A-9C019DC3AEBF}" destId="{A22E7092-3BCD-45DB-A328-276136F7674C}" srcOrd="1" destOrd="0" presId="urn:microsoft.com/office/officeart/2008/layout/VerticalCurvedList"/>
    <dgm:cxn modelId="{5C162A6C-32C6-4C1B-9C1F-8E1A8FD1482F}" type="presParOf" srcId="{DACF541C-2B89-48E3-8D3A-9C019DC3AEBF}" destId="{DE11CD53-3CD2-4445-808B-FA53AE6A5AA4}" srcOrd="2" destOrd="0" presId="urn:microsoft.com/office/officeart/2008/layout/VerticalCurvedList"/>
    <dgm:cxn modelId="{FCBEA505-8C21-4E35-8E65-EDF5BBF34871}" type="presParOf" srcId="{DACF541C-2B89-48E3-8D3A-9C019DC3AEBF}" destId="{F2AC5071-4636-4F1A-8597-4DE00A855342}" srcOrd="3" destOrd="0" presId="urn:microsoft.com/office/officeart/2008/layout/VerticalCurvedList"/>
    <dgm:cxn modelId="{05964952-5121-4E54-9B03-17CC36D3EE38}" type="presParOf" srcId="{A4DEBD52-9FB5-474D-9600-ECA27257E57B}" destId="{79CA6EA0-8C00-4B51-8745-5B050994EEA3}" srcOrd="1" destOrd="0" presId="urn:microsoft.com/office/officeart/2008/layout/VerticalCurvedList"/>
    <dgm:cxn modelId="{A1712595-A68B-416A-A1AA-972CD0B0B867}" type="presParOf" srcId="{A4DEBD52-9FB5-474D-9600-ECA27257E57B}" destId="{740F9E9E-A772-4108-A427-5FC2F6BED162}" srcOrd="2" destOrd="0" presId="urn:microsoft.com/office/officeart/2008/layout/VerticalCurvedList"/>
    <dgm:cxn modelId="{93D9C45A-D014-4001-865E-5C565F6F58B7}" type="presParOf" srcId="{740F9E9E-A772-4108-A427-5FC2F6BED162}" destId="{A9D3F11B-F0A2-4DD2-9699-97EC23DB7D99}" srcOrd="0" destOrd="0" presId="urn:microsoft.com/office/officeart/2008/layout/VerticalCurvedList"/>
    <dgm:cxn modelId="{07471882-13D7-42D0-9FDF-FC2D2917A3A0}" type="presParOf" srcId="{A4DEBD52-9FB5-474D-9600-ECA27257E57B}" destId="{C451BABC-9D6E-4C62-9579-733367D2AF46}" srcOrd="3" destOrd="0" presId="urn:microsoft.com/office/officeart/2008/layout/VerticalCurvedList"/>
    <dgm:cxn modelId="{6A122EB2-F996-442B-A60E-ADD298F03854}" type="presParOf" srcId="{A4DEBD52-9FB5-474D-9600-ECA27257E57B}" destId="{F3C4A948-AF8A-4F6A-9025-0BE817A3A51D}" srcOrd="4" destOrd="0" presId="urn:microsoft.com/office/officeart/2008/layout/VerticalCurvedList"/>
    <dgm:cxn modelId="{FA2D72F7-E8F1-4175-BDDB-62D0F393A66E}" type="presParOf" srcId="{F3C4A948-AF8A-4F6A-9025-0BE817A3A51D}" destId="{43F69309-7EE1-4202-B778-509CCB9CB305}" srcOrd="0" destOrd="0" presId="urn:microsoft.com/office/officeart/2008/layout/VerticalCurvedList"/>
    <dgm:cxn modelId="{50D954CF-C8C3-4EBF-83D0-8A46A15D2AAE}" type="presParOf" srcId="{A4DEBD52-9FB5-474D-9600-ECA27257E57B}" destId="{2169C9EC-1B1D-460A-B75F-E798645051CA}" srcOrd="5" destOrd="0" presId="urn:microsoft.com/office/officeart/2008/layout/VerticalCurvedList"/>
    <dgm:cxn modelId="{1BC1F1F9-7472-49D0-B92D-F701E833EA02}" type="presParOf" srcId="{A4DEBD52-9FB5-474D-9600-ECA27257E57B}" destId="{88E1E405-F21D-4451-BBB8-D13E444A46C0}" srcOrd="6" destOrd="0" presId="urn:microsoft.com/office/officeart/2008/layout/VerticalCurvedList"/>
    <dgm:cxn modelId="{B63859EB-66F6-4C8B-BE11-19D064451E1A}" type="presParOf" srcId="{88E1E405-F21D-4451-BBB8-D13E444A46C0}" destId="{0DC330E8-9FD3-4CEE-8836-B1A123FBDAA2}" srcOrd="0" destOrd="0" presId="urn:microsoft.com/office/officeart/2008/layout/VerticalCurvedList"/>
    <dgm:cxn modelId="{6332B8D0-AAFF-4026-AA81-1AA0E46627AF}" type="presParOf" srcId="{A4DEBD52-9FB5-474D-9600-ECA27257E57B}" destId="{54FD5B9B-87A2-47B3-9086-E51A84B0145B}" srcOrd="7" destOrd="0" presId="urn:microsoft.com/office/officeart/2008/layout/VerticalCurvedList"/>
    <dgm:cxn modelId="{67F166A4-2808-464D-9E34-6BC3FAE8320F}" type="presParOf" srcId="{A4DEBD52-9FB5-474D-9600-ECA27257E57B}" destId="{7DBC1631-EA8A-4173-82A1-0AA69624D646}" srcOrd="8" destOrd="0" presId="urn:microsoft.com/office/officeart/2008/layout/VerticalCurvedList"/>
    <dgm:cxn modelId="{1CA65163-B67F-4015-82AE-2AA1D6B76F19}" type="presParOf" srcId="{7DBC1631-EA8A-4173-82A1-0AA69624D646}" destId="{C39BCED1-865A-4A59-A5BA-9D25A497F702}" srcOrd="0" destOrd="0" presId="urn:microsoft.com/office/officeart/2008/layout/VerticalCurvedList"/>
    <dgm:cxn modelId="{20293F0C-A476-4F63-B333-A4844ED84367}" type="presParOf" srcId="{A4DEBD52-9FB5-474D-9600-ECA27257E57B}" destId="{E21F1A78-7C28-4A65-8F15-8DF69C9A3948}" srcOrd="9" destOrd="0" presId="urn:microsoft.com/office/officeart/2008/layout/VerticalCurvedList"/>
    <dgm:cxn modelId="{F50734B2-B7AF-4DF6-BB37-33D37578DAEC}" type="presParOf" srcId="{A4DEBD52-9FB5-474D-9600-ECA27257E57B}" destId="{DC9E9C0C-720C-4D4C-A78A-4A01A6E47A3D}" srcOrd="10" destOrd="0" presId="urn:microsoft.com/office/officeart/2008/layout/VerticalCurvedList"/>
    <dgm:cxn modelId="{9F1306FB-3109-4F70-9E1A-80F5989AE112}" type="presParOf" srcId="{DC9E9C0C-720C-4D4C-A78A-4A01A6E47A3D}" destId="{B84009A8-5F25-4A58-A759-2225816AE70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8D9DA-E029-40C8-B540-184C90125450}">
      <dsp:nvSpPr>
        <dsp:cNvPr id="0" name=""/>
        <dsp:cNvSpPr/>
      </dsp:nvSpPr>
      <dsp:spPr>
        <a:xfrm rot="16200000">
          <a:off x="-1215777" y="1218303"/>
          <a:ext cx="4915112" cy="2478505"/>
        </a:xfrm>
        <a:prstGeom prst="flowChartManualOperati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pl-PL" sz="1800" b="1" kern="1200" dirty="0"/>
            <a:t>International</a:t>
          </a:r>
        </a:p>
        <a:p>
          <a:pPr marL="171450" lvl="1" indent="-171450" algn="l" defTabSz="711200">
            <a:lnSpc>
              <a:spcPct val="90000"/>
            </a:lnSpc>
            <a:spcBef>
              <a:spcPct val="0"/>
            </a:spcBef>
            <a:spcAft>
              <a:spcPct val="15000"/>
            </a:spcAft>
            <a:buChar char="••"/>
          </a:pPr>
          <a:r>
            <a:rPr lang="en-US" sz="1600" kern="1200" dirty="0"/>
            <a:t>UN sustainability goals</a:t>
          </a:r>
          <a:endParaRPr lang="pl-PL" sz="1600" kern="1200" dirty="0"/>
        </a:p>
        <a:p>
          <a:pPr marL="171450" lvl="1" indent="-171450" algn="l" defTabSz="711200">
            <a:lnSpc>
              <a:spcPct val="90000"/>
            </a:lnSpc>
            <a:spcBef>
              <a:spcPct val="0"/>
            </a:spcBef>
            <a:spcAft>
              <a:spcPct val="15000"/>
            </a:spcAft>
            <a:buChar char="••"/>
          </a:pPr>
          <a:r>
            <a:rPr lang="en-US" sz="1600" kern="1200" dirty="0"/>
            <a:t>Kyoto protocol and Paris Agreement </a:t>
          </a:r>
        </a:p>
      </dsp:txBody>
      <dsp:txXfrm rot="5400000">
        <a:off x="2526" y="983022"/>
        <a:ext cx="2478505" cy="2949068"/>
      </dsp:txXfrm>
    </dsp:sp>
    <dsp:sp modelId="{FB3A4B8C-819F-449D-84E8-C1ED3D8C6800}">
      <dsp:nvSpPr>
        <dsp:cNvPr id="0" name=""/>
        <dsp:cNvSpPr/>
      </dsp:nvSpPr>
      <dsp:spPr>
        <a:xfrm rot="16200000">
          <a:off x="1448615" y="1218303"/>
          <a:ext cx="4915112" cy="2478505"/>
        </a:xfrm>
        <a:prstGeom prst="flowChartManualOperati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pl-PL" sz="1800" b="1" kern="1200" dirty="0" err="1"/>
            <a:t>National</a:t>
          </a:r>
          <a:endParaRPr lang="pl-PL" sz="1600" b="1" kern="1200" dirty="0"/>
        </a:p>
        <a:p>
          <a:pPr marL="171450" lvl="1" indent="-171450" algn="l" defTabSz="711200">
            <a:lnSpc>
              <a:spcPct val="90000"/>
            </a:lnSpc>
            <a:spcBef>
              <a:spcPct val="0"/>
            </a:spcBef>
            <a:spcAft>
              <a:spcPct val="15000"/>
            </a:spcAft>
            <a:buChar char="••"/>
          </a:pPr>
          <a:r>
            <a:rPr lang="en-US" sz="1600" kern="1200" dirty="0"/>
            <a:t>Climate Change Act (</a:t>
          </a:r>
          <a:r>
            <a:rPr lang="en-US" sz="1600" kern="1200" dirty="0" err="1"/>
            <a:t>Lov</a:t>
          </a:r>
          <a:r>
            <a:rPr lang="en-US" sz="1600" kern="1200" dirty="0"/>
            <a:t> om </a:t>
          </a:r>
          <a:r>
            <a:rPr lang="en-US" sz="1600" kern="1200" dirty="0" err="1"/>
            <a:t>klimamål</a:t>
          </a:r>
          <a:r>
            <a:rPr lang="en-US" sz="1600" kern="1200" dirty="0"/>
            <a:t>)</a:t>
          </a:r>
          <a:endParaRPr lang="pl-PL" sz="1600" kern="1200" dirty="0"/>
        </a:p>
        <a:p>
          <a:pPr marL="171450" lvl="1" indent="-171450" algn="l" defTabSz="711200">
            <a:lnSpc>
              <a:spcPct val="90000"/>
            </a:lnSpc>
            <a:spcBef>
              <a:spcPct val="0"/>
            </a:spcBef>
            <a:spcAft>
              <a:spcPct val="15000"/>
            </a:spcAft>
            <a:buChar char="••"/>
          </a:pPr>
          <a:r>
            <a:rPr lang="en-US" sz="1600" kern="1200" dirty="0"/>
            <a:t>Climate agreement</a:t>
          </a:r>
        </a:p>
        <a:p>
          <a:pPr marL="171450" lvl="1" indent="-171450" algn="l" defTabSz="711200">
            <a:lnSpc>
              <a:spcPct val="90000"/>
            </a:lnSpc>
            <a:spcBef>
              <a:spcPct val="0"/>
            </a:spcBef>
            <a:spcAft>
              <a:spcPct val="15000"/>
            </a:spcAft>
            <a:buChar char="••"/>
          </a:pPr>
          <a:r>
            <a:rPr lang="en-US" sz="1600" b="0" i="0" kern="1200" dirty="0"/>
            <a:t>State planning guidelines (SPR) </a:t>
          </a:r>
          <a:endParaRPr lang="en-US" sz="1600" kern="1200" dirty="0"/>
        </a:p>
        <a:p>
          <a:pPr marL="171450" lvl="1" indent="-171450" algn="l" defTabSz="711200">
            <a:lnSpc>
              <a:spcPct val="90000"/>
            </a:lnSpc>
            <a:spcBef>
              <a:spcPct val="0"/>
            </a:spcBef>
            <a:spcAft>
              <a:spcPct val="15000"/>
            </a:spcAft>
            <a:buChar char="••"/>
          </a:pPr>
          <a:r>
            <a:rPr lang="en-US" sz="1600" b="0" i="0" kern="1200" dirty="0"/>
            <a:t>Planning and Building Act</a:t>
          </a:r>
          <a:endParaRPr lang="en-US" sz="1600" kern="1200" dirty="0"/>
        </a:p>
        <a:p>
          <a:pPr marL="171450" lvl="1" indent="-171450" algn="l" defTabSz="711200">
            <a:lnSpc>
              <a:spcPct val="90000"/>
            </a:lnSpc>
            <a:spcBef>
              <a:spcPct val="0"/>
            </a:spcBef>
            <a:spcAft>
              <a:spcPct val="15000"/>
            </a:spcAft>
            <a:buChar char="••"/>
          </a:pPr>
          <a:r>
            <a:rPr lang="en-US" sz="1600" b="0" kern="1200" dirty="0"/>
            <a:t>National Transport Plan</a:t>
          </a:r>
          <a:endParaRPr lang="pl-PL" sz="1600" kern="1200" dirty="0"/>
        </a:p>
        <a:p>
          <a:pPr marL="171450" lvl="1" indent="-171450" algn="l" defTabSz="711200">
            <a:lnSpc>
              <a:spcPct val="90000"/>
            </a:lnSpc>
            <a:spcBef>
              <a:spcPct val="0"/>
            </a:spcBef>
            <a:spcAft>
              <a:spcPct val="15000"/>
            </a:spcAft>
            <a:buChar char="••"/>
          </a:pPr>
          <a:r>
            <a:rPr lang="en-US" sz="1600" kern="1200" dirty="0"/>
            <a:t>National expectations regarding regional and municipal planning 2019–202</a:t>
          </a:r>
          <a:r>
            <a:rPr lang="pl-PL" sz="1600" kern="1200" dirty="0"/>
            <a:t>3</a:t>
          </a:r>
        </a:p>
      </dsp:txBody>
      <dsp:txXfrm rot="5400000">
        <a:off x="2666918" y="983022"/>
        <a:ext cx="2478505" cy="2949068"/>
      </dsp:txXfrm>
    </dsp:sp>
    <dsp:sp modelId="{7FF9BB67-7259-4D6F-8AD6-7169795F5A54}">
      <dsp:nvSpPr>
        <dsp:cNvPr id="0" name=""/>
        <dsp:cNvSpPr/>
      </dsp:nvSpPr>
      <dsp:spPr>
        <a:xfrm rot="16200000">
          <a:off x="4113012" y="1218303"/>
          <a:ext cx="4915112" cy="2478505"/>
        </a:xfrm>
        <a:prstGeom prst="flowChartManualOperati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pl-PL" sz="1800" b="1" kern="1200" dirty="0" err="1"/>
            <a:t>Regional</a:t>
          </a:r>
          <a:endParaRPr lang="pl-PL" sz="1600" b="1" kern="1200" dirty="0"/>
        </a:p>
        <a:p>
          <a:pPr marL="171450" lvl="1" indent="-171450" algn="l" defTabSz="711200">
            <a:lnSpc>
              <a:spcPct val="90000"/>
            </a:lnSpc>
            <a:spcBef>
              <a:spcPct val="0"/>
            </a:spcBef>
            <a:spcAft>
              <a:spcPct val="15000"/>
            </a:spcAft>
            <a:buChar char="••"/>
          </a:pPr>
          <a:r>
            <a:rPr lang="en-US" sz="1600" kern="1200" dirty="0"/>
            <a:t>Regional Climate and Energy Plan </a:t>
          </a:r>
          <a:endParaRPr lang="pl-PL" sz="1600" kern="1200" dirty="0"/>
        </a:p>
        <a:p>
          <a:pPr marL="171450" lvl="1" indent="-171450" algn="l" defTabSz="711200">
            <a:lnSpc>
              <a:spcPct val="90000"/>
            </a:lnSpc>
            <a:spcBef>
              <a:spcPct val="0"/>
            </a:spcBef>
            <a:spcAft>
              <a:spcPct val="15000"/>
            </a:spcAft>
            <a:buChar char="••"/>
          </a:pPr>
          <a:r>
            <a:rPr lang="en-US" sz="1600" i="1" kern="1200" dirty="0"/>
            <a:t>Regional cooperation initiative</a:t>
          </a:r>
          <a:r>
            <a:rPr lang="pl-PL" sz="1600" i="1" kern="1200" dirty="0"/>
            <a:t>s</a:t>
          </a:r>
          <a:endParaRPr lang="en-US" sz="1600" i="1" kern="1200" dirty="0"/>
        </a:p>
      </dsp:txBody>
      <dsp:txXfrm rot="5400000">
        <a:off x="5331315" y="983022"/>
        <a:ext cx="2478505" cy="2949068"/>
      </dsp:txXfrm>
    </dsp:sp>
    <dsp:sp modelId="{32A5426A-9C94-4821-BC50-F070F5417C78}">
      <dsp:nvSpPr>
        <dsp:cNvPr id="0" name=""/>
        <dsp:cNvSpPr/>
      </dsp:nvSpPr>
      <dsp:spPr>
        <a:xfrm rot="16200000">
          <a:off x="6777402" y="1218303"/>
          <a:ext cx="4915112" cy="2478505"/>
        </a:xfrm>
        <a:prstGeom prst="flowChartManualOperati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pl-PL" sz="1800" b="1" kern="1200" dirty="0" err="1"/>
            <a:t>Local</a:t>
          </a:r>
          <a:endParaRPr lang="pl-PL" sz="2200" b="1" kern="1200" dirty="0"/>
        </a:p>
        <a:p>
          <a:pPr marL="171450" lvl="1" indent="-171450" algn="l" defTabSz="711200">
            <a:lnSpc>
              <a:spcPct val="90000"/>
            </a:lnSpc>
            <a:spcBef>
              <a:spcPct val="0"/>
            </a:spcBef>
            <a:spcAft>
              <a:spcPct val="15000"/>
            </a:spcAft>
            <a:buChar char="••"/>
          </a:pPr>
          <a:r>
            <a:rPr lang="en-US" sz="1600" i="0" kern="1200" dirty="0"/>
            <a:t>Local climate and energy plans </a:t>
          </a:r>
          <a:endParaRPr lang="pl-PL" sz="1600" kern="1200" dirty="0"/>
        </a:p>
        <a:p>
          <a:pPr marL="171450" lvl="1" indent="-171450" algn="l" defTabSz="711200">
            <a:lnSpc>
              <a:spcPct val="90000"/>
            </a:lnSpc>
            <a:spcBef>
              <a:spcPct val="0"/>
            </a:spcBef>
            <a:spcAft>
              <a:spcPct val="15000"/>
            </a:spcAft>
            <a:buChar char="••"/>
          </a:pPr>
          <a:r>
            <a:rPr lang="en-US" sz="1600" i="0" kern="1200" dirty="0"/>
            <a:t>Local plans developed by municipalities relevant for</a:t>
          </a:r>
          <a:r>
            <a:rPr lang="pl-PL" sz="1600" i="0" kern="1200" dirty="0"/>
            <a:t> </a:t>
          </a:r>
          <a:r>
            <a:rPr lang="en-US" sz="1600" i="0" kern="1200" dirty="0"/>
            <a:t>climate           (transport, water management, waste management, spatial)</a:t>
          </a:r>
        </a:p>
      </dsp:txBody>
      <dsp:txXfrm rot="5400000">
        <a:off x="7995705" y="983022"/>
        <a:ext cx="2478505" cy="2949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FED28-8EC4-4AFD-A582-BDE77348E805}">
      <dsp:nvSpPr>
        <dsp:cNvPr id="0" name=""/>
        <dsp:cNvSpPr/>
      </dsp:nvSpPr>
      <dsp:spPr>
        <a:xfrm>
          <a:off x="3710622" y="2093505"/>
          <a:ext cx="2633344" cy="626616"/>
        </a:xfrm>
        <a:custGeom>
          <a:avLst/>
          <a:gdLst/>
          <a:ahLst/>
          <a:cxnLst/>
          <a:rect l="0" t="0" r="0" b="0"/>
          <a:pathLst>
            <a:path>
              <a:moveTo>
                <a:pt x="0" y="0"/>
              </a:moveTo>
              <a:lnTo>
                <a:pt x="0" y="427020"/>
              </a:lnTo>
              <a:lnTo>
                <a:pt x="2633344" y="427020"/>
              </a:lnTo>
              <a:lnTo>
                <a:pt x="2633344" y="6266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F8779C-7239-4086-81AD-2B1770EEFAA8}">
      <dsp:nvSpPr>
        <dsp:cNvPr id="0" name=""/>
        <dsp:cNvSpPr/>
      </dsp:nvSpPr>
      <dsp:spPr>
        <a:xfrm>
          <a:off x="3664902" y="2093505"/>
          <a:ext cx="91440" cy="626616"/>
        </a:xfrm>
        <a:custGeom>
          <a:avLst/>
          <a:gdLst/>
          <a:ahLst/>
          <a:cxnLst/>
          <a:rect l="0" t="0" r="0" b="0"/>
          <a:pathLst>
            <a:path>
              <a:moveTo>
                <a:pt x="45720" y="0"/>
              </a:moveTo>
              <a:lnTo>
                <a:pt x="45720" y="6266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F5E02E-C984-4275-8865-F8D1C89BB11B}">
      <dsp:nvSpPr>
        <dsp:cNvPr id="0" name=""/>
        <dsp:cNvSpPr/>
      </dsp:nvSpPr>
      <dsp:spPr>
        <a:xfrm>
          <a:off x="1077277" y="2093505"/>
          <a:ext cx="2633345" cy="626616"/>
        </a:xfrm>
        <a:custGeom>
          <a:avLst/>
          <a:gdLst/>
          <a:ahLst/>
          <a:cxnLst/>
          <a:rect l="0" t="0" r="0" b="0"/>
          <a:pathLst>
            <a:path>
              <a:moveTo>
                <a:pt x="2633345" y="0"/>
              </a:moveTo>
              <a:lnTo>
                <a:pt x="2633345" y="427020"/>
              </a:lnTo>
              <a:lnTo>
                <a:pt x="0" y="427020"/>
              </a:lnTo>
              <a:lnTo>
                <a:pt x="0" y="6266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90F014-AA99-4682-AF80-849E27E57742}">
      <dsp:nvSpPr>
        <dsp:cNvPr id="0" name=""/>
        <dsp:cNvSpPr/>
      </dsp:nvSpPr>
      <dsp:spPr>
        <a:xfrm>
          <a:off x="2633344" y="725363"/>
          <a:ext cx="2154555" cy="136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2D3BD-54D2-4377-9573-B1C7DA4D86EB}">
      <dsp:nvSpPr>
        <dsp:cNvPr id="0" name=""/>
        <dsp:cNvSpPr/>
      </dsp:nvSpPr>
      <dsp:spPr>
        <a:xfrm>
          <a:off x="2872739" y="952788"/>
          <a:ext cx="2154555" cy="136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b="1" kern="1200" dirty="0"/>
            <a:t>Ministry of Climate and Environment</a:t>
          </a:r>
          <a:endParaRPr lang="pl-PL" sz="2100" kern="1200" dirty="0"/>
        </a:p>
      </dsp:txBody>
      <dsp:txXfrm>
        <a:off x="2912811" y="992860"/>
        <a:ext cx="2074411" cy="1287998"/>
      </dsp:txXfrm>
    </dsp:sp>
    <dsp:sp modelId="{BAD510C8-C35F-4E50-ACA2-25EEEC45D48E}">
      <dsp:nvSpPr>
        <dsp:cNvPr id="0" name=""/>
        <dsp:cNvSpPr/>
      </dsp:nvSpPr>
      <dsp:spPr>
        <a:xfrm>
          <a:off x="0" y="2720122"/>
          <a:ext cx="2154555" cy="136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348D9-C444-4535-8537-FE94936D7E95}">
      <dsp:nvSpPr>
        <dsp:cNvPr id="0" name=""/>
        <dsp:cNvSpPr/>
      </dsp:nvSpPr>
      <dsp:spPr>
        <a:xfrm>
          <a:off x="239394" y="2947547"/>
          <a:ext cx="2154555" cy="136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b="1" kern="1200" dirty="0"/>
            <a:t>Norwegian Environment Agency</a:t>
          </a:r>
          <a:r>
            <a:rPr lang="en-GB" sz="2100" kern="1200" dirty="0"/>
            <a:t> </a:t>
          </a:r>
          <a:endParaRPr lang="pl-PL" sz="2100" kern="1200" dirty="0"/>
        </a:p>
      </dsp:txBody>
      <dsp:txXfrm>
        <a:off x="279466" y="2987619"/>
        <a:ext cx="2074411" cy="1287998"/>
      </dsp:txXfrm>
    </dsp:sp>
    <dsp:sp modelId="{6FF80487-5932-4FD7-A8BF-7EE9F9E34744}">
      <dsp:nvSpPr>
        <dsp:cNvPr id="0" name=""/>
        <dsp:cNvSpPr/>
      </dsp:nvSpPr>
      <dsp:spPr>
        <a:xfrm>
          <a:off x="2633344" y="2720122"/>
          <a:ext cx="2154555" cy="136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FDF72-00AA-40A1-91BB-525C21AD412A}">
      <dsp:nvSpPr>
        <dsp:cNvPr id="0" name=""/>
        <dsp:cNvSpPr/>
      </dsp:nvSpPr>
      <dsp:spPr>
        <a:xfrm>
          <a:off x="2872739" y="2947547"/>
          <a:ext cx="2154555" cy="136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b="1" kern="1200" dirty="0"/>
            <a:t>Norwegian </a:t>
          </a:r>
          <a:r>
            <a:rPr lang="en-GB" sz="2100" b="1" kern="1200" dirty="0" err="1"/>
            <a:t>Center</a:t>
          </a:r>
          <a:r>
            <a:rPr lang="en-GB" sz="2100" b="1" kern="1200" dirty="0"/>
            <a:t> for Climate Services</a:t>
          </a:r>
          <a:r>
            <a:rPr lang="en-GB" sz="2100" kern="1200" dirty="0"/>
            <a:t> </a:t>
          </a:r>
          <a:endParaRPr lang="pl-PL" sz="2100" kern="1200" dirty="0"/>
        </a:p>
      </dsp:txBody>
      <dsp:txXfrm>
        <a:off x="2912811" y="2987619"/>
        <a:ext cx="2074411" cy="1287998"/>
      </dsp:txXfrm>
    </dsp:sp>
    <dsp:sp modelId="{14A72EB7-5490-4E83-9A25-1F6A4A9F70C6}">
      <dsp:nvSpPr>
        <dsp:cNvPr id="0" name=""/>
        <dsp:cNvSpPr/>
      </dsp:nvSpPr>
      <dsp:spPr>
        <a:xfrm>
          <a:off x="5266689" y="2720122"/>
          <a:ext cx="2154555" cy="136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D79691-2B9E-4B8F-88FD-21CB7AFA18F3}">
      <dsp:nvSpPr>
        <dsp:cNvPr id="0" name=""/>
        <dsp:cNvSpPr/>
      </dsp:nvSpPr>
      <dsp:spPr>
        <a:xfrm>
          <a:off x="5506085" y="2947547"/>
          <a:ext cx="2154555" cy="136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l-PL" sz="2100" b="1" kern="1200" dirty="0" err="1"/>
            <a:t>Enova</a:t>
          </a:r>
          <a:endParaRPr lang="pl-PL" sz="2100" b="1" kern="1200" dirty="0"/>
        </a:p>
      </dsp:txBody>
      <dsp:txXfrm>
        <a:off x="5546157" y="2987619"/>
        <a:ext cx="2074411" cy="1287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A89A0-9B7B-4E5F-A6CA-1136A4A97F52}">
      <dsp:nvSpPr>
        <dsp:cNvPr id="0" name=""/>
        <dsp:cNvSpPr/>
      </dsp:nvSpPr>
      <dsp:spPr>
        <a:xfrm>
          <a:off x="860107" y="0"/>
          <a:ext cx="9747885" cy="509778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D2CFD-4B2F-4D59-BE84-4188915A74DD}">
      <dsp:nvSpPr>
        <dsp:cNvPr id="0" name=""/>
        <dsp:cNvSpPr/>
      </dsp:nvSpPr>
      <dsp:spPr>
        <a:xfrm>
          <a:off x="12319" y="1529333"/>
          <a:ext cx="3691294" cy="203911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i="0" u="none" strike="noStrike" kern="1200" baseline="0" dirty="0">
              <a:latin typeface="TheSans-B3Light"/>
            </a:rPr>
            <a:t>Part 1 require </a:t>
          </a:r>
          <a:r>
            <a:rPr lang="pl-PL" sz="1500" b="0" i="0" u="none" strike="noStrike" kern="1200" baseline="0" dirty="0" err="1">
              <a:latin typeface="TheSans-B3Light"/>
            </a:rPr>
            <a:t>considerable</a:t>
          </a:r>
          <a:r>
            <a:rPr lang="en-US" sz="1500" b="0" i="0" u="none" strike="noStrike" kern="1200" baseline="0" dirty="0">
              <a:latin typeface="TheSans-B3Light"/>
            </a:rPr>
            <a:t> effort when the planning process is first carried out. However, if done properly, regular future updates </a:t>
          </a:r>
          <a:r>
            <a:rPr lang="pl-PL" sz="1500" b="0" i="0" u="none" strike="noStrike" kern="1200" baseline="0" dirty="0" err="1">
              <a:latin typeface="TheSans-B3Light"/>
            </a:rPr>
            <a:t>are</a:t>
          </a:r>
          <a:r>
            <a:rPr lang="en-US" sz="1500" b="0" i="0" u="none" strike="noStrike" kern="1200" baseline="0" dirty="0">
              <a:latin typeface="TheSans-B3Light"/>
            </a:rPr>
            <a:t> relatively easy to implement.</a:t>
          </a:r>
        </a:p>
      </dsp:txBody>
      <dsp:txXfrm>
        <a:off x="111860" y="1628874"/>
        <a:ext cx="3492212" cy="1840030"/>
      </dsp:txXfrm>
    </dsp:sp>
    <dsp:sp modelId="{B618F832-2925-4B5F-AE5A-6751C3C4BDE0}">
      <dsp:nvSpPr>
        <dsp:cNvPr id="0" name=""/>
        <dsp:cNvSpPr/>
      </dsp:nvSpPr>
      <dsp:spPr>
        <a:xfrm>
          <a:off x="3888402" y="1529333"/>
          <a:ext cx="3691294" cy="203911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i="0" u="none" strike="noStrike" kern="1200" baseline="0" dirty="0">
              <a:latin typeface="TheSans-B3Light"/>
            </a:rPr>
            <a:t>Part 2 is based on the scenarios and potentials identified in Part 1, and is the most important part of the plan. It involves practical measures and activities for continuous implementation, and</a:t>
          </a:r>
          <a:r>
            <a:rPr lang="pl-PL" sz="1500" b="0" i="0" u="none" strike="noStrike" kern="1200" baseline="0" dirty="0">
              <a:latin typeface="TheSans-B3Light"/>
            </a:rPr>
            <a:t> </a:t>
          </a:r>
          <a:r>
            <a:rPr lang="pl-PL" sz="1500" b="0" i="0" u="none" strike="noStrike" kern="1200" baseline="0" dirty="0" err="1">
              <a:latin typeface="TheSans-B3Light"/>
            </a:rPr>
            <a:t>is</a:t>
          </a:r>
          <a:r>
            <a:rPr lang="pl-PL" sz="1500" b="0" i="0" u="none" strike="noStrike" kern="1200" baseline="0" dirty="0">
              <a:latin typeface="TheSans-B3Light"/>
            </a:rPr>
            <a:t> to</a:t>
          </a:r>
          <a:r>
            <a:rPr lang="en-US" sz="1500" b="0" i="0" u="none" strike="noStrike" kern="1200" baseline="0" dirty="0">
              <a:latin typeface="TheSans-B3Light"/>
            </a:rPr>
            <a:t> be frequently updated and supplemented</a:t>
          </a:r>
          <a:endParaRPr lang="en-US" sz="1500" kern="1200" dirty="0"/>
        </a:p>
        <a:p>
          <a:pPr lvl="0" algn="ctr" defTabSz="666750">
            <a:lnSpc>
              <a:spcPct val="90000"/>
            </a:lnSpc>
            <a:spcBef>
              <a:spcPct val="0"/>
            </a:spcBef>
            <a:spcAft>
              <a:spcPct val="35000"/>
            </a:spcAft>
          </a:pPr>
          <a:endParaRPr lang="en-US" sz="1500" kern="1200" dirty="0"/>
        </a:p>
      </dsp:txBody>
      <dsp:txXfrm>
        <a:off x="3987943" y="1628874"/>
        <a:ext cx="3492212" cy="1840030"/>
      </dsp:txXfrm>
    </dsp:sp>
    <dsp:sp modelId="{81B8D1F7-845F-4DA5-B629-7CBE56CC9601}">
      <dsp:nvSpPr>
        <dsp:cNvPr id="0" name=""/>
        <dsp:cNvSpPr/>
      </dsp:nvSpPr>
      <dsp:spPr>
        <a:xfrm>
          <a:off x="7764486" y="1529333"/>
          <a:ext cx="3691294" cy="203911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Climate objectives</a:t>
          </a:r>
        </a:p>
      </dsp:txBody>
      <dsp:txXfrm>
        <a:off x="7864027" y="1628874"/>
        <a:ext cx="3492212" cy="1840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D8604-0AC3-477F-BAD3-79133F8BDD5C}">
      <dsp:nvSpPr>
        <dsp:cNvPr id="0" name=""/>
        <dsp:cNvSpPr/>
      </dsp:nvSpPr>
      <dsp:spPr>
        <a:xfrm>
          <a:off x="0" y="347711"/>
          <a:ext cx="9751258" cy="882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6806" tIns="333248" rIns="75680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effectLst/>
            </a:rPr>
            <a:t>was founded in 2017 on the initiative of Trondheim Municipality, the State Administrator in </a:t>
          </a:r>
          <a:r>
            <a:rPr lang="en-GB" sz="1600" kern="1200" dirty="0" err="1">
              <a:effectLst/>
            </a:rPr>
            <a:t>Trøndelag</a:t>
          </a:r>
          <a:r>
            <a:rPr lang="en-GB" sz="1600" kern="1200" dirty="0">
              <a:effectLst/>
            </a:rPr>
            <a:t> and </a:t>
          </a:r>
          <a:r>
            <a:rPr lang="en-GB" sz="1600" kern="1200" dirty="0" err="1">
              <a:effectLst/>
            </a:rPr>
            <a:t>Trøndelag</a:t>
          </a:r>
          <a:r>
            <a:rPr lang="en-GB" sz="1600" kern="1200" dirty="0">
              <a:effectLst/>
            </a:rPr>
            <a:t> County Municipality and 12 other partners</a:t>
          </a:r>
          <a:endParaRPr lang="en-US" sz="1600" kern="1200" dirty="0"/>
        </a:p>
      </dsp:txBody>
      <dsp:txXfrm>
        <a:off x="0" y="347711"/>
        <a:ext cx="9751258" cy="882000"/>
      </dsp:txXfrm>
    </dsp:sp>
    <dsp:sp modelId="{F40AF4F6-7DFC-4218-AC5F-4791F0C307E3}">
      <dsp:nvSpPr>
        <dsp:cNvPr id="0" name=""/>
        <dsp:cNvSpPr/>
      </dsp:nvSpPr>
      <dsp:spPr>
        <a:xfrm>
          <a:off x="487562" y="111551"/>
          <a:ext cx="6825880" cy="4723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002" tIns="0" rIns="258002" bIns="0" numCol="1" spcCol="1270" anchor="ctr" anchorCtr="0">
          <a:noAutofit/>
        </a:bodyPr>
        <a:lstStyle/>
        <a:p>
          <a:pPr lvl="0" algn="l" defTabSz="711200">
            <a:lnSpc>
              <a:spcPct val="90000"/>
            </a:lnSpc>
            <a:spcBef>
              <a:spcPct val="0"/>
            </a:spcBef>
            <a:spcAft>
              <a:spcPct val="35000"/>
            </a:spcAft>
          </a:pPr>
          <a:r>
            <a:rPr lang="en-US" sz="1600" b="1" kern="1200" dirty="0"/>
            <a:t>Network</a:t>
          </a:r>
        </a:p>
      </dsp:txBody>
      <dsp:txXfrm>
        <a:off x="510619" y="134608"/>
        <a:ext cx="6779766" cy="426206"/>
      </dsp:txXfrm>
    </dsp:sp>
    <dsp:sp modelId="{7FA51F12-79D2-4E55-9C86-4D829F87069D}">
      <dsp:nvSpPr>
        <dsp:cNvPr id="0" name=""/>
        <dsp:cNvSpPr/>
      </dsp:nvSpPr>
      <dsp:spPr>
        <a:xfrm>
          <a:off x="0" y="1552271"/>
          <a:ext cx="9751258" cy="1360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6806" tIns="333248" rIns="75680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effectLst/>
            </a:rPr>
            <a:t>on climate adaptation in the county across administrative levels</a:t>
          </a:r>
          <a:endParaRPr lang="en-US" sz="1600" kern="1200" dirty="0"/>
        </a:p>
        <a:p>
          <a:pPr marL="171450" lvl="1" indent="-171450" algn="l" defTabSz="711200">
            <a:lnSpc>
              <a:spcPct val="90000"/>
            </a:lnSpc>
            <a:spcBef>
              <a:spcPct val="0"/>
            </a:spcBef>
            <a:spcAft>
              <a:spcPct val="15000"/>
            </a:spcAft>
            <a:buChar char="••"/>
          </a:pPr>
          <a:r>
            <a:rPr lang="pl-PL" sz="1600" kern="1200" dirty="0"/>
            <a:t>s</a:t>
          </a:r>
          <a:r>
            <a:rPr lang="en-US" sz="1600" kern="1200" dirty="0" err="1"/>
            <a:t>everal</a:t>
          </a:r>
          <a:r>
            <a:rPr lang="en-US" sz="1600" kern="1200" dirty="0"/>
            <a:t> meetings during the years ( mix of knowledge transfer and matchmaking)</a:t>
          </a:r>
        </a:p>
        <a:p>
          <a:pPr marL="171450" lvl="1" indent="-171450" algn="l" defTabSz="711200">
            <a:lnSpc>
              <a:spcPct val="90000"/>
            </a:lnSpc>
            <a:spcBef>
              <a:spcPct val="0"/>
            </a:spcBef>
            <a:spcAft>
              <a:spcPct val="15000"/>
            </a:spcAft>
            <a:buChar char="••"/>
          </a:pPr>
          <a:r>
            <a:rPr lang="pl-PL" sz="1600" kern="1200" dirty="0"/>
            <a:t>i</a:t>
          </a:r>
          <a:r>
            <a:rPr lang="en-US" sz="1600" kern="1200" dirty="0" err="1"/>
            <a:t>nternal</a:t>
          </a:r>
          <a:r>
            <a:rPr lang="en-US" sz="1600" kern="1200" dirty="0"/>
            <a:t> and external (with knowledge partners across disciplines) cooperation are equally important</a:t>
          </a:r>
        </a:p>
      </dsp:txBody>
      <dsp:txXfrm>
        <a:off x="0" y="1552271"/>
        <a:ext cx="9751258" cy="1360800"/>
      </dsp:txXfrm>
    </dsp:sp>
    <dsp:sp modelId="{2E1A8EC8-7166-4E6F-8353-5CAF1B2925BA}">
      <dsp:nvSpPr>
        <dsp:cNvPr id="0" name=""/>
        <dsp:cNvSpPr/>
      </dsp:nvSpPr>
      <dsp:spPr>
        <a:xfrm>
          <a:off x="487562" y="1316111"/>
          <a:ext cx="6825880" cy="4723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002" tIns="0" rIns="258002" bIns="0" numCol="1" spcCol="1270" anchor="ctr" anchorCtr="0">
          <a:noAutofit/>
        </a:bodyPr>
        <a:lstStyle/>
        <a:p>
          <a:pPr lvl="0" algn="l" defTabSz="711200">
            <a:lnSpc>
              <a:spcPct val="90000"/>
            </a:lnSpc>
            <a:spcBef>
              <a:spcPct val="0"/>
            </a:spcBef>
            <a:spcAft>
              <a:spcPct val="35000"/>
            </a:spcAft>
          </a:pPr>
          <a:r>
            <a:rPr lang="en-US" sz="1600" b="1" kern="1200" dirty="0"/>
            <a:t>Cooperation platform</a:t>
          </a:r>
          <a:r>
            <a:rPr lang="en-US" sz="1600" kern="1200" dirty="0"/>
            <a:t> </a:t>
          </a:r>
        </a:p>
      </dsp:txBody>
      <dsp:txXfrm>
        <a:off x="510619" y="1339168"/>
        <a:ext cx="6779766" cy="426206"/>
      </dsp:txXfrm>
    </dsp:sp>
    <dsp:sp modelId="{DB486DA8-FF5C-4212-8AB1-56EB0E497E96}">
      <dsp:nvSpPr>
        <dsp:cNvPr id="0" name=""/>
        <dsp:cNvSpPr/>
      </dsp:nvSpPr>
      <dsp:spPr>
        <a:xfrm>
          <a:off x="0" y="3235631"/>
          <a:ext cx="9751258" cy="2066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6806" tIns="333248" rIns="756806" bIns="113792" numCol="1" spcCol="1270" anchor="t" anchorCtr="0">
          <a:noAutofit/>
        </a:bodyPr>
        <a:lstStyle/>
        <a:p>
          <a:pPr marL="171450" lvl="1" indent="-171450" algn="l" defTabSz="711200">
            <a:lnSpc>
              <a:spcPct val="90000"/>
            </a:lnSpc>
            <a:spcBef>
              <a:spcPct val="0"/>
            </a:spcBef>
            <a:spcAft>
              <a:spcPct val="15000"/>
            </a:spcAft>
            <a:buSzPts val="1000"/>
            <a:buFont typeface="Symbol" panose="05050102010706020507" pitchFamily="18" charset="2"/>
            <a:buChar char="••"/>
          </a:pPr>
          <a:r>
            <a:rPr lang="en-GB" sz="1600" kern="1200" dirty="0">
              <a:effectLst/>
            </a:rPr>
            <a:t>Sub-goal: By 2022, all municipalities in </a:t>
          </a:r>
          <a:r>
            <a:rPr lang="en-GB" sz="1600" kern="1200" dirty="0" err="1">
              <a:effectLst/>
            </a:rPr>
            <a:t>Trøndelag</a:t>
          </a:r>
          <a:r>
            <a:rPr lang="en-GB" sz="1600" kern="1200" dirty="0">
              <a:effectLst/>
            </a:rPr>
            <a:t> will have:</a:t>
          </a:r>
          <a:endParaRPr lang="en-US" sz="1600" kern="1200" dirty="0"/>
        </a:p>
        <a:p>
          <a:pPr marL="342900" lvl="2" indent="-171450" algn="l" defTabSz="711200">
            <a:lnSpc>
              <a:spcPct val="90000"/>
            </a:lnSpc>
            <a:spcBef>
              <a:spcPct val="0"/>
            </a:spcBef>
            <a:spcAft>
              <a:spcPct val="15000"/>
            </a:spcAft>
            <a:buFont typeface="Wingdings" panose="05000000000000000000" pitchFamily="2" charset="2"/>
            <a:buChar char="••"/>
          </a:pPr>
          <a:r>
            <a:rPr lang="en-GB" sz="1600" kern="1200" dirty="0">
              <a:effectLst/>
            </a:rPr>
            <a:t>Added to a separate planning strategy that a plan for climate adaptation must be prepared (cf. SPR of 2018),</a:t>
          </a:r>
          <a:endParaRPr lang="en-US" sz="1600" kern="1200" dirty="0">
            <a:effectLst/>
          </a:endParaRPr>
        </a:p>
        <a:p>
          <a:pPr marL="342900" lvl="2" indent="-171450" algn="l" defTabSz="711200">
            <a:lnSpc>
              <a:spcPct val="90000"/>
            </a:lnSpc>
            <a:spcBef>
              <a:spcPct val="0"/>
            </a:spcBef>
            <a:spcAft>
              <a:spcPct val="15000"/>
            </a:spcAft>
            <a:buFont typeface="Wingdings" panose="05000000000000000000" pitchFamily="2" charset="2"/>
            <a:buChar char="••"/>
          </a:pPr>
          <a:r>
            <a:rPr lang="en-GB" sz="1600" kern="1200" dirty="0">
              <a:effectLst/>
            </a:rPr>
            <a:t>Mapped own vulnerable areas, or areas exposed to climate change, plan for climate adaptation (own plan or part of the Energy and Climate Plan),</a:t>
          </a:r>
          <a:endParaRPr lang="en-US" sz="1600" kern="1200" dirty="0">
            <a:effectLst/>
          </a:endParaRPr>
        </a:p>
        <a:p>
          <a:pPr marL="342900" lvl="2" indent="-171450" algn="l" defTabSz="711200">
            <a:lnSpc>
              <a:spcPct val="90000"/>
            </a:lnSpc>
            <a:spcBef>
              <a:spcPct val="0"/>
            </a:spcBef>
            <a:spcAft>
              <a:spcPct val="15000"/>
            </a:spcAft>
            <a:buFont typeface="Wingdings" panose="05000000000000000000" pitchFamily="2" charset="2"/>
            <a:buChar char="••"/>
          </a:pPr>
          <a:r>
            <a:rPr lang="en-GB" sz="1600" kern="1200" dirty="0">
              <a:effectLst/>
            </a:rPr>
            <a:t>Initiated measures to meet climate change, established inter-unitary organization of work on climate adaptation</a:t>
          </a:r>
          <a:endParaRPr lang="en-US" sz="1600" kern="1200" dirty="0"/>
        </a:p>
      </dsp:txBody>
      <dsp:txXfrm>
        <a:off x="0" y="3235631"/>
        <a:ext cx="9751258" cy="2066400"/>
      </dsp:txXfrm>
    </dsp:sp>
    <dsp:sp modelId="{1BA57053-6184-4E2A-A49B-9352A3318C2D}">
      <dsp:nvSpPr>
        <dsp:cNvPr id="0" name=""/>
        <dsp:cNvSpPr/>
      </dsp:nvSpPr>
      <dsp:spPr>
        <a:xfrm>
          <a:off x="487562" y="2999471"/>
          <a:ext cx="6825880" cy="4723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002" tIns="0" rIns="258002" bIns="0" numCol="1" spcCol="1270" anchor="ctr" anchorCtr="0">
          <a:noAutofit/>
        </a:bodyPr>
        <a:lstStyle/>
        <a:p>
          <a:pPr lvl="0" algn="l" defTabSz="711200">
            <a:lnSpc>
              <a:spcPct val="90000"/>
            </a:lnSpc>
            <a:spcBef>
              <a:spcPct val="0"/>
            </a:spcBef>
            <a:spcAft>
              <a:spcPct val="35000"/>
            </a:spcAft>
          </a:pPr>
          <a:r>
            <a:rPr lang="en-GB" sz="1600" b="1" kern="1200" dirty="0">
              <a:effectLst/>
              <a:latin typeface="Archivo" panose="020B0503020202020B04" pitchFamily="34" charset="0"/>
              <a:ea typeface="Archivo" panose="020B0503020202020B04" pitchFamily="34" charset="0"/>
            </a:rPr>
            <a:t>Goal: A climate-robust </a:t>
          </a:r>
          <a:r>
            <a:rPr lang="en-GB" sz="1600" b="1" kern="1200" dirty="0" err="1">
              <a:effectLst/>
              <a:latin typeface="Archivo" panose="020B0503020202020B04" pitchFamily="34" charset="0"/>
              <a:ea typeface="Archivo" panose="020B0503020202020B04" pitchFamily="34" charset="0"/>
            </a:rPr>
            <a:t>Trøndelag</a:t>
          </a:r>
          <a:r>
            <a:rPr lang="en-GB" sz="1600" b="1" kern="1200" dirty="0">
              <a:effectLst/>
              <a:latin typeface="Archivo" panose="020B0503020202020B04" pitchFamily="34" charset="0"/>
              <a:ea typeface="Archivo" panose="020B0503020202020B04" pitchFamily="34" charset="0"/>
            </a:rPr>
            <a:t> by 2030</a:t>
          </a:r>
          <a:endParaRPr lang="en-US" sz="1600" b="1" kern="1200" dirty="0"/>
        </a:p>
      </dsp:txBody>
      <dsp:txXfrm>
        <a:off x="510619" y="3022528"/>
        <a:ext cx="6779766"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029C1-E426-451C-9D4E-59F2141C620C}">
      <dsp:nvSpPr>
        <dsp:cNvPr id="0" name=""/>
        <dsp:cNvSpPr/>
      </dsp:nvSpPr>
      <dsp:spPr>
        <a:xfrm>
          <a:off x="0" y="0"/>
          <a:ext cx="5420914" cy="46238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t>Method</a:t>
          </a:r>
          <a:endParaRPr lang="en-US" sz="3200" kern="1200" dirty="0"/>
        </a:p>
      </dsp:txBody>
      <dsp:txXfrm>
        <a:off x="0" y="0"/>
        <a:ext cx="5420914" cy="1387157"/>
      </dsp:txXfrm>
    </dsp:sp>
    <dsp:sp modelId="{4F7F1283-E7E7-4BB2-8D5F-067816118F40}">
      <dsp:nvSpPr>
        <dsp:cNvPr id="0" name=""/>
        <dsp:cNvSpPr/>
      </dsp:nvSpPr>
      <dsp:spPr>
        <a:xfrm>
          <a:off x="764566" y="1191509"/>
          <a:ext cx="3898721" cy="352212"/>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t>Meetings and cooperation AND </a:t>
          </a:r>
          <a:endParaRPr lang="en-US" sz="2000" kern="1200" dirty="0"/>
        </a:p>
      </dsp:txBody>
      <dsp:txXfrm>
        <a:off x="774882" y="1201825"/>
        <a:ext cx="3878089" cy="331580"/>
      </dsp:txXfrm>
    </dsp:sp>
    <dsp:sp modelId="{71E9A7E6-8E67-49D4-AB9C-465B476D7AD6}">
      <dsp:nvSpPr>
        <dsp:cNvPr id="0" name=""/>
        <dsp:cNvSpPr/>
      </dsp:nvSpPr>
      <dsp:spPr>
        <a:xfrm>
          <a:off x="209976" y="1715143"/>
          <a:ext cx="4948053" cy="1611319"/>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GB" sz="2000" kern="1200"/>
            <a:t>MRE method (Measure, report, evaluate), a tool developed in the EU to have a common template for mapping, goal development, measures, work process and reporting for the work with climate adaptation</a:t>
          </a:r>
          <a:endParaRPr lang="en-US" sz="2000" kern="1200" dirty="0"/>
        </a:p>
      </dsp:txBody>
      <dsp:txXfrm>
        <a:off x="257170" y="1762337"/>
        <a:ext cx="4853665" cy="1516931"/>
      </dsp:txXfrm>
    </dsp:sp>
    <dsp:sp modelId="{1751B155-5F6A-4F37-9FC2-8E061BCF560E}">
      <dsp:nvSpPr>
        <dsp:cNvPr id="0" name=""/>
        <dsp:cNvSpPr/>
      </dsp:nvSpPr>
      <dsp:spPr>
        <a:xfrm>
          <a:off x="742685" y="3491414"/>
          <a:ext cx="3942483" cy="795402"/>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Climate needs to be in the center of all strategic documents </a:t>
          </a:r>
        </a:p>
      </dsp:txBody>
      <dsp:txXfrm>
        <a:off x="765982" y="3514711"/>
        <a:ext cx="3895889" cy="748808"/>
      </dsp:txXfrm>
    </dsp:sp>
    <dsp:sp modelId="{0935EF23-51D6-419F-B8AE-816CCBED00E7}">
      <dsp:nvSpPr>
        <dsp:cNvPr id="0" name=""/>
        <dsp:cNvSpPr/>
      </dsp:nvSpPr>
      <dsp:spPr>
        <a:xfrm>
          <a:off x="5793992" y="0"/>
          <a:ext cx="4928104" cy="46238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Recommendations</a:t>
          </a:r>
        </a:p>
      </dsp:txBody>
      <dsp:txXfrm>
        <a:off x="5793992" y="0"/>
        <a:ext cx="4928104" cy="1387157"/>
      </dsp:txXfrm>
    </dsp:sp>
    <dsp:sp modelId="{EF88AFC5-5E21-4341-BC1E-743BBA900CD2}">
      <dsp:nvSpPr>
        <dsp:cNvPr id="0" name=""/>
        <dsp:cNvSpPr/>
      </dsp:nvSpPr>
      <dsp:spPr>
        <a:xfrm>
          <a:off x="5937478" y="1095974"/>
          <a:ext cx="4551242" cy="52414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Anchoring the work to internal priorities and resources withing municipality </a:t>
          </a:r>
        </a:p>
      </dsp:txBody>
      <dsp:txXfrm>
        <a:off x="5952830" y="1111326"/>
        <a:ext cx="4520538" cy="493443"/>
      </dsp:txXfrm>
    </dsp:sp>
    <dsp:sp modelId="{B1642F07-BFCB-408F-86B9-88F3B99F92F7}">
      <dsp:nvSpPr>
        <dsp:cNvPr id="0" name=""/>
        <dsp:cNvSpPr/>
      </dsp:nvSpPr>
      <dsp:spPr>
        <a:xfrm>
          <a:off x="5901661" y="1811597"/>
          <a:ext cx="4682724" cy="926393"/>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GB" sz="2000" kern="1200" dirty="0">
              <a:effectLst/>
              <a:latin typeface="Archivo" panose="020B0503020202020B04" pitchFamily="34" charset="0"/>
              <a:ea typeface="Archivo" panose="020B0503020202020B04" pitchFamily="34" charset="0"/>
            </a:rPr>
            <a:t>Examples from similar municipalities - geographically and in terms of size / organization - are very useful</a:t>
          </a:r>
          <a:endParaRPr lang="en-US" sz="2000" kern="1200" dirty="0"/>
        </a:p>
      </dsp:txBody>
      <dsp:txXfrm>
        <a:off x="5928794" y="1838730"/>
        <a:ext cx="4628458" cy="872127"/>
      </dsp:txXfrm>
    </dsp:sp>
    <dsp:sp modelId="{63E0CADD-81D0-4F62-ABE6-1942D0D3DACE}">
      <dsp:nvSpPr>
        <dsp:cNvPr id="0" name=""/>
        <dsp:cNvSpPr/>
      </dsp:nvSpPr>
      <dsp:spPr>
        <a:xfrm>
          <a:off x="6036592" y="2882636"/>
          <a:ext cx="4472865" cy="1030766"/>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GB" sz="2000" kern="1200" dirty="0">
              <a:effectLst/>
              <a:latin typeface="Archivo" panose="020B0503020202020B04" pitchFamily="34" charset="0"/>
              <a:ea typeface="Archivo" panose="020B0503020202020B04" pitchFamily="34" charset="0"/>
            </a:rPr>
            <a:t>"Homework" is useful for increasing engagement and committing participants to preparation</a:t>
          </a:r>
          <a:endParaRPr lang="en-US" sz="2000" kern="1200" dirty="0"/>
        </a:p>
      </dsp:txBody>
      <dsp:txXfrm>
        <a:off x="6066782" y="2912826"/>
        <a:ext cx="4412485" cy="970386"/>
      </dsp:txXfrm>
    </dsp:sp>
    <dsp:sp modelId="{0B00DA0D-C003-4A70-8A61-8C16FAB0F06B}">
      <dsp:nvSpPr>
        <dsp:cNvPr id="0" name=""/>
        <dsp:cNvSpPr/>
      </dsp:nvSpPr>
      <dsp:spPr>
        <a:xfrm>
          <a:off x="6286802" y="4069931"/>
          <a:ext cx="3942483" cy="321076"/>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Networking is necessary </a:t>
          </a:r>
        </a:p>
      </dsp:txBody>
      <dsp:txXfrm>
        <a:off x="6296206" y="4079335"/>
        <a:ext cx="3923675" cy="3022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E7092-3BCD-45DB-A328-276136F7674C}">
      <dsp:nvSpPr>
        <dsp:cNvPr id="0" name=""/>
        <dsp:cNvSpPr/>
      </dsp:nvSpPr>
      <dsp:spPr>
        <a:xfrm>
          <a:off x="-4953801" y="-759056"/>
          <a:ext cx="5899835" cy="5899835"/>
        </a:xfrm>
        <a:prstGeom prst="blockArc">
          <a:avLst>
            <a:gd name="adj1" fmla="val 18900000"/>
            <a:gd name="adj2" fmla="val 2700000"/>
            <a:gd name="adj3" fmla="val 36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CA6EA0-8C00-4B51-8745-5B050994EEA3}">
      <dsp:nvSpPr>
        <dsp:cNvPr id="0" name=""/>
        <dsp:cNvSpPr/>
      </dsp:nvSpPr>
      <dsp:spPr>
        <a:xfrm>
          <a:off x="413897" y="273770"/>
          <a:ext cx="6806339" cy="5478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8" tIns="43180" rIns="43180" bIns="43180" numCol="1" spcCol="1270" anchor="ctr" anchorCtr="0">
          <a:noAutofit/>
        </a:bodyPr>
        <a:lstStyle/>
        <a:p>
          <a:pPr lvl="0" algn="l" defTabSz="755650">
            <a:lnSpc>
              <a:spcPct val="90000"/>
            </a:lnSpc>
            <a:spcBef>
              <a:spcPct val="0"/>
            </a:spcBef>
            <a:spcAft>
              <a:spcPct val="35000"/>
            </a:spcAft>
          </a:pPr>
          <a:r>
            <a:rPr lang="en-US" sz="1700" kern="1200" dirty="0"/>
            <a:t>Ambitious goals on national level</a:t>
          </a:r>
        </a:p>
      </dsp:txBody>
      <dsp:txXfrm>
        <a:off x="413897" y="273770"/>
        <a:ext cx="6806339" cy="547890"/>
      </dsp:txXfrm>
    </dsp:sp>
    <dsp:sp modelId="{A9D3F11B-F0A2-4DD2-9699-97EC23DB7D99}">
      <dsp:nvSpPr>
        <dsp:cNvPr id="0" name=""/>
        <dsp:cNvSpPr/>
      </dsp:nvSpPr>
      <dsp:spPr>
        <a:xfrm>
          <a:off x="71466" y="205283"/>
          <a:ext cx="684863" cy="68486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51BABC-9D6E-4C62-9579-733367D2AF46}">
      <dsp:nvSpPr>
        <dsp:cNvPr id="0" name=""/>
        <dsp:cNvSpPr/>
      </dsp:nvSpPr>
      <dsp:spPr>
        <a:xfrm>
          <a:off x="806500" y="1095343"/>
          <a:ext cx="6413737" cy="5478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8" tIns="43180" rIns="43180" bIns="43180" numCol="1" spcCol="1270" anchor="ctr" anchorCtr="0">
          <a:noAutofit/>
        </a:bodyPr>
        <a:lstStyle/>
        <a:p>
          <a:pPr lvl="0" algn="l" defTabSz="755650">
            <a:lnSpc>
              <a:spcPct val="90000"/>
            </a:lnSpc>
            <a:spcBef>
              <a:spcPct val="0"/>
            </a:spcBef>
            <a:spcAft>
              <a:spcPct val="35000"/>
            </a:spcAft>
          </a:pPr>
          <a:r>
            <a:rPr lang="en-US" sz="1700" kern="1200" dirty="0"/>
            <a:t>Clear commitment on the local level </a:t>
          </a:r>
        </a:p>
      </dsp:txBody>
      <dsp:txXfrm>
        <a:off x="806500" y="1095343"/>
        <a:ext cx="6413737" cy="547890"/>
      </dsp:txXfrm>
    </dsp:sp>
    <dsp:sp modelId="{43F69309-7EE1-4202-B778-509CCB9CB305}">
      <dsp:nvSpPr>
        <dsp:cNvPr id="0" name=""/>
        <dsp:cNvSpPr/>
      </dsp:nvSpPr>
      <dsp:spPr>
        <a:xfrm>
          <a:off x="464068" y="1026856"/>
          <a:ext cx="684863" cy="68486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9C9EC-1B1D-460A-B75F-E798645051CA}">
      <dsp:nvSpPr>
        <dsp:cNvPr id="0" name=""/>
        <dsp:cNvSpPr/>
      </dsp:nvSpPr>
      <dsp:spPr>
        <a:xfrm>
          <a:off x="926997" y="1916916"/>
          <a:ext cx="6293239" cy="5478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8" tIns="43180" rIns="43180" bIns="43180" numCol="1" spcCol="1270" anchor="ctr" anchorCtr="0">
          <a:noAutofit/>
        </a:bodyPr>
        <a:lstStyle/>
        <a:p>
          <a:pPr lvl="0" algn="l" defTabSz="755650">
            <a:lnSpc>
              <a:spcPct val="90000"/>
            </a:lnSpc>
            <a:spcBef>
              <a:spcPct val="0"/>
            </a:spcBef>
            <a:spcAft>
              <a:spcPct val="35000"/>
            </a:spcAft>
          </a:pPr>
          <a:r>
            <a:rPr lang="en-US" sz="1700" kern="1200" dirty="0"/>
            <a:t>Climate awareness as integral part of education and raising </a:t>
          </a:r>
        </a:p>
      </dsp:txBody>
      <dsp:txXfrm>
        <a:off x="926997" y="1916916"/>
        <a:ext cx="6293239" cy="547890"/>
      </dsp:txXfrm>
    </dsp:sp>
    <dsp:sp modelId="{0DC330E8-9FD3-4CEE-8836-B1A123FBDAA2}">
      <dsp:nvSpPr>
        <dsp:cNvPr id="0" name=""/>
        <dsp:cNvSpPr/>
      </dsp:nvSpPr>
      <dsp:spPr>
        <a:xfrm>
          <a:off x="584565" y="1848429"/>
          <a:ext cx="684863" cy="68486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D5B9B-87A2-47B3-9086-E51A84B0145B}">
      <dsp:nvSpPr>
        <dsp:cNvPr id="0" name=""/>
        <dsp:cNvSpPr/>
      </dsp:nvSpPr>
      <dsp:spPr>
        <a:xfrm>
          <a:off x="806500" y="2738489"/>
          <a:ext cx="6413737" cy="5478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8" tIns="43180" rIns="43180" bIns="43180" numCol="1" spcCol="1270" anchor="ctr" anchorCtr="0">
          <a:noAutofit/>
        </a:bodyPr>
        <a:lstStyle/>
        <a:p>
          <a:pPr lvl="0" algn="l" defTabSz="755650">
            <a:lnSpc>
              <a:spcPct val="90000"/>
            </a:lnSpc>
            <a:spcBef>
              <a:spcPct val="0"/>
            </a:spcBef>
            <a:spcAft>
              <a:spcPct val="35000"/>
            </a:spcAft>
          </a:pPr>
          <a:r>
            <a:rPr lang="en-US" sz="1700" kern="1200" dirty="0"/>
            <a:t>Collaboration across the sectors </a:t>
          </a:r>
        </a:p>
      </dsp:txBody>
      <dsp:txXfrm>
        <a:off x="806500" y="2738489"/>
        <a:ext cx="6413737" cy="547890"/>
      </dsp:txXfrm>
    </dsp:sp>
    <dsp:sp modelId="{C39BCED1-865A-4A59-A5BA-9D25A497F702}">
      <dsp:nvSpPr>
        <dsp:cNvPr id="0" name=""/>
        <dsp:cNvSpPr/>
      </dsp:nvSpPr>
      <dsp:spPr>
        <a:xfrm>
          <a:off x="464068" y="2670002"/>
          <a:ext cx="684863" cy="68486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F1A78-7C28-4A65-8F15-8DF69C9A3948}">
      <dsp:nvSpPr>
        <dsp:cNvPr id="0" name=""/>
        <dsp:cNvSpPr/>
      </dsp:nvSpPr>
      <dsp:spPr>
        <a:xfrm>
          <a:off x="413897" y="3560062"/>
          <a:ext cx="6806339" cy="5478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8" tIns="43180" rIns="43180" bIns="43180" numCol="1" spcCol="1270" anchor="ctr" anchorCtr="0">
          <a:noAutofit/>
        </a:bodyPr>
        <a:lstStyle/>
        <a:p>
          <a:pPr lvl="0" algn="l" defTabSz="755650">
            <a:lnSpc>
              <a:spcPct val="90000"/>
            </a:lnSpc>
            <a:spcBef>
              <a:spcPct val="0"/>
            </a:spcBef>
            <a:spcAft>
              <a:spcPct val="35000"/>
            </a:spcAft>
          </a:pPr>
          <a:r>
            <a:rPr lang="en-US" sz="1700" kern="1200" dirty="0"/>
            <a:t>Participation </a:t>
          </a:r>
        </a:p>
      </dsp:txBody>
      <dsp:txXfrm>
        <a:off x="413897" y="3560062"/>
        <a:ext cx="6806339" cy="547890"/>
      </dsp:txXfrm>
    </dsp:sp>
    <dsp:sp modelId="{B84009A8-5F25-4A58-A759-2225816AE70F}">
      <dsp:nvSpPr>
        <dsp:cNvPr id="0" name=""/>
        <dsp:cNvSpPr/>
      </dsp:nvSpPr>
      <dsp:spPr>
        <a:xfrm>
          <a:off x="71466" y="3491575"/>
          <a:ext cx="684863" cy="68486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vegvesen.no/" TargetMode="External"/><Relationship Id="rId3" Type="http://schemas.openxmlformats.org/officeDocument/2006/relationships/hyperlink" Target="https://www.trondheim.kommune.no/" TargetMode="External"/><Relationship Id="rId7" Type="http://schemas.openxmlformats.org/officeDocument/2006/relationships/hyperlink" Target="https://www.trondelagfylke.no/"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melhus.kommune.no/" TargetMode="External"/><Relationship Id="rId5" Type="http://schemas.openxmlformats.org/officeDocument/2006/relationships/hyperlink" Target="https://www.malvik.kommune.no/" TargetMode="External"/><Relationship Id="rId10" Type="http://schemas.openxmlformats.org/officeDocument/2006/relationships/hyperlink" Target="https://www.statsforvalteren.no/trondelag/" TargetMode="External"/><Relationship Id="rId4" Type="http://schemas.openxmlformats.org/officeDocument/2006/relationships/hyperlink" Target="https://www.stjordal.kommune.no/" TargetMode="External"/><Relationship Id="rId9" Type="http://schemas.openxmlformats.org/officeDocument/2006/relationships/hyperlink" Target="https://www.jernbanedirektoratet.no/"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of all, I would like to welcome you on behalf of the IDN team</a:t>
            </a:r>
            <a:r>
              <a:rPr lang="pl-PL" dirty="0"/>
              <a:t>. </a:t>
            </a:r>
            <a:r>
              <a:rPr lang="en-US" dirty="0"/>
              <a:t>We have the pleasure of working together on this climate planning project and I am also happy to be part of the real process that is happening here.</a:t>
            </a:r>
            <a:endParaRPr lang="pl-PL" dirty="0"/>
          </a:p>
          <a:p>
            <a:pPr marL="0" lvl="0" indent="0" algn="l" rtl="0">
              <a:spcBef>
                <a:spcPts val="0"/>
              </a:spcBef>
              <a:spcAft>
                <a:spcPts val="0"/>
              </a:spcAft>
              <a:buNone/>
            </a:pPr>
            <a:endParaRPr lang="pl-PL" dirty="0"/>
          </a:p>
          <a:p>
            <a:pPr marL="0" lvl="0" indent="0" algn="l" rtl="0">
              <a:spcBef>
                <a:spcPts val="0"/>
              </a:spcBef>
              <a:spcAft>
                <a:spcPts val="0"/>
              </a:spcAft>
              <a:buNone/>
            </a:pPr>
            <a:r>
              <a:rPr lang="pl-PL" dirty="0"/>
              <a:t>We</a:t>
            </a:r>
            <a:r>
              <a:rPr lang="en-US" dirty="0"/>
              <a:t> have been thinking long how to approach the subject of best practice in climate change planning and adaptation so that it is useful. Because, of course, Norway faces very different challenges from Portugal</a:t>
            </a:r>
            <a:r>
              <a:rPr lang="pl-PL" dirty="0"/>
              <a:t>. C</a:t>
            </a:r>
            <a:r>
              <a:rPr lang="en-US" dirty="0" err="1"/>
              <a:t>limatic</a:t>
            </a:r>
            <a:r>
              <a:rPr lang="en-US" dirty="0"/>
              <a:t> conditions which are completely different and require different measures</a:t>
            </a:r>
            <a:r>
              <a:rPr lang="pl-PL" dirty="0"/>
              <a:t>. </a:t>
            </a:r>
          </a:p>
          <a:p>
            <a:pPr marL="0" lvl="0" indent="0" algn="l" rtl="0">
              <a:spcBef>
                <a:spcPts val="0"/>
              </a:spcBef>
              <a:spcAft>
                <a:spcPts val="0"/>
              </a:spcAft>
              <a:buNone/>
            </a:pPr>
            <a:endParaRPr lang="pl-PL" dirty="0"/>
          </a:p>
          <a:p>
            <a:pPr marL="0" lvl="0" indent="0" algn="l" rtl="0">
              <a:spcBef>
                <a:spcPts val="0"/>
              </a:spcBef>
              <a:spcAft>
                <a:spcPts val="0"/>
              </a:spcAft>
              <a:buNone/>
            </a:pPr>
            <a:r>
              <a:rPr lang="pl-PL" dirty="0"/>
              <a:t>We</a:t>
            </a:r>
            <a:r>
              <a:rPr lang="en-US" dirty="0"/>
              <a:t> have therefore decided to show practices </a:t>
            </a:r>
            <a:r>
              <a:rPr lang="en-US" dirty="0" err="1"/>
              <a:t>relat</a:t>
            </a:r>
            <a:r>
              <a:rPr lang="pl-PL" dirty="0" err="1"/>
              <a:t>ed</a:t>
            </a:r>
            <a:r>
              <a:rPr lang="en-US" dirty="0"/>
              <a:t> to the planning process itself, which can inspire you to take some action</a:t>
            </a:r>
            <a:r>
              <a:rPr lang="pl-PL" dirty="0"/>
              <a:t>.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707744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F11CF-3056-454D-ACB1-60ECEF58145B}" type="slidenum">
              <a:rPr lang="en-US" smtClean="0"/>
              <a:t>12</a:t>
            </a:fld>
            <a:endParaRPr lang="en-US"/>
          </a:p>
        </p:txBody>
      </p:sp>
    </p:spTree>
    <p:extLst>
      <p:ext uri="{BB962C8B-B14F-4D97-AF65-F5344CB8AC3E}">
        <p14:creationId xmlns:p14="http://schemas.microsoft.com/office/powerpoint/2010/main" val="416025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F11CF-3056-454D-ACB1-60ECEF58145B}" type="slidenum">
              <a:rPr lang="en-US" smtClean="0"/>
              <a:t>13</a:t>
            </a:fld>
            <a:endParaRPr lang="en-US"/>
          </a:p>
        </p:txBody>
      </p:sp>
    </p:spTree>
    <p:extLst>
      <p:ext uri="{BB962C8B-B14F-4D97-AF65-F5344CB8AC3E}">
        <p14:creationId xmlns:p14="http://schemas.microsoft.com/office/powerpoint/2010/main" val="2845467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b="0" i="0" u="none" strike="noStrike" baseline="0" dirty="0">
                <a:latin typeface="TheSans-B3Light"/>
              </a:rPr>
              <a:t>Part 1 require </a:t>
            </a:r>
            <a:r>
              <a:rPr lang="pl-PL" b="0" i="0" u="none" strike="noStrike" baseline="0" dirty="0" err="1">
                <a:latin typeface="TheSans-B3Light"/>
              </a:rPr>
              <a:t>considerable</a:t>
            </a:r>
            <a:r>
              <a:rPr lang="en-US" b="0" i="0" u="none" strike="noStrike" baseline="0" dirty="0">
                <a:latin typeface="TheSans-B3Light"/>
              </a:rPr>
              <a:t> effort when the planning process is first carried out. However, if done properly, regular future updates </a:t>
            </a:r>
            <a:r>
              <a:rPr lang="pl-PL" b="0" i="0" u="none" strike="noStrike" baseline="0" dirty="0" err="1">
                <a:latin typeface="TheSans-B3Light"/>
              </a:rPr>
              <a:t>are</a:t>
            </a:r>
            <a:r>
              <a:rPr lang="en-US" b="0" i="0" u="none" strike="noStrike" baseline="0" dirty="0">
                <a:latin typeface="TheSans-B3Light"/>
              </a:rPr>
              <a:t> relatively easy to implement.</a:t>
            </a:r>
          </a:p>
          <a:p>
            <a:pPr lvl="0"/>
            <a:r>
              <a:rPr lang="en-US" b="0" i="0" u="none" strike="noStrike" baseline="0" dirty="0">
                <a:latin typeface="TheSans-B3Light"/>
              </a:rPr>
              <a:t>Part 2 is based on the scenarios and potentials identified in Part 1, and is the most important part of the plan. It involves practical measures and activities for continuous implementation, and</a:t>
            </a:r>
            <a:r>
              <a:rPr lang="pl-PL" b="0" i="0" u="none" strike="noStrike" baseline="0" dirty="0">
                <a:latin typeface="TheSans-B3Light"/>
              </a:rPr>
              <a:t> </a:t>
            </a:r>
            <a:r>
              <a:rPr lang="pl-PL" b="0" i="0" u="none" strike="noStrike" baseline="0" dirty="0" err="1">
                <a:latin typeface="TheSans-B3Light"/>
              </a:rPr>
              <a:t>is</a:t>
            </a:r>
            <a:r>
              <a:rPr lang="pl-PL" b="0" i="0" u="none" strike="noStrike" baseline="0" dirty="0">
                <a:latin typeface="TheSans-B3Light"/>
              </a:rPr>
              <a:t> to</a:t>
            </a:r>
            <a:r>
              <a:rPr lang="en-US" b="0" i="0" u="none" strike="noStrike" baseline="0" dirty="0">
                <a:latin typeface="TheSans-B3Light"/>
              </a:rPr>
              <a:t> be frequently updated and supplemented</a:t>
            </a:r>
            <a:endParaRPr lang="en-US" dirty="0"/>
          </a:p>
          <a:p>
            <a:pPr lvl="0"/>
            <a:endParaRPr lang="en-US" dirty="0"/>
          </a:p>
          <a:p>
            <a:pPr lvl="0"/>
            <a:r>
              <a:rPr lang="en-US" dirty="0"/>
              <a:t>Climate objectives</a:t>
            </a:r>
          </a:p>
          <a:p>
            <a:endParaRPr lang="en-US" dirty="0"/>
          </a:p>
        </p:txBody>
      </p:sp>
      <p:sp>
        <p:nvSpPr>
          <p:cNvPr id="4" name="Slide Number Placeholder 3"/>
          <p:cNvSpPr>
            <a:spLocks noGrp="1"/>
          </p:cNvSpPr>
          <p:nvPr>
            <p:ph type="sldNum" sz="quarter" idx="5"/>
          </p:nvPr>
        </p:nvSpPr>
        <p:spPr/>
        <p:txBody>
          <a:bodyPr/>
          <a:lstStyle/>
          <a:p>
            <a:fld id="{F9DF11CF-3056-454D-ACB1-60ECEF58145B}" type="slidenum">
              <a:rPr lang="en-US" smtClean="0"/>
              <a:t>14</a:t>
            </a:fld>
            <a:endParaRPr lang="en-US"/>
          </a:p>
        </p:txBody>
      </p:sp>
    </p:spTree>
    <p:extLst>
      <p:ext uri="{BB962C8B-B14F-4D97-AF65-F5344CB8AC3E}">
        <p14:creationId xmlns:p14="http://schemas.microsoft.com/office/powerpoint/2010/main" val="420709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68654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800" dirty="0">
                <a:effectLst/>
                <a:latin typeface="Archivo" panose="020B0503020202020B04" pitchFamily="34" charset="0"/>
                <a:ea typeface="Archivo" panose="020B0503020202020B04" pitchFamily="34" charset="0"/>
                <a:cs typeface="Times New Roman" panose="02020603050405020304" pitchFamily="18" charset="0"/>
              </a:rPr>
              <a:t>Prepared by Enova in collaboration with the Norwegian Association of Local and Regional Authorities (KS), the Norwegian Pollution Control Authority, Institute for Energy Technology (IFE) and New Energy Performance AS (NEPAS). </a:t>
            </a:r>
            <a:endParaRPr lang="pl-PL" sz="1800" dirty="0">
              <a:effectLst/>
              <a:latin typeface="Archivo" panose="020B0503020202020B04" pitchFamily="34" charset="0"/>
              <a:ea typeface="Archivo" panose="020B0503020202020B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l-PL" sz="1800" dirty="0">
              <a:effectLst/>
              <a:latin typeface="Archivo" panose="020B0604020202020204" charset="-18"/>
              <a:ea typeface="Archivo" panose="020B0604020202020204" charset="-18"/>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chivo" panose="020B0604020202020204" charset="-18"/>
                <a:ea typeface="Archivo" panose="020B0604020202020204" charset="-18"/>
                <a:cs typeface="Times New Roman" panose="02020603050405020304" pitchFamily="18" charset="0"/>
              </a:rPr>
              <a:t>The guidebook “Municipal energy and climate planning” is a practical tool for use and although it has been developed in the context of Norwegian legislation, programmes and institutions, the method itself can also be used in other countries. The guidebook covers all stages of the energy and climate planning process, from organising the work through obtaining the necessary data, preparing reports, diagnoses and action scenarios, to planning the implementation of specific measures. It also provides suggested templates or practical examples of solutions. </a:t>
            </a:r>
            <a:endParaRPr lang="pl-PL" sz="1800" dirty="0">
              <a:effectLst/>
              <a:latin typeface="Archivo" panose="020B0604020202020204" charset="-18"/>
              <a:ea typeface="Archivo" panose="020B0604020202020204" charset="-18"/>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2321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239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141F2A"/>
                </a:solidFill>
                <a:effectLst/>
                <a:latin typeface="Barlow" panose="00000500000000000000" pitchFamily="2" charset="0"/>
              </a:rPr>
              <a:t>The environmental package consists of the municipalities of </a:t>
            </a:r>
            <a:r>
              <a:rPr lang="en-US" b="0" i="0" u="sng" dirty="0">
                <a:solidFill>
                  <a:srgbClr val="141F2A"/>
                </a:solidFill>
                <a:effectLst/>
                <a:latin typeface="Barlow" panose="00000500000000000000" pitchFamily="2" charset="0"/>
                <a:hlinkClick r:id="rId3"/>
              </a:rPr>
              <a:t>Trondheim</a:t>
            </a:r>
            <a:r>
              <a:rPr lang="en-US" b="0" i="0" dirty="0">
                <a:solidFill>
                  <a:srgbClr val="141F2A"/>
                </a:solidFill>
                <a:effectLst/>
                <a:latin typeface="Barlow" panose="00000500000000000000" pitchFamily="2" charset="0"/>
              </a:rPr>
              <a:t> , </a:t>
            </a:r>
            <a:r>
              <a:rPr lang="en-US" b="0" i="0" u="sng" dirty="0" err="1">
                <a:solidFill>
                  <a:srgbClr val="141F2A"/>
                </a:solidFill>
                <a:effectLst/>
                <a:latin typeface="Barlow" panose="00000500000000000000" pitchFamily="2" charset="0"/>
                <a:hlinkClick r:id="rId4"/>
              </a:rPr>
              <a:t>Stjørdal</a:t>
            </a:r>
            <a:r>
              <a:rPr lang="en-US" b="0" i="0" dirty="0">
                <a:solidFill>
                  <a:srgbClr val="141F2A"/>
                </a:solidFill>
                <a:effectLst/>
                <a:latin typeface="Barlow" panose="00000500000000000000" pitchFamily="2" charset="0"/>
              </a:rPr>
              <a:t> , </a:t>
            </a:r>
            <a:r>
              <a:rPr lang="en-US" b="0" i="0" u="sng" dirty="0" err="1">
                <a:solidFill>
                  <a:srgbClr val="141F2A"/>
                </a:solidFill>
                <a:effectLst/>
                <a:latin typeface="Barlow" panose="00000500000000000000" pitchFamily="2" charset="0"/>
                <a:hlinkClick r:id="rId5"/>
              </a:rPr>
              <a:t>Malvik</a:t>
            </a:r>
            <a:r>
              <a:rPr lang="en-US" b="0" i="0" dirty="0">
                <a:solidFill>
                  <a:srgbClr val="141F2A"/>
                </a:solidFill>
                <a:effectLst/>
                <a:latin typeface="Barlow" panose="00000500000000000000" pitchFamily="2" charset="0"/>
              </a:rPr>
              <a:t> and </a:t>
            </a:r>
            <a:r>
              <a:rPr lang="en-US" b="0" i="0" u="sng" dirty="0" err="1">
                <a:solidFill>
                  <a:srgbClr val="141F2A"/>
                </a:solidFill>
                <a:effectLst/>
                <a:latin typeface="Barlow" panose="00000500000000000000" pitchFamily="2" charset="0"/>
                <a:hlinkClick r:id="rId6"/>
              </a:rPr>
              <a:t>Melhus</a:t>
            </a:r>
            <a:r>
              <a:rPr lang="en-US" b="0" i="0" dirty="0">
                <a:solidFill>
                  <a:srgbClr val="141F2A"/>
                </a:solidFill>
                <a:effectLst/>
                <a:latin typeface="Barlow" panose="00000500000000000000" pitchFamily="2" charset="0"/>
              </a:rPr>
              <a:t> as well as </a:t>
            </a:r>
            <a:r>
              <a:rPr lang="en-US" b="0" i="0" u="sng" dirty="0" err="1">
                <a:solidFill>
                  <a:srgbClr val="141F2A"/>
                </a:solidFill>
                <a:effectLst/>
                <a:latin typeface="Barlow" panose="00000500000000000000" pitchFamily="2" charset="0"/>
                <a:hlinkClick r:id="rId7"/>
              </a:rPr>
              <a:t>Trøndelag</a:t>
            </a:r>
            <a:r>
              <a:rPr lang="en-US" b="0" i="0" u="sng" dirty="0">
                <a:solidFill>
                  <a:srgbClr val="141F2A"/>
                </a:solidFill>
                <a:effectLst/>
                <a:latin typeface="Barlow" panose="00000500000000000000" pitchFamily="2" charset="0"/>
                <a:hlinkClick r:id="rId7"/>
              </a:rPr>
              <a:t> County Municipality</a:t>
            </a:r>
            <a:r>
              <a:rPr lang="en-US" b="0" i="0" dirty="0">
                <a:solidFill>
                  <a:srgbClr val="141F2A"/>
                </a:solidFill>
                <a:effectLst/>
                <a:latin typeface="Barlow" panose="00000500000000000000" pitchFamily="2" charset="0"/>
              </a:rPr>
              <a:t> , </a:t>
            </a:r>
            <a:r>
              <a:rPr lang="en-US" b="0" i="0" u="sng" dirty="0">
                <a:solidFill>
                  <a:srgbClr val="141F2A"/>
                </a:solidFill>
                <a:effectLst/>
                <a:latin typeface="Barlow" panose="00000500000000000000" pitchFamily="2" charset="0"/>
                <a:hlinkClick r:id="rId8"/>
              </a:rPr>
              <a:t>the Norwegian Public Roads Administration</a:t>
            </a:r>
            <a:r>
              <a:rPr lang="en-US" b="0" i="0" dirty="0">
                <a:solidFill>
                  <a:srgbClr val="141F2A"/>
                </a:solidFill>
                <a:effectLst/>
                <a:latin typeface="Barlow" panose="00000500000000000000" pitchFamily="2" charset="0"/>
              </a:rPr>
              <a:t> , </a:t>
            </a:r>
            <a:r>
              <a:rPr lang="en-US" b="0" i="0" u="sng" dirty="0">
                <a:solidFill>
                  <a:srgbClr val="141F2A"/>
                </a:solidFill>
                <a:effectLst/>
                <a:latin typeface="Barlow" panose="00000500000000000000" pitchFamily="2" charset="0"/>
                <a:hlinkClick r:id="rId9"/>
              </a:rPr>
              <a:t>the Norwegian Railway Directorate</a:t>
            </a:r>
            <a:r>
              <a:rPr lang="en-US" b="0" i="0" dirty="0">
                <a:solidFill>
                  <a:srgbClr val="141F2A"/>
                </a:solidFill>
                <a:effectLst/>
                <a:latin typeface="Barlow" panose="00000500000000000000" pitchFamily="2" charset="0"/>
              </a:rPr>
              <a:t> and </a:t>
            </a:r>
            <a:r>
              <a:rPr lang="en-US" b="0" i="0" u="sng" dirty="0">
                <a:solidFill>
                  <a:srgbClr val="141F2A"/>
                </a:solidFill>
                <a:effectLst/>
                <a:latin typeface="Barlow" panose="00000500000000000000" pitchFamily="2" charset="0"/>
                <a:hlinkClick r:id="rId10"/>
              </a:rPr>
              <a:t>the State Administrator in </a:t>
            </a:r>
            <a:r>
              <a:rPr lang="en-US" b="0" i="0" u="sng" dirty="0" err="1">
                <a:solidFill>
                  <a:srgbClr val="141F2A"/>
                </a:solidFill>
                <a:effectLst/>
                <a:latin typeface="Barlow" panose="00000500000000000000" pitchFamily="2" charset="0"/>
                <a:hlinkClick r:id="rId10"/>
              </a:rPr>
              <a:t>Trøndelag</a:t>
            </a:r>
            <a:r>
              <a:rPr lang="en-US" b="0" i="0" dirty="0">
                <a:solidFill>
                  <a:srgbClr val="141F2A"/>
                </a:solidFill>
                <a:effectLst/>
                <a:latin typeface="Barlow" panose="00000500000000000000" pitchFamily="2" charset="0"/>
              </a:rPr>
              <a:t> .</a:t>
            </a:r>
          </a:p>
          <a:p>
            <a:pPr algn="l"/>
            <a:r>
              <a:rPr lang="en-US" b="1" i="0" dirty="0">
                <a:solidFill>
                  <a:srgbClr val="182E24"/>
                </a:solidFill>
                <a:effectLst/>
                <a:latin typeface="Barlow" panose="00000500000000000000" pitchFamily="2" charset="0"/>
              </a:rPr>
              <a:t>Program advice</a:t>
            </a:r>
          </a:p>
          <a:p>
            <a:pPr algn="l"/>
            <a:r>
              <a:rPr lang="en-US" b="0" i="0" dirty="0">
                <a:solidFill>
                  <a:srgbClr val="141F2A"/>
                </a:solidFill>
                <a:effectLst/>
                <a:latin typeface="Barlow" panose="00000500000000000000" pitchFamily="2" charset="0"/>
              </a:rPr>
              <a:t>The Environmental Package's program council consists of </a:t>
            </a:r>
            <a:r>
              <a:rPr lang="en-US" b="0" i="1" dirty="0">
                <a:solidFill>
                  <a:srgbClr val="141F2A"/>
                </a:solidFill>
                <a:effectLst/>
                <a:latin typeface="Barlow" panose="00000500000000000000" pitchFamily="2" charset="0"/>
              </a:rPr>
              <a:t>administrative</a:t>
            </a:r>
            <a:r>
              <a:rPr lang="en-US" b="0" i="0" dirty="0">
                <a:solidFill>
                  <a:srgbClr val="141F2A"/>
                </a:solidFill>
                <a:effectLst/>
                <a:latin typeface="Barlow" panose="00000500000000000000" pitchFamily="2" charset="0"/>
              </a:rPr>
              <a:t> management in the municipalities, the road service, the county council, the State Administrator in </a:t>
            </a:r>
            <a:r>
              <a:rPr lang="en-US" b="0" i="0" dirty="0" err="1">
                <a:solidFill>
                  <a:srgbClr val="141F2A"/>
                </a:solidFill>
                <a:effectLst/>
                <a:latin typeface="Barlow" panose="00000500000000000000" pitchFamily="2" charset="0"/>
              </a:rPr>
              <a:t>Trøndelag</a:t>
            </a:r>
            <a:r>
              <a:rPr lang="en-US" b="0" i="0" dirty="0">
                <a:solidFill>
                  <a:srgbClr val="141F2A"/>
                </a:solidFill>
                <a:effectLst/>
                <a:latin typeface="Barlow" panose="00000500000000000000" pitchFamily="2" charset="0"/>
              </a:rPr>
              <a:t>, the Norwegian Railway Directorate and the Environment Package's secretariat. The committee coordinates the input from each subject area, and makes proposals for prioritization and funding within the available framework.</a:t>
            </a:r>
          </a:p>
          <a:p>
            <a:pPr marL="158750" indent="0">
              <a:buNone/>
            </a:pPr>
            <a:endParaRPr lang="en-US" dirty="0"/>
          </a:p>
        </p:txBody>
      </p:sp>
    </p:spTree>
    <p:extLst>
      <p:ext uri="{BB962C8B-B14F-4D97-AF65-F5344CB8AC3E}">
        <p14:creationId xmlns:p14="http://schemas.microsoft.com/office/powerpoint/2010/main" val="282142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pPr marL="158750" indent="0">
              <a:buNone/>
            </a:pPr>
            <a:r>
              <a:rPr lang="en-US" dirty="0"/>
              <a:t>Norwegian Association of Local and Regional Authorities (KS)  is the </a:t>
            </a:r>
            <a:r>
              <a:rPr lang="en-US" dirty="0" err="1"/>
              <a:t>organisation</a:t>
            </a:r>
            <a:r>
              <a:rPr lang="en-US" dirty="0"/>
              <a:t> for all local governments in Norway</a:t>
            </a:r>
            <a:r>
              <a:rPr lang="pl-PL" dirty="0"/>
              <a:t> </a:t>
            </a:r>
            <a:r>
              <a:rPr lang="en-GB" sz="1800" dirty="0">
                <a:effectLst/>
                <a:latin typeface="Archivo" panose="020B0604020202020204" charset="-18"/>
                <a:ea typeface="Archivo" panose="020B0604020202020204" charset="-18"/>
                <a:cs typeface="Times New Roman" panose="02020603050405020304" pitchFamily="18" charset="0"/>
              </a:rPr>
              <a:t>. Large parts of the KS’ development work are organized as networks and meeting places where members with similar challenges share experiences and knowledge</a:t>
            </a:r>
            <a:r>
              <a:rPr lang="pl-PL" sz="1800" dirty="0">
                <a:effectLst/>
                <a:latin typeface="Archivo" panose="020B0604020202020204" charset="-18"/>
                <a:ea typeface="Archivo" panose="020B0604020202020204" charset="-18"/>
                <a:cs typeface="Times New Roman" panose="02020603050405020304" pitchFamily="18" charset="0"/>
              </a:rPr>
              <a:t>.</a:t>
            </a:r>
          </a:p>
          <a:p>
            <a:pPr marL="158750" indent="0">
              <a:buNone/>
            </a:pPr>
            <a:endParaRPr lang="pl-PL" sz="1800" dirty="0">
              <a:effectLst/>
              <a:latin typeface="Archivo" panose="020B0604020202020204" charset="-18"/>
              <a:cs typeface="Times New Roman" panose="02020603050405020304" pitchFamily="18" charset="0"/>
            </a:endParaRPr>
          </a:p>
          <a:p>
            <a:pPr marL="158750" indent="0">
              <a:buNone/>
            </a:pPr>
            <a:r>
              <a:rPr lang="pl-PL" sz="1800" b="1" dirty="0">
                <a:effectLst/>
                <a:latin typeface="Archivo" panose="020B0604020202020204" charset="-18"/>
                <a:ea typeface="Archivo" panose="020B0604020202020204" charset="-18"/>
                <a:cs typeface="Times New Roman" panose="02020603050405020304" pitchFamily="18" charset="0"/>
              </a:rPr>
              <a:t>T</a:t>
            </a:r>
            <a:r>
              <a:rPr lang="en-GB" sz="1800" b="1" dirty="0">
                <a:effectLst/>
                <a:latin typeface="Archivo" panose="020B0604020202020204" charset="-18"/>
                <a:ea typeface="Archivo" panose="020B0604020202020204" charset="-18"/>
                <a:cs typeface="Times New Roman" panose="02020603050405020304" pitchFamily="18" charset="0"/>
              </a:rPr>
              <a:t>he Association </a:t>
            </a:r>
            <a:r>
              <a:rPr lang="en-GB" sz="1800" dirty="0">
                <a:effectLst/>
                <a:latin typeface="Archivo" panose="020B0604020202020204" charset="-18"/>
                <a:ea typeface="Archivo" panose="020B0604020202020204" charset="-18"/>
                <a:cs typeface="Times New Roman" panose="02020603050405020304" pitchFamily="18" charset="0"/>
              </a:rPr>
              <a:t>has developed and published an information </a:t>
            </a:r>
            <a:r>
              <a:rPr lang="en-GB" sz="1800" b="1" dirty="0">
                <a:effectLst/>
                <a:latin typeface="Archivo" panose="020B0604020202020204" charset="-18"/>
                <a:ea typeface="Archivo" panose="020B0604020202020204" charset="-18"/>
                <a:cs typeface="Times New Roman" panose="02020603050405020304" pitchFamily="18" charset="0"/>
              </a:rPr>
              <a:t>booklet</a:t>
            </a:r>
            <a:r>
              <a:rPr lang="en-GB" sz="1800" dirty="0">
                <a:effectLst/>
                <a:latin typeface="Archivo" panose="020B0604020202020204" charset="-18"/>
                <a:ea typeface="Archivo" panose="020B0604020202020204" charset="-18"/>
                <a:cs typeface="Times New Roman" panose="02020603050405020304" pitchFamily="18" charset="0"/>
              </a:rPr>
              <a:t> with advice on adapting to a changing climate "Local adaptation to a changing climate</a:t>
            </a:r>
            <a:r>
              <a:rPr lang="pl-PL" sz="1800" dirty="0">
                <a:effectLst/>
                <a:latin typeface="Archivo" panose="020B0604020202020204" charset="-18"/>
                <a:ea typeface="Archivo" panose="020B0604020202020204" charset="-18"/>
                <a:cs typeface="Times New Roman" panose="02020603050405020304" pitchFamily="18" charset="0"/>
              </a:rPr>
              <a:t>”. </a:t>
            </a:r>
            <a:r>
              <a:rPr lang="en-GB" sz="1800" dirty="0">
                <a:effectLst/>
                <a:latin typeface="Archivo" panose="020B0604020202020204" charset="-18"/>
                <a:ea typeface="Archivo" panose="020B0604020202020204" charset="-18"/>
                <a:cs typeface="Times New Roman" panose="02020603050405020304" pitchFamily="18" charset="0"/>
              </a:rPr>
              <a:t>The booklet communicates in brief the most important results from the </a:t>
            </a:r>
            <a:r>
              <a:rPr lang="en-GB" sz="1800" b="1" dirty="0">
                <a:effectLst/>
                <a:latin typeface="Archivo" panose="020B0604020202020204" charset="-18"/>
                <a:ea typeface="Archivo" panose="020B0604020202020204" charset="-18"/>
                <a:cs typeface="Times New Roman" panose="02020603050405020304" pitchFamily="18" charset="0"/>
              </a:rPr>
              <a:t>study work </a:t>
            </a:r>
            <a:r>
              <a:rPr lang="en-GB" sz="1800" dirty="0">
                <a:effectLst/>
                <a:latin typeface="Archivo" panose="020B0604020202020204" charset="-18"/>
                <a:ea typeface="Archivo" panose="020B0604020202020204" charset="-18"/>
                <a:cs typeface="Times New Roman" panose="02020603050405020304" pitchFamily="18" charset="0"/>
              </a:rPr>
              <a:t>"The consequences of climate change for municipal and county municipal infrastructure" and provides brief advice on how to get started with the adaptation work and deals with the areas of location of infrastructure, buildings, water and sewage, roads, power supply and electronic communication</a:t>
            </a:r>
            <a:r>
              <a:rPr lang="pl-PL" sz="1800" dirty="0">
                <a:effectLst/>
                <a:latin typeface="Archivo" panose="020B0604020202020204" charset="-18"/>
                <a:ea typeface="Archivo" panose="020B0604020202020204" charset="-18"/>
                <a:cs typeface="Times New Roman" panose="02020603050405020304" pitchFamily="18"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solidFill>
                  <a:srgbClr val="000000"/>
                </a:solidFill>
                <a:effectLst/>
                <a:latin typeface="Archivo" panose="020B0604020202020204" charset="-18"/>
                <a:ea typeface="Archivo" panose="020B0604020202020204" charset="-18"/>
              </a:rPr>
              <a:t>Another example of KS support to local and regional authorities is a Guide for climate budget as a management tool. </a:t>
            </a:r>
            <a:endParaRPr lang="pl-PL" sz="1800" dirty="0">
              <a:solidFill>
                <a:srgbClr val="000000"/>
              </a:solidFill>
              <a:effectLst/>
              <a:latin typeface="Arial" panose="020B0604020202020204" pitchFamily="34" charset="0"/>
              <a:ea typeface="Archivo" panose="020B0604020202020204" charset="-18"/>
            </a:endParaRPr>
          </a:p>
          <a:p>
            <a:pPr marL="158750" indent="0">
              <a:buNone/>
            </a:pPr>
            <a:r>
              <a:rPr lang="en-GB" sz="1800" b="1" dirty="0">
                <a:effectLst/>
                <a:latin typeface="Archivo" panose="020B0604020202020204" charset="-18"/>
                <a:ea typeface="Archivo" panose="020B0604020202020204" charset="-18"/>
                <a:cs typeface="Times New Roman" panose="02020603050405020304" pitchFamily="18" charset="0"/>
              </a:rPr>
              <a:t>The Sustainability Network </a:t>
            </a:r>
            <a:r>
              <a:rPr lang="en-GB" sz="1800" dirty="0">
                <a:effectLst/>
                <a:latin typeface="Archivo" panose="020B0604020202020204" charset="-18"/>
                <a:ea typeface="Archivo" panose="020B0604020202020204" charset="-18"/>
                <a:cs typeface="Times New Roman" panose="02020603050405020304" pitchFamily="18" charset="0"/>
              </a:rPr>
              <a:t>is a learning and collaboration arena for Norwegian municipalities and county municipalities, with the goal of collaborating nationally, and acting regionally and locally. The Sustainability Network is led by a steering group and the work is coordinated by a secretariat. The steering group is led by the municipal director of Trondheim municipality. The work in the network is reflected in the form of local and regional development projects, management and organizational development, cooperation with the business community, involvement of citizens. </a:t>
            </a:r>
            <a:endParaRPr lang="pl-PL" dirty="0"/>
          </a:p>
          <a:p>
            <a:pPr marL="158750" indent="0">
              <a:buNone/>
            </a:pPr>
            <a:endParaRPr lang="pl-PL" dirty="0"/>
          </a:p>
        </p:txBody>
      </p:sp>
    </p:spTree>
    <p:extLst>
      <p:ext uri="{BB962C8B-B14F-4D97-AF65-F5344CB8AC3E}">
        <p14:creationId xmlns:p14="http://schemas.microsoft.com/office/powerpoint/2010/main" val="186731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solidFill>
                  <a:srgbClr val="000000"/>
                </a:solidFill>
                <a:effectLst/>
                <a:latin typeface="Archivo" panose="020B0604020202020204" charset="-18"/>
                <a:ea typeface="Archivo" panose="020B0604020202020204" charset="-18"/>
              </a:rPr>
              <a:t>Climate adaptation network </a:t>
            </a:r>
            <a:r>
              <a:rPr lang="en-GB" sz="1800" dirty="0" err="1">
                <a:solidFill>
                  <a:srgbClr val="000000"/>
                </a:solidFill>
                <a:effectLst/>
                <a:latin typeface="Archivo" panose="020B0604020202020204" charset="-18"/>
                <a:ea typeface="Archivo" panose="020B0604020202020204" charset="-18"/>
              </a:rPr>
              <a:t>Trøndelag</a:t>
            </a:r>
            <a:r>
              <a:rPr lang="en-GB" sz="1800" dirty="0">
                <a:solidFill>
                  <a:srgbClr val="000000"/>
                </a:solidFill>
                <a:effectLst/>
                <a:latin typeface="Archivo" panose="020B0604020202020204" charset="-18"/>
                <a:ea typeface="Archivo" panose="020B0604020202020204" charset="-18"/>
              </a:rPr>
              <a:t> (NKT) was founded on 2 March 2017 on the initiative of Trondheim Municipality, the State Administrator in </a:t>
            </a:r>
            <a:r>
              <a:rPr lang="en-GB" sz="1800" dirty="0" err="1">
                <a:solidFill>
                  <a:srgbClr val="000000"/>
                </a:solidFill>
                <a:effectLst/>
                <a:latin typeface="Archivo" panose="020B0604020202020204" charset="-18"/>
                <a:ea typeface="Archivo" panose="020B0604020202020204" charset="-18"/>
              </a:rPr>
              <a:t>Trøndelag</a:t>
            </a:r>
            <a:r>
              <a:rPr lang="en-GB" sz="1800" dirty="0">
                <a:solidFill>
                  <a:srgbClr val="000000"/>
                </a:solidFill>
                <a:effectLst/>
                <a:latin typeface="Archivo" panose="020B0604020202020204" charset="-18"/>
                <a:ea typeface="Archivo" panose="020B0604020202020204" charset="-18"/>
              </a:rPr>
              <a:t> and </a:t>
            </a:r>
            <a:r>
              <a:rPr lang="en-GB" sz="1800" dirty="0" err="1">
                <a:solidFill>
                  <a:srgbClr val="000000"/>
                </a:solidFill>
                <a:effectLst/>
                <a:latin typeface="Archivo" panose="020B0604020202020204" charset="-18"/>
                <a:ea typeface="Archivo" panose="020B0604020202020204" charset="-18"/>
              </a:rPr>
              <a:t>Trøndelag</a:t>
            </a:r>
            <a:r>
              <a:rPr lang="en-GB" sz="1800" dirty="0">
                <a:solidFill>
                  <a:srgbClr val="000000"/>
                </a:solidFill>
                <a:effectLst/>
                <a:latin typeface="Archivo" panose="020B0604020202020204" charset="-18"/>
                <a:ea typeface="Archivo" panose="020B0604020202020204" charset="-18"/>
              </a:rPr>
              <a:t> County Municipality. The purpose was to create an arena for cooperation on climate adaptation in the county across administrative levels.</a:t>
            </a:r>
            <a:endParaRPr lang="pl-PL" sz="1800" dirty="0">
              <a:solidFill>
                <a:srgbClr val="000000"/>
              </a:solidFill>
              <a:effectLst/>
              <a:latin typeface="Archivo" panose="020B0604020202020204" charset="-18"/>
              <a:ea typeface="Archivo" panose="020B0604020202020204" charset="-18"/>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solidFill>
                  <a:srgbClr val="000000"/>
                </a:solidFill>
                <a:effectLst/>
                <a:latin typeface="Archivo" panose="020B0604020202020204" charset="-18"/>
                <a:ea typeface="Archivo" panose="020B0604020202020204" charset="-18"/>
              </a:rPr>
              <a:t>The network assists the municipalities in the work of meeting climate change. At the start in 2017, the main goals and sub-goals were set.</a:t>
            </a:r>
            <a:endParaRPr lang="pl-PL" sz="1800" dirty="0">
              <a:solidFill>
                <a:srgbClr val="000000"/>
              </a:solidFill>
              <a:effectLst/>
              <a:latin typeface="Arial" panose="020B0604020202020204" pitchFamily="34" charset="0"/>
              <a:ea typeface="Archivo" panose="020B0604020202020204" charset="-18"/>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l-PL" sz="1800" dirty="0">
              <a:solidFill>
                <a:srgbClr val="000000"/>
              </a:solidFill>
              <a:effectLst/>
              <a:latin typeface="Arial" panose="020B0604020202020204" pitchFamily="34" charset="0"/>
              <a:ea typeface="Archivo" panose="020B0604020202020204" charset="-18"/>
            </a:endParaRPr>
          </a:p>
          <a:p>
            <a:endParaRPr lang="en-US" dirty="0"/>
          </a:p>
        </p:txBody>
      </p:sp>
    </p:spTree>
    <p:extLst>
      <p:ext uri="{BB962C8B-B14F-4D97-AF65-F5344CB8AC3E}">
        <p14:creationId xmlns:p14="http://schemas.microsoft.com/office/powerpoint/2010/main" val="210466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953694a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953694a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PL" dirty="0">
                <a:solidFill>
                  <a:schemeClr val="bg1"/>
                </a:solidFill>
                <a:latin typeface="Archivo" panose="020B0503020202020B04" pitchFamily="34" charset="0"/>
              </a:rPr>
              <a:t>Norweska polityka ochrony klimatu, oprócz zobowiązań międzynarodowych takich jak protokół z Kyoto, wyznaczona</a:t>
            </a:r>
            <a:r>
              <a:rPr lang="en-US" dirty="0">
                <a:solidFill>
                  <a:schemeClr val="bg1"/>
                </a:solidFill>
                <a:latin typeface="Archivo" panose="020B0503020202020B04" pitchFamily="34" charset="0"/>
              </a:rPr>
              <a:t> jest </a:t>
            </a:r>
            <a:r>
              <a:rPr lang="en-US" dirty="0" err="1">
                <a:solidFill>
                  <a:schemeClr val="bg1"/>
                </a:solidFill>
                <a:latin typeface="Archivo" panose="020B0503020202020B04" pitchFamily="34" charset="0"/>
              </a:rPr>
              <a:t>przede</a:t>
            </a:r>
            <a:r>
              <a:rPr lang="en-US" dirty="0">
                <a:solidFill>
                  <a:schemeClr val="bg1"/>
                </a:solidFill>
                <a:latin typeface="Archivo" panose="020B0503020202020B04" pitchFamily="34" charset="0"/>
              </a:rPr>
              <a:t> </a:t>
            </a:r>
            <a:r>
              <a:rPr lang="en-US" dirty="0" err="1">
                <a:solidFill>
                  <a:schemeClr val="bg1"/>
                </a:solidFill>
                <a:latin typeface="Archivo" panose="020B0503020202020B04" pitchFamily="34" charset="0"/>
              </a:rPr>
              <a:t>wszystkim</a:t>
            </a:r>
            <a:r>
              <a:rPr lang="pl-PL" dirty="0">
                <a:solidFill>
                  <a:schemeClr val="bg1"/>
                </a:solidFill>
                <a:latin typeface="Archivo" panose="020B0503020202020B04" pitchFamily="34" charset="0"/>
              </a:rPr>
              <a:t> przez</a:t>
            </a:r>
            <a:r>
              <a:rPr lang="en-US" dirty="0">
                <a:solidFill>
                  <a:schemeClr val="bg1"/>
                </a:solidFill>
                <a:latin typeface="Archivo" panose="020B0503020202020B04" pitchFamily="34" charset="0"/>
              </a:rPr>
              <a:t> </a:t>
            </a:r>
            <a:r>
              <a:rPr lang="pl-PL" dirty="0">
                <a:solidFill>
                  <a:schemeClr val="bg1"/>
                </a:solidFill>
                <a:latin typeface="Archivo" panose="020B0503020202020B04" pitchFamily="34" charset="0"/>
              </a:rPr>
              <a:t> regulacje krajowe.  W Ustawie o ochronie klimatu, rząd Norwegii określił bardzo ambitne cele  - redukcji emisji dwutlenku węgla o co najmniej 50 % w stosunku do roku bazowego (czyli tysiąc dziewięćset dziewięćdziesiątego) do roku 2030 i aż o 90 % w roku 2050 %. </a:t>
            </a:r>
          </a:p>
          <a:p>
            <a:pPr marL="0" lvl="0" indent="0" algn="l" rtl="0">
              <a:spcBef>
                <a:spcPts val="0"/>
              </a:spcBef>
              <a:spcAft>
                <a:spcPts val="0"/>
              </a:spcAft>
              <a:buNone/>
            </a:pPr>
            <a:endParaRPr lang="pl-PL" dirty="0">
              <a:solidFill>
                <a:schemeClr val="bg1"/>
              </a:solidFill>
              <a:latin typeface="Archivo" panose="020B0503020202020B04" pitchFamily="34" charset="0"/>
            </a:endParaRPr>
          </a:p>
          <a:p>
            <a:pPr marL="0" lvl="0" indent="0" algn="l" rtl="0">
              <a:spcBef>
                <a:spcPts val="0"/>
              </a:spcBef>
              <a:spcAft>
                <a:spcPts val="0"/>
              </a:spcAft>
              <a:buNone/>
            </a:pPr>
            <a:r>
              <a:rPr lang="pl-PL" dirty="0">
                <a:solidFill>
                  <a:schemeClr val="bg1"/>
                </a:solidFill>
                <a:latin typeface="Archivo" panose="020B0503020202020B04" pitchFamily="34" charset="0"/>
              </a:rPr>
              <a:t>Plan na rzecz klimatu o horyzoncie do 2030 r. proponuje takie instrumenty polityki w planie działania na rzecz klimatu to&gt;</a:t>
            </a:r>
          </a:p>
          <a:p>
            <a:pPr marL="171450" lvl="0" indent="-171450" algn="l" rtl="0">
              <a:spcBef>
                <a:spcPts val="0"/>
              </a:spcBef>
              <a:spcAft>
                <a:spcPts val="0"/>
              </a:spcAft>
              <a:buFont typeface="Arial" panose="020B0604020202020204" pitchFamily="34" charset="0"/>
              <a:buChar char="•"/>
            </a:pPr>
            <a:r>
              <a:rPr lang="pl-PL" dirty="0">
                <a:solidFill>
                  <a:schemeClr val="bg1"/>
                </a:solidFill>
                <a:latin typeface="Archivo" panose="020B0503020202020B04" pitchFamily="34" charset="0"/>
              </a:rPr>
              <a:t>opodatkowanie emisji gazów cieplarnianych,</a:t>
            </a:r>
          </a:p>
          <a:p>
            <a:pPr marL="171450" lvl="0" indent="-171450" algn="l" rtl="0">
              <a:spcBef>
                <a:spcPts val="0"/>
              </a:spcBef>
              <a:spcAft>
                <a:spcPts val="0"/>
              </a:spcAft>
              <a:buFont typeface="Arial" panose="020B0604020202020204" pitchFamily="34" charset="0"/>
              <a:buChar char="•"/>
            </a:pPr>
            <a:r>
              <a:rPr lang="pl-PL" dirty="0">
                <a:solidFill>
                  <a:schemeClr val="bg1"/>
                </a:solidFill>
                <a:latin typeface="Archivo" panose="020B0503020202020B04" pitchFamily="34" charset="0"/>
              </a:rPr>
              <a:t>środki regulacyjne,</a:t>
            </a:r>
          </a:p>
          <a:p>
            <a:pPr marL="171450" lvl="0" indent="-171450" algn="l" rtl="0">
              <a:spcBef>
                <a:spcPts val="0"/>
              </a:spcBef>
              <a:spcAft>
                <a:spcPts val="0"/>
              </a:spcAft>
              <a:buFont typeface="Arial" panose="020B0604020202020204" pitchFamily="34" charset="0"/>
              <a:buChar char="•"/>
            </a:pPr>
            <a:r>
              <a:rPr lang="pl-PL" dirty="0">
                <a:solidFill>
                  <a:schemeClr val="bg1"/>
                </a:solidFill>
                <a:latin typeface="Archivo" panose="020B0503020202020B04" pitchFamily="34" charset="0"/>
              </a:rPr>
              <a:t>Uwzględnienie wymagań klimatycznych w procesach zamówień publicznych,</a:t>
            </a:r>
          </a:p>
          <a:p>
            <a:pPr marL="171450" lvl="0" indent="-171450" algn="l" rtl="0">
              <a:spcBef>
                <a:spcPts val="0"/>
              </a:spcBef>
              <a:spcAft>
                <a:spcPts val="0"/>
              </a:spcAft>
              <a:buFont typeface="Arial" panose="020B0604020202020204" pitchFamily="34" charset="0"/>
              <a:buChar char="•"/>
            </a:pPr>
            <a:r>
              <a:rPr lang="pl-PL" dirty="0">
                <a:solidFill>
                  <a:schemeClr val="bg1"/>
                </a:solidFill>
                <a:latin typeface="Archivo" panose="020B0503020202020B04" pitchFamily="34" charset="0"/>
              </a:rPr>
              <a:t>Promowanie rozwiązań przyjaznych dla klimatu,</a:t>
            </a:r>
          </a:p>
          <a:p>
            <a:pPr marL="171450" lvl="0" indent="-171450" algn="l" rtl="0">
              <a:spcBef>
                <a:spcPts val="0"/>
              </a:spcBef>
              <a:spcAft>
                <a:spcPts val="0"/>
              </a:spcAft>
              <a:buFont typeface="Arial" panose="020B0604020202020204" pitchFamily="34" charset="0"/>
              <a:buChar char="•"/>
            </a:pPr>
            <a:r>
              <a:rPr lang="pl-PL" dirty="0">
                <a:solidFill>
                  <a:schemeClr val="bg1"/>
                </a:solidFill>
                <a:latin typeface="Archivo" panose="020B0503020202020B04" pitchFamily="34" charset="0"/>
              </a:rPr>
              <a:t>wsparcie finansowe na rozwój nowych technologii,</a:t>
            </a:r>
          </a:p>
          <a:p>
            <a:pPr marL="171450" lvl="0" indent="-171450" algn="l" rtl="0">
              <a:spcBef>
                <a:spcPts val="0"/>
              </a:spcBef>
              <a:spcAft>
                <a:spcPts val="0"/>
              </a:spcAft>
              <a:buFont typeface="Arial" panose="020B0604020202020204" pitchFamily="34" charset="0"/>
              <a:buChar char="•"/>
            </a:pPr>
            <a:r>
              <a:rPr lang="pl-PL" dirty="0">
                <a:solidFill>
                  <a:schemeClr val="bg1"/>
                </a:solidFill>
                <a:latin typeface="Archivo" panose="020B0503020202020B04" pitchFamily="34" charset="0"/>
              </a:rPr>
              <a:t>inicjatywy promujące badania i innowacje</a:t>
            </a:r>
          </a:p>
          <a:p>
            <a:pPr marL="0" lvl="0" indent="0" algn="l" rtl="0">
              <a:spcBef>
                <a:spcPts val="0"/>
              </a:spcBef>
              <a:spcAft>
                <a:spcPts val="0"/>
              </a:spcAft>
              <a:buNone/>
            </a:pPr>
            <a:endParaRPr lang="pl-PL" dirty="0">
              <a:solidFill>
                <a:schemeClr val="bg1"/>
              </a:solidFill>
              <a:latin typeface="Archivo" panose="020B0503020202020B04" pitchFamily="34" charset="0"/>
            </a:endParaRPr>
          </a:p>
          <a:p>
            <a:pPr marL="0" lvl="0" indent="0" algn="l" rtl="0">
              <a:spcBef>
                <a:spcPts val="0"/>
              </a:spcBef>
              <a:spcAft>
                <a:spcPts val="0"/>
              </a:spcAft>
              <a:buNone/>
            </a:pPr>
            <a:r>
              <a:rPr lang="pl-PL" dirty="0">
                <a:solidFill>
                  <a:schemeClr val="bg1"/>
                </a:solidFill>
                <a:latin typeface="Archivo" panose="020B0503020202020B04" pitchFamily="34" charset="0"/>
              </a:rPr>
              <a:t>Kraj wyznaczył cel redukcji emisji o co najmniej 50% poniżej poziomu z 1990 roku do 2030 roku i wdrożył różne polityki, aby osiągnąć ten cel. Obejmują one zwiększenie wykorzystania odnawialnych źródeł energii, takich jak energia wodna i wiatrowa, oraz wdrożenie mechanizmów ustalania cen emisji dwutlenku węgla, takich jak podatek węglowy od emisji przemysłowych. Norwegia stawia sobie również za cel, aby do 2025 roku wszystkie nowe samochody sprzedawane w kraju były pojazdami </a:t>
            </a:r>
            <a:r>
              <a:rPr lang="pl-PL" dirty="0" err="1">
                <a:solidFill>
                  <a:schemeClr val="bg1"/>
                </a:solidFill>
                <a:latin typeface="Archivo" panose="020B0503020202020B04" pitchFamily="34" charset="0"/>
              </a:rPr>
              <a:t>bezemisyjnymi</a:t>
            </a:r>
            <a:r>
              <a:rPr lang="pl-PL" dirty="0">
                <a:solidFill>
                  <a:schemeClr val="bg1"/>
                </a:solidFill>
                <a:latin typeface="Archivo" panose="020B0503020202020B04" pitchFamily="34" charset="0"/>
              </a:rPr>
              <a:t>. Ponadto kraj ten wdrożył szereg środków promujących efektywność energetyczną i oszczędność energii, a także odegrał wiodącą rolę w międzynarodowych wysiłkach na rzecz walczyć ze zmianami klimatycznymi</a:t>
            </a:r>
          </a:p>
          <a:p>
            <a:pPr marL="0" lvl="0" indent="0" algn="l" rtl="0">
              <a:spcBef>
                <a:spcPts val="0"/>
              </a:spcBef>
              <a:spcAft>
                <a:spcPts val="0"/>
              </a:spcAft>
              <a:buNone/>
            </a:pPr>
            <a:endParaRPr lang="pl-PL" dirty="0">
              <a:solidFill>
                <a:schemeClr val="bg1"/>
              </a:solidFill>
              <a:latin typeface="Archivo" panose="020B0503020202020B04" pitchFamily="34" charset="0"/>
            </a:endParaRPr>
          </a:p>
          <a:p>
            <a:pPr marL="0" lvl="0" indent="0" algn="l" rtl="0">
              <a:spcBef>
                <a:spcPts val="0"/>
              </a:spcBef>
              <a:spcAft>
                <a:spcPts val="0"/>
              </a:spcAft>
              <a:buNone/>
            </a:pPr>
            <a:r>
              <a:rPr lang="en-US" dirty="0">
                <a:solidFill>
                  <a:schemeClr val="bg1"/>
                </a:solidFill>
                <a:latin typeface="Archivo" panose="020B0503020202020B04" pitchFamily="34" charset="0"/>
              </a:rPr>
              <a:t>The country has set a target of reducing emissions by at least </a:t>
            </a:r>
            <a:r>
              <a:rPr lang="pl-PL" dirty="0">
                <a:solidFill>
                  <a:schemeClr val="bg1"/>
                </a:solidFill>
                <a:latin typeface="Archivo" panose="020B0503020202020B04" pitchFamily="34" charset="0"/>
              </a:rPr>
              <a:t>50</a:t>
            </a:r>
            <a:r>
              <a:rPr lang="en-US" dirty="0">
                <a:solidFill>
                  <a:schemeClr val="bg1"/>
                </a:solidFill>
                <a:latin typeface="Archivo" panose="020B0503020202020B04" pitchFamily="34" charset="0"/>
              </a:rPr>
              <a:t>% below 1990 levels by 2030, and has implemented a variety of policies to achieve this goal. These include increasing the use of renewable energy sources, such as hydropower and wind power, and implementing carbon pricing mechanisms, such as a carbon tax on industrial emissions. Norway also has a goal to have all new cars sold in the country be zero-emission vehicles by 2025. Additionally, the country has implemented a number of measures to promote energy efficiency and conservation, and has also played a leading role in international efforts to combat climate change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SzPts val="1000"/>
              <a:buFont typeface="Symbol" panose="05050102010706020507" pitchFamily="18" charset="2"/>
              <a:buChar char=""/>
              <a:tabLst>
                <a:tab pos="457200" algn="l"/>
              </a:tabLst>
            </a:pPr>
            <a:r>
              <a:rPr lang="en-GB" sz="1100" dirty="0">
                <a:solidFill>
                  <a:srgbClr val="000000"/>
                </a:solidFill>
                <a:effectLst/>
                <a:latin typeface="Archivo" panose="020B0503020202020B04" pitchFamily="34" charset="0"/>
                <a:ea typeface="Archivo" panose="020B0503020202020B04" pitchFamily="34" charset="0"/>
              </a:rPr>
              <a:t>Anchoring internally is important and crucial to achieving the goals. It is especially important to prioritize the work, to have the resources to carry out the work and for results to be demanded. The anchoring must take place both administratively; across sectors and also politically.</a:t>
            </a:r>
            <a:endParaRPr lang="en-US" sz="1200" dirty="0">
              <a:solidFill>
                <a:srgbClr val="000000"/>
              </a:solidFill>
              <a:effectLst/>
              <a:latin typeface="Arial" panose="020B0604020202020204" pitchFamily="34" charset="0"/>
              <a:ea typeface="Archivo" panose="020B0503020202020B04" pitchFamily="34" charset="0"/>
            </a:endParaRPr>
          </a:p>
          <a:p>
            <a:pPr marL="342900" marR="0" lvl="0" indent="-342900" algn="just">
              <a:lnSpc>
                <a:spcPct val="150000"/>
              </a:lnSpc>
              <a:spcBef>
                <a:spcPts val="0"/>
              </a:spcBef>
              <a:spcAft>
                <a:spcPts val="0"/>
              </a:spcAft>
              <a:buSzPts val="1000"/>
              <a:buFont typeface="Symbol" panose="05050102010706020507" pitchFamily="18" charset="2"/>
              <a:buChar char=""/>
              <a:tabLst>
                <a:tab pos="457200" algn="l"/>
              </a:tabLst>
            </a:pPr>
            <a:r>
              <a:rPr lang="en-GB" sz="1100" dirty="0">
                <a:solidFill>
                  <a:srgbClr val="000000"/>
                </a:solidFill>
                <a:effectLst/>
                <a:latin typeface="Archivo" panose="020B0503020202020B04" pitchFamily="34" charset="0"/>
                <a:ea typeface="Archivo" panose="020B0503020202020B04" pitchFamily="34" charset="0"/>
              </a:rPr>
              <a:t>Examples from similar municipalities - geographically and in terms of size / organization - are very useful. This makes it easier to relate to the work and see the scope of the result in small and medium-sized municipalities. NKT has established a pilot project in the network where three small/ medium-sized municipalities take the lead in the work and share their experiences and examples with other municipalities in the network. The demand for these pilot municipality examples has been great.</a:t>
            </a:r>
            <a:endParaRPr lang="en-US" sz="1200" dirty="0">
              <a:solidFill>
                <a:srgbClr val="000000"/>
              </a:solidFill>
              <a:effectLst/>
              <a:latin typeface="Arial" panose="020B0604020202020204" pitchFamily="34" charset="0"/>
              <a:ea typeface="Archivo" panose="020B0503020202020B04" pitchFamily="34" charset="0"/>
            </a:endParaRPr>
          </a:p>
          <a:p>
            <a:pPr marL="342900" marR="0" lvl="0" indent="-342900" algn="just">
              <a:lnSpc>
                <a:spcPct val="150000"/>
              </a:lnSpc>
              <a:spcBef>
                <a:spcPts val="0"/>
              </a:spcBef>
              <a:spcAft>
                <a:spcPts val="0"/>
              </a:spcAft>
              <a:buSzPts val="1000"/>
              <a:buFont typeface="Symbol" panose="05050102010706020507" pitchFamily="18" charset="2"/>
              <a:buChar char=""/>
              <a:tabLst>
                <a:tab pos="457200" algn="l"/>
              </a:tabLst>
            </a:pPr>
            <a:r>
              <a:rPr lang="en-GB" sz="1100" dirty="0">
                <a:solidFill>
                  <a:srgbClr val="000000"/>
                </a:solidFill>
                <a:effectLst/>
                <a:latin typeface="Archivo" panose="020B0503020202020B04" pitchFamily="34" charset="0"/>
                <a:ea typeface="Archivo" panose="020B0503020202020B04" pitchFamily="34" charset="0"/>
              </a:rPr>
              <a:t>"Homework" is useful for increasing engagement and committing participants to preparation.</a:t>
            </a:r>
            <a:endParaRPr lang="en-US" sz="1200" dirty="0">
              <a:solidFill>
                <a:srgbClr val="000000"/>
              </a:solidFill>
              <a:effectLst/>
              <a:latin typeface="Arial" panose="020B0604020202020204" pitchFamily="34" charset="0"/>
              <a:ea typeface="Archivo" panose="020B0503020202020B04" pitchFamily="34" charset="0"/>
            </a:endParaRPr>
          </a:p>
          <a:p>
            <a:pPr marL="342900" marR="0" lvl="0" indent="-342900" algn="just">
              <a:lnSpc>
                <a:spcPct val="150000"/>
              </a:lnSpc>
              <a:spcBef>
                <a:spcPts val="0"/>
              </a:spcBef>
              <a:spcAft>
                <a:spcPts val="0"/>
              </a:spcAft>
              <a:buSzPts val="1000"/>
              <a:buFont typeface="Symbol" panose="05050102010706020507" pitchFamily="18" charset="2"/>
              <a:buChar char=""/>
              <a:tabLst>
                <a:tab pos="457200" algn="l"/>
              </a:tabLst>
            </a:pPr>
            <a:r>
              <a:rPr lang="en-GB" sz="1100" dirty="0">
                <a:solidFill>
                  <a:srgbClr val="000000"/>
                </a:solidFill>
                <a:effectLst/>
                <a:latin typeface="Archivo" panose="020B0503020202020B04" pitchFamily="34" charset="0"/>
                <a:ea typeface="Archivo" panose="020B0503020202020B04" pitchFamily="34" charset="0"/>
              </a:rPr>
              <a:t>The network has increased collaboration across the board. </a:t>
            </a:r>
            <a:endParaRPr lang="en-US" sz="1200" dirty="0">
              <a:solidFill>
                <a:srgbClr val="000000"/>
              </a:solidFill>
              <a:effectLst/>
              <a:latin typeface="Arial" panose="020B0604020202020204" pitchFamily="34" charset="0"/>
              <a:ea typeface="Archivo" panose="020B0503020202020B04" pitchFamily="34" charset="0"/>
            </a:endParaRPr>
          </a:p>
          <a:p>
            <a:pPr marL="342900" marR="0" lvl="0" indent="-342900" algn="just">
              <a:lnSpc>
                <a:spcPct val="150000"/>
              </a:lnSpc>
              <a:spcBef>
                <a:spcPts val="0"/>
              </a:spcBef>
              <a:spcAft>
                <a:spcPts val="0"/>
              </a:spcAft>
              <a:buSzPts val="1000"/>
              <a:buFont typeface="Symbol" panose="05050102010706020507" pitchFamily="18" charset="2"/>
              <a:buChar char=""/>
              <a:tabLst>
                <a:tab pos="457200" algn="l"/>
              </a:tabLst>
            </a:pPr>
            <a:r>
              <a:rPr lang="en-GB" sz="1100" dirty="0">
                <a:solidFill>
                  <a:srgbClr val="000000"/>
                </a:solidFill>
                <a:effectLst/>
                <a:latin typeface="Archivo" panose="020B0503020202020B04" pitchFamily="34" charset="0"/>
                <a:ea typeface="Archivo" panose="020B0503020202020B04" pitchFamily="34" charset="0"/>
              </a:rPr>
              <a:t>Feedback and observations show that networking is useful and necessary to:</a:t>
            </a:r>
            <a:endParaRPr lang="en-US" sz="1200" dirty="0">
              <a:solidFill>
                <a:srgbClr val="000000"/>
              </a:solidFill>
              <a:effectLst/>
              <a:latin typeface="Arial" panose="020B0604020202020204" pitchFamily="34" charset="0"/>
              <a:ea typeface="Archivo" panose="020B0503020202020B04" pitchFamily="34" charset="0"/>
            </a:endParaRPr>
          </a:p>
          <a:p>
            <a:pPr marL="742950" marR="0" lvl="1" indent="-285750" algn="just">
              <a:lnSpc>
                <a:spcPct val="150000"/>
              </a:lnSpc>
              <a:spcBef>
                <a:spcPts val="0"/>
              </a:spcBef>
              <a:spcAft>
                <a:spcPts val="0"/>
              </a:spcAft>
              <a:buSzPts val="1000"/>
              <a:buFont typeface="Courier New" panose="02070309020205020404" pitchFamily="49" charset="0"/>
              <a:buChar char="o"/>
              <a:tabLst>
                <a:tab pos="914400" algn="l"/>
              </a:tabLst>
            </a:pP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Provide</a:t>
            </a:r>
            <a:r>
              <a:rPr lang="pl-PL"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 </a:t>
            </a: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knowledge</a:t>
            </a:r>
            <a:r>
              <a:rPr lang="pl-PL"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 </a:t>
            </a: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replenishment</a:t>
            </a:r>
            <a:endParaRPr lang="en-US" sz="1200" dirty="0">
              <a:solidFill>
                <a:srgbClr val="000000"/>
              </a:solidFill>
              <a:effectLst/>
              <a:latin typeface="Arial" panose="020B0604020202020204" pitchFamily="34" charset="0"/>
              <a:ea typeface="Archivo" panose="020B0503020202020B04" pitchFamily="34" charset="0"/>
              <a:cs typeface="Times New Roman" panose="02020603050405020304" pitchFamily="18" charset="0"/>
            </a:endParaRPr>
          </a:p>
          <a:p>
            <a:pPr marL="742950" marR="0" lvl="1" indent="-285750" algn="just">
              <a:lnSpc>
                <a:spcPct val="150000"/>
              </a:lnSpc>
              <a:spcBef>
                <a:spcPts val="0"/>
              </a:spcBef>
              <a:spcAft>
                <a:spcPts val="0"/>
              </a:spcAft>
              <a:buSzPts val="1000"/>
              <a:buFont typeface="Courier New" panose="02070309020205020404" pitchFamily="49" charset="0"/>
              <a:buChar char="o"/>
              <a:tabLst>
                <a:tab pos="914400" algn="l"/>
              </a:tabLst>
            </a:pPr>
            <a:r>
              <a:rPr lang="en-GB"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To keep focus on the work</a:t>
            </a:r>
            <a:endParaRPr lang="en-US" sz="1200" dirty="0">
              <a:solidFill>
                <a:srgbClr val="000000"/>
              </a:solidFill>
              <a:effectLst/>
              <a:latin typeface="Arial" panose="020B0604020202020204" pitchFamily="34" charset="0"/>
              <a:ea typeface="Archivo" panose="020B0503020202020B04" pitchFamily="34" charset="0"/>
              <a:cs typeface="Times New Roman" panose="02020603050405020304" pitchFamily="18" charset="0"/>
            </a:endParaRPr>
          </a:p>
          <a:p>
            <a:pPr marL="742950" marR="0" lvl="1" indent="-285750" algn="just">
              <a:lnSpc>
                <a:spcPct val="150000"/>
              </a:lnSpc>
              <a:spcBef>
                <a:spcPts val="0"/>
              </a:spcBef>
              <a:spcAft>
                <a:spcPts val="0"/>
              </a:spcAft>
              <a:buSzPts val="1000"/>
              <a:buFont typeface="Courier New" panose="02070309020205020404" pitchFamily="49" charset="0"/>
              <a:buChar char="o"/>
              <a:tabLst>
                <a:tab pos="914400" algn="l"/>
              </a:tabLst>
            </a:pP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Share</a:t>
            </a:r>
            <a:r>
              <a:rPr lang="pl-PL"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 </a:t>
            </a: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experiences</a:t>
            </a:r>
            <a:r>
              <a:rPr lang="pl-PL"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 </a:t>
            </a: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between</a:t>
            </a:r>
            <a:r>
              <a:rPr lang="pl-PL"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 the </a:t>
            </a: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municipalities</a:t>
            </a:r>
            <a:endParaRPr lang="en-US" sz="1200" dirty="0">
              <a:solidFill>
                <a:srgbClr val="000000"/>
              </a:solidFill>
              <a:effectLst/>
              <a:latin typeface="Arial" panose="020B0604020202020204" pitchFamily="34" charset="0"/>
              <a:ea typeface="Archivo" panose="020B0503020202020B04" pitchFamily="34" charset="0"/>
              <a:cs typeface="Times New Roman" panose="02020603050405020304" pitchFamily="18" charset="0"/>
            </a:endParaRPr>
          </a:p>
          <a:p>
            <a:pPr marL="742950" marR="0" lvl="1" indent="-285750" algn="just">
              <a:lnSpc>
                <a:spcPct val="150000"/>
              </a:lnSpc>
              <a:spcBef>
                <a:spcPts val="0"/>
              </a:spcBef>
              <a:spcAft>
                <a:spcPts val="0"/>
              </a:spcAft>
              <a:buSzPts val="1000"/>
              <a:buFont typeface="Courier New" panose="02070309020205020404" pitchFamily="49" charset="0"/>
              <a:buChar char="o"/>
              <a:tabLst>
                <a:tab pos="914400" algn="l"/>
              </a:tabLst>
            </a:pP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Establish</a:t>
            </a:r>
            <a:r>
              <a:rPr lang="pl-PL" sz="1100" dirty="0">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 </a:t>
            </a:r>
            <a:r>
              <a:rPr lang="pl-PL" sz="1100" dirty="0" err="1">
                <a:solidFill>
                  <a:srgbClr val="000000"/>
                </a:solidFill>
                <a:effectLst/>
                <a:latin typeface="Archivo" panose="020B0503020202020B04" pitchFamily="34" charset="0"/>
                <a:ea typeface="Archivo" panose="020B0503020202020B04" pitchFamily="34" charset="0"/>
                <a:cs typeface="Times New Roman" panose="02020603050405020304" pitchFamily="18" charset="0"/>
              </a:rPr>
              <a:t>collaboration</a:t>
            </a:r>
            <a:endParaRPr lang="en-US" sz="1200" dirty="0">
              <a:solidFill>
                <a:srgbClr val="000000"/>
              </a:solidFill>
              <a:effectLst/>
              <a:latin typeface="Arial" panose="020B0604020202020204" pitchFamily="34" charset="0"/>
              <a:ea typeface="Archivo" panose="020B0503020202020B04" pitchFamily="34" charset="0"/>
              <a:cs typeface="Times New Roman" panose="02020603050405020304" pitchFamily="18" charset="0"/>
            </a:endParaRPr>
          </a:p>
          <a:p>
            <a:pPr marL="0" marR="0" algn="just">
              <a:lnSpc>
                <a:spcPct val="150000"/>
              </a:lnSpc>
              <a:spcBef>
                <a:spcPts val="0"/>
              </a:spcBef>
              <a:spcAft>
                <a:spcPts val="0"/>
              </a:spcAft>
            </a:pPr>
            <a:r>
              <a:rPr lang="en-GB" sz="1100" dirty="0">
                <a:solidFill>
                  <a:srgbClr val="000000"/>
                </a:solidFill>
                <a:effectLst/>
                <a:latin typeface="Archivo" panose="020B0503020202020B04" pitchFamily="34" charset="0"/>
                <a:ea typeface="Archivo" panose="020B0503020202020B04" pitchFamily="34" charset="0"/>
              </a:rPr>
              <a:t>An important bottleneck in the work is a constant change of crew in the small and medium-sized municipalities. The positive thing about this is that many of those who leave move to new positions, preferably in other municipalities and counties, which may mean that they take their knowledge from the network work.</a:t>
            </a:r>
            <a:endParaRPr lang="en-US" sz="1200" dirty="0">
              <a:solidFill>
                <a:srgbClr val="000000"/>
              </a:solidFill>
              <a:effectLst/>
              <a:latin typeface="Arial" panose="020B0604020202020204" pitchFamily="34" charset="0"/>
              <a:ea typeface="Archivo" panose="020B0503020202020B04" pitchFamily="34" charset="0"/>
            </a:endParaRPr>
          </a:p>
          <a:p>
            <a:pPr marL="0" marR="0" indent="0" algn="just">
              <a:lnSpc>
                <a:spcPct val="150000"/>
              </a:lnSpc>
              <a:spcBef>
                <a:spcPts val="0"/>
              </a:spcBef>
              <a:spcAft>
                <a:spcPts val="0"/>
              </a:spcAft>
              <a:buNone/>
            </a:pPr>
            <a:endParaRPr lang="en-US" dirty="0"/>
          </a:p>
        </p:txBody>
      </p:sp>
    </p:spTree>
    <p:extLst>
      <p:ext uri="{BB962C8B-B14F-4D97-AF65-F5344CB8AC3E}">
        <p14:creationId xmlns:p14="http://schemas.microsoft.com/office/powerpoint/2010/main" val="163738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pPr marL="158750" indent="0">
              <a:buNone/>
            </a:pPr>
            <a:r>
              <a:rPr lang="en-GB" sz="1800" dirty="0">
                <a:effectLst/>
                <a:latin typeface="Archivo" panose="020B0604020202020204" charset="-18"/>
                <a:ea typeface="Archivo" panose="020B0604020202020204" charset="-18"/>
                <a:cs typeface="Times New Roman" panose="02020603050405020304" pitchFamily="18" charset="0"/>
              </a:rPr>
              <a:t>The climate adaptation network "I</a:t>
            </a:r>
            <a:r>
              <a:rPr lang="pl-PL" sz="1800" dirty="0">
                <a:effectLst/>
                <a:latin typeface="Archivo" panose="020B0604020202020204" charset="-18"/>
                <a:ea typeface="Archivo" panose="020B0604020202020204" charset="-18"/>
                <a:cs typeface="Times New Roman" panose="02020603050405020304" pitchFamily="18" charset="0"/>
              </a:rPr>
              <a:t>n</a:t>
            </a:r>
            <a:r>
              <a:rPr lang="en-GB" sz="1800" dirty="0">
                <a:effectLst/>
                <a:latin typeface="Archivo" panose="020B0604020202020204" charset="-18"/>
                <a:ea typeface="Archivo" panose="020B0604020202020204" charset="-18"/>
                <a:cs typeface="Times New Roman" panose="02020603050405020304" pitchFamily="18" charset="0"/>
              </a:rPr>
              <a:t> front" consists of 13 urban municipalities from all counties in the country. Bergen, </a:t>
            </a:r>
            <a:r>
              <a:rPr lang="en-GB" sz="1800" dirty="0" err="1">
                <a:effectLst/>
                <a:latin typeface="Archivo" panose="020B0604020202020204" charset="-18"/>
                <a:ea typeface="Archivo" panose="020B0604020202020204" charset="-18"/>
                <a:cs typeface="Times New Roman" panose="02020603050405020304" pitchFamily="18" charset="0"/>
              </a:rPr>
              <a:t>Bodø</a:t>
            </a:r>
            <a:r>
              <a:rPr lang="en-GB" sz="1800" dirty="0">
                <a:effectLst/>
                <a:latin typeface="Archivo" panose="020B0604020202020204" charset="-18"/>
                <a:ea typeface="Archivo" panose="020B0604020202020204" charset="-18"/>
                <a:cs typeface="Times New Roman" panose="02020603050405020304" pitchFamily="18" charset="0"/>
              </a:rPr>
              <a:t>, </a:t>
            </a:r>
            <a:r>
              <a:rPr lang="en-GB" sz="1800" dirty="0" err="1">
                <a:effectLst/>
                <a:latin typeface="Archivo" panose="020B0604020202020204" charset="-18"/>
                <a:ea typeface="Archivo" panose="020B0604020202020204" charset="-18"/>
                <a:cs typeface="Times New Roman" panose="02020603050405020304" pitchFamily="18" charset="0"/>
              </a:rPr>
              <a:t>Bærum</a:t>
            </a:r>
            <a:r>
              <a:rPr lang="en-GB" sz="1800" dirty="0">
                <a:effectLst/>
                <a:latin typeface="Archivo" panose="020B0604020202020204" charset="-18"/>
                <a:ea typeface="Archivo" panose="020B0604020202020204" charset="-18"/>
                <a:cs typeface="Times New Roman" panose="02020603050405020304" pitchFamily="18" charset="0"/>
              </a:rPr>
              <a:t>, </a:t>
            </a:r>
            <a:r>
              <a:rPr lang="en-GB" sz="1800" dirty="0" err="1">
                <a:effectLst/>
                <a:latin typeface="Archivo" panose="020B0604020202020204" charset="-18"/>
                <a:ea typeface="Archivo" panose="020B0604020202020204" charset="-18"/>
                <a:cs typeface="Times New Roman" panose="02020603050405020304" pitchFamily="18" charset="0"/>
              </a:rPr>
              <a:t>Fredrikstad</a:t>
            </a:r>
            <a:r>
              <a:rPr lang="en-GB" sz="1800" dirty="0">
                <a:effectLst/>
                <a:latin typeface="Archivo" panose="020B0604020202020204" charset="-18"/>
                <a:ea typeface="Archivo" panose="020B0604020202020204" charset="-18"/>
                <a:cs typeface="Times New Roman" panose="02020603050405020304" pitchFamily="18" charset="0"/>
              </a:rPr>
              <a:t>, </a:t>
            </a:r>
            <a:r>
              <a:rPr lang="en-GB" sz="1800" dirty="0" err="1">
                <a:effectLst/>
                <a:latin typeface="Archivo" panose="020B0604020202020204" charset="-18"/>
                <a:ea typeface="Archivo" panose="020B0604020202020204" charset="-18"/>
                <a:cs typeface="Times New Roman" panose="02020603050405020304" pitchFamily="18" charset="0"/>
              </a:rPr>
              <a:t>Hamar</a:t>
            </a:r>
            <a:r>
              <a:rPr lang="en-GB" sz="1800" dirty="0">
                <a:effectLst/>
                <a:latin typeface="Archivo" panose="020B0604020202020204" charset="-18"/>
                <a:ea typeface="Archivo" panose="020B0604020202020204" charset="-18"/>
                <a:cs typeface="Times New Roman" panose="02020603050405020304" pitchFamily="18" charset="0"/>
              </a:rPr>
              <a:t>, Kristiansand, Oslo, </a:t>
            </a:r>
            <a:r>
              <a:rPr lang="en-GB" sz="1800" dirty="0" err="1">
                <a:effectLst/>
                <a:latin typeface="Archivo" panose="020B0604020202020204" charset="-18"/>
                <a:ea typeface="Archivo" panose="020B0604020202020204" charset="-18"/>
                <a:cs typeface="Times New Roman" panose="02020603050405020304" pitchFamily="18" charset="0"/>
              </a:rPr>
              <a:t>Porsgrunn</a:t>
            </a:r>
            <a:r>
              <a:rPr lang="en-GB" sz="1800" dirty="0">
                <a:effectLst/>
                <a:latin typeface="Archivo" panose="020B0604020202020204" charset="-18"/>
                <a:ea typeface="Archivo" panose="020B0604020202020204" charset="-18"/>
                <a:cs typeface="Times New Roman" panose="02020603050405020304" pitchFamily="18" charset="0"/>
              </a:rPr>
              <a:t>, Skien, Stavanger,  Trondheim, </a:t>
            </a:r>
            <a:r>
              <a:rPr lang="en-GB" sz="1800" dirty="0" err="1">
                <a:effectLst/>
                <a:latin typeface="Archivo" panose="020B0604020202020204" charset="-18"/>
                <a:ea typeface="Archivo" panose="020B0604020202020204" charset="-18"/>
                <a:cs typeface="Times New Roman" panose="02020603050405020304" pitchFamily="18" charset="0"/>
              </a:rPr>
              <a:t>Tromsø</a:t>
            </a:r>
            <a:r>
              <a:rPr lang="en-GB" sz="1800" dirty="0">
                <a:effectLst/>
                <a:latin typeface="Archivo" panose="020B0604020202020204" charset="-18"/>
                <a:ea typeface="Archivo" panose="020B0604020202020204" charset="-18"/>
                <a:cs typeface="Times New Roman" panose="02020603050405020304" pitchFamily="18" charset="0"/>
              </a:rPr>
              <a:t>, </a:t>
            </a:r>
            <a:r>
              <a:rPr lang="en-GB" sz="1800" dirty="0" err="1">
                <a:effectLst/>
                <a:latin typeface="Archivo" panose="020B0604020202020204" charset="-18"/>
                <a:ea typeface="Archivo" panose="020B0604020202020204" charset="-18"/>
                <a:cs typeface="Times New Roman" panose="02020603050405020304" pitchFamily="18" charset="0"/>
              </a:rPr>
              <a:t>Ålesund</a:t>
            </a:r>
            <a:r>
              <a:rPr lang="en-GB" sz="1800" dirty="0">
                <a:effectLst/>
                <a:latin typeface="Archivo" panose="020B0604020202020204" charset="-18"/>
                <a:ea typeface="Archivo" panose="020B0604020202020204" charset="-18"/>
                <a:cs typeface="Times New Roman" panose="02020603050405020304" pitchFamily="18" charset="0"/>
              </a:rPr>
              <a:t>. The network is coordinated by the Norwegian Environment Agency. Municipalities 'participation in the network and the cooperation between the municipalities and the Norwegian Environment Agency are regulated through mutually binding agreements of five years' duration</a:t>
            </a:r>
            <a:r>
              <a:rPr lang="pl-PL" sz="1800" dirty="0">
                <a:effectLst/>
                <a:latin typeface="Archivo" panose="020B0604020202020204" charset="-18"/>
                <a:ea typeface="Archivo" panose="020B0604020202020204" charset="-18"/>
                <a:cs typeface="Times New Roman" panose="02020603050405020304" pitchFamily="18" charset="0"/>
              </a:rPr>
              <a:t>.</a:t>
            </a:r>
          </a:p>
          <a:p>
            <a:pPr marL="158750" indent="0">
              <a:buNone/>
            </a:pPr>
            <a:endParaRPr lang="pl-PL" sz="1800" dirty="0">
              <a:effectLst/>
              <a:latin typeface="Archivo" panose="020B0604020202020204" charset="-18"/>
              <a:cs typeface="Times New Roman" panose="02020603050405020304" pitchFamily="18" charset="0"/>
            </a:endParaRPr>
          </a:p>
          <a:p>
            <a:pPr marL="158750" indent="0">
              <a:buNone/>
            </a:pPr>
            <a:r>
              <a:rPr lang="en-GB" sz="1800" dirty="0">
                <a:effectLst/>
                <a:latin typeface="Archivo" panose="020B0604020202020204" charset="-18"/>
                <a:ea typeface="Archivo" panose="020B0604020202020204" charset="-18"/>
                <a:cs typeface="Times New Roman" panose="02020603050405020304" pitchFamily="18" charset="0"/>
              </a:rPr>
              <a:t>The Network contributes to the further development of climate adaptation work in Norway by being an arena for knowledge development and skills development. The goal is for good examples and experiences from the network municipalities to contribute to strengthening climate adaptation work in a broad range of Norwegian municipalities.</a:t>
            </a:r>
            <a:endParaRPr lang="pl-PL" dirty="0"/>
          </a:p>
        </p:txBody>
      </p:sp>
    </p:spTree>
    <p:extLst>
      <p:ext uri="{BB962C8B-B14F-4D97-AF65-F5344CB8AC3E}">
        <p14:creationId xmlns:p14="http://schemas.microsoft.com/office/powerpoint/2010/main" val="386037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bg1"/>
                </a:solidFill>
                <a:effectLst/>
                <a:latin typeface="Archivo" panose="020B0503020202020B04" pitchFamily="34" charset="0"/>
                <a:ea typeface="Archivo" panose="020B0503020202020B04" pitchFamily="34" charset="0"/>
              </a:rPr>
              <a:t>Experiences and documentation from the network municipalities' work, both results / methodology from projects and the municipalities' work in climate adaptation in general, are systematized and done available to other municipalities and other actors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dirty="0">
              <a:solidFill>
                <a:schemeClr val="bg1"/>
              </a:solidFill>
              <a:effectLst/>
              <a:latin typeface="Archivo" panose="020B0503020202020B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bg1"/>
                </a:solidFill>
                <a:effectLst/>
                <a:latin typeface="Archivo" panose="020B0503020202020B04" pitchFamily="34" charset="0"/>
                <a:ea typeface="Archivo" panose="020B0503020202020B04" pitchFamily="34" charset="0"/>
              </a:rPr>
              <a:t>Involvement of and </a:t>
            </a:r>
            <a:r>
              <a:rPr lang="en-GB" sz="1100" b="1" dirty="0">
                <a:solidFill>
                  <a:schemeClr val="bg1"/>
                </a:solidFill>
                <a:effectLst/>
                <a:latin typeface="Archivo" panose="020B0503020202020B04" pitchFamily="34" charset="0"/>
                <a:ea typeface="Archivo" panose="020B0503020202020B04" pitchFamily="34" charset="0"/>
              </a:rPr>
              <a:t>input from national sector authorities is of great value to the network</a:t>
            </a:r>
            <a:r>
              <a:rPr lang="en-GB" sz="1100" dirty="0">
                <a:solidFill>
                  <a:schemeClr val="bg1"/>
                </a:solidFill>
                <a:effectLst/>
                <a:latin typeface="Archivo" panose="020B0503020202020B04" pitchFamily="34" charset="0"/>
                <a:ea typeface="Archivo" panose="020B0503020202020B04" pitchFamily="34" charset="0"/>
              </a:rPr>
              <a:t>, related to the development and implementation of projects in particular, and for the local climate adaptation work in general. Similarly, </a:t>
            </a:r>
            <a:r>
              <a:rPr lang="en-GB" sz="1100" b="1" dirty="0">
                <a:solidFill>
                  <a:schemeClr val="bg1"/>
                </a:solidFill>
                <a:effectLst/>
                <a:latin typeface="Archivo" panose="020B0503020202020B04" pitchFamily="34" charset="0"/>
                <a:ea typeface="Archivo" panose="020B0503020202020B04" pitchFamily="34" charset="0"/>
              </a:rPr>
              <a:t>input from the municipalities is important in the development of climate adaptation work nationally</a:t>
            </a:r>
            <a:r>
              <a:rPr lang="en-GB" sz="1100" dirty="0">
                <a:solidFill>
                  <a:schemeClr val="bg1"/>
                </a:solidFill>
                <a:effectLst/>
                <a:latin typeface="Archivo" panose="020B0503020202020B04" pitchFamily="34" charset="0"/>
                <a:ea typeface="Archivo" panose="020B0503020202020B04" pitchFamily="34" charset="0"/>
              </a:rPr>
              <a:t>, both for the Norwegian Environment Agency in its role as coordinator and for the individual sector. </a:t>
            </a:r>
            <a:r>
              <a:rPr lang="en-GB" sz="1100" b="1" dirty="0">
                <a:solidFill>
                  <a:schemeClr val="bg1"/>
                </a:solidFill>
                <a:effectLst/>
                <a:latin typeface="Archivo" panose="020B0503020202020B04" pitchFamily="34" charset="0"/>
                <a:ea typeface="Archivo" panose="020B0503020202020B04" pitchFamily="34" charset="0"/>
              </a:rPr>
              <a:t>The Norwegian Environment Agency coordinates a climate adaptation group consisting of 15 state agencies / state enterprises, which are central to this the context. T</a:t>
            </a:r>
            <a:r>
              <a:rPr lang="en-GB" sz="1100" dirty="0">
                <a:solidFill>
                  <a:schemeClr val="bg1"/>
                </a:solidFill>
                <a:effectLst/>
                <a:latin typeface="Archivo" panose="020B0503020202020B04" pitchFamily="34" charset="0"/>
                <a:ea typeface="Archivo" panose="020B0503020202020B04" pitchFamily="34" charset="0"/>
              </a:rPr>
              <a:t>he Norwegian Environment Agency facilitates mutual information sharing and dialogue between the network and the directorate group, and for the involvement of relevant directorates in development and implementation of projects</a:t>
            </a:r>
            <a:endParaRPr lang="en-US" dirty="0">
              <a:solidFill>
                <a:schemeClr val="bg1"/>
              </a:solidFill>
              <a:latin typeface="Archivo" panose="020B0503020202020B04" pitchFamily="34" charset="0"/>
            </a:endParaRPr>
          </a:p>
          <a:p>
            <a:endParaRPr lang="en-US" dirty="0"/>
          </a:p>
        </p:txBody>
      </p:sp>
    </p:spTree>
    <p:extLst>
      <p:ext uri="{BB962C8B-B14F-4D97-AF65-F5344CB8AC3E}">
        <p14:creationId xmlns:p14="http://schemas.microsoft.com/office/powerpoint/2010/main" val="2638811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1" dirty="0">
                <a:effectLst/>
                <a:latin typeface="Roboto" panose="02000000000000000000" pitchFamily="2" charset="0"/>
              </a:rPr>
              <a:t>The climate profile can be used as a knowledge base for climate adaptation in various ways, for example for dimensioning, as a knowledge base in municipal plans, and in ROS analyses. If a matter requires detailed knowledge at local level in order to fulfill the municipality's work, more local information must be collected than the climate profile provides</a:t>
            </a:r>
            <a:endParaRPr lang="en-US" dirty="0"/>
          </a:p>
        </p:txBody>
      </p:sp>
    </p:spTree>
    <p:extLst>
      <p:ext uri="{BB962C8B-B14F-4D97-AF65-F5344CB8AC3E}">
        <p14:creationId xmlns:p14="http://schemas.microsoft.com/office/powerpoint/2010/main" val="3844614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dirty="0">
                <a:effectLst/>
                <a:latin typeface="Archivo" panose="020B0503020202020B04" pitchFamily="34" charset="0"/>
                <a:ea typeface="Archivo" panose="020B0503020202020B04" pitchFamily="34" charset="0"/>
                <a:cs typeface="Arial" panose="020B0604020202020204" pitchFamily="34" charset="0"/>
              </a:rPr>
              <a:t>The network model of ensuring an appropriate level of expertise in the activities carried out by the authorities also includes cooperation and the use of the knowledge resources of research entities. An example of such action is the project </a:t>
            </a:r>
            <a:r>
              <a:rPr lang="en-GB" sz="1800" dirty="0" err="1">
                <a:effectLst/>
                <a:latin typeface="Archivo" panose="020B0503020202020B04" pitchFamily="34" charset="0"/>
                <a:ea typeface="Archivo" panose="020B0503020202020B04" pitchFamily="34" charset="0"/>
                <a:cs typeface="Arial" panose="020B0604020202020204" pitchFamily="34" charset="0"/>
              </a:rPr>
              <a:t>KlimaReg</a:t>
            </a:r>
            <a:r>
              <a:rPr lang="en-GB" sz="1800" dirty="0">
                <a:effectLst/>
                <a:latin typeface="Archivo" panose="020B0503020202020B04" pitchFamily="34" charset="0"/>
                <a:ea typeface="Archivo" panose="020B0503020202020B04" pitchFamily="34" charset="0"/>
                <a:cs typeface="Arial" panose="020B0604020202020204" pitchFamily="34" charset="0"/>
              </a:rPr>
              <a:t> . The </a:t>
            </a:r>
            <a:r>
              <a:rPr lang="en-GB" sz="1800" dirty="0" err="1">
                <a:effectLst/>
                <a:latin typeface="Archivo" panose="020B0503020202020B04" pitchFamily="34" charset="0"/>
                <a:ea typeface="Archivo" panose="020B0503020202020B04" pitchFamily="34" charset="0"/>
                <a:cs typeface="Arial" panose="020B0604020202020204" pitchFamily="34" charset="0"/>
              </a:rPr>
              <a:t>KlimaReg</a:t>
            </a:r>
            <a:r>
              <a:rPr lang="en-GB" sz="1800" dirty="0">
                <a:effectLst/>
                <a:latin typeface="Archivo" panose="020B0503020202020B04" pitchFamily="34" charset="0"/>
                <a:ea typeface="Archivo" panose="020B0503020202020B04" pitchFamily="34" charset="0"/>
                <a:cs typeface="Arial" panose="020B0604020202020204" pitchFamily="34" charset="0"/>
              </a:rPr>
              <a:t> – a research project financed by </a:t>
            </a:r>
            <a:r>
              <a:rPr lang="en-GB" sz="1800" dirty="0" err="1">
                <a:effectLst/>
                <a:latin typeface="Archivo" panose="020B0503020202020B04" pitchFamily="34" charset="0"/>
                <a:ea typeface="Archivo" panose="020B0503020202020B04" pitchFamily="34" charset="0"/>
                <a:cs typeface="Arial" panose="020B0604020202020204" pitchFamily="34" charset="0"/>
              </a:rPr>
              <a:t>Oslofjord</a:t>
            </a:r>
            <a:r>
              <a:rPr lang="en-GB" sz="1800" dirty="0">
                <a:effectLst/>
                <a:latin typeface="Archivo" panose="020B0503020202020B04" pitchFamily="34" charset="0"/>
                <a:ea typeface="Archivo" panose="020B0503020202020B04" pitchFamily="34" charset="0"/>
                <a:cs typeface="Arial" panose="020B0604020202020204" pitchFamily="34" charset="0"/>
              </a:rPr>
              <a:t> Research Fund for strengthening the data and methodology and improving the tools used in Norwegian municipal and regional Climate </a:t>
            </a:r>
            <a:endParaRPr lang="en-US" dirty="0"/>
          </a:p>
        </p:txBody>
      </p:sp>
    </p:spTree>
    <p:extLst>
      <p:ext uri="{BB962C8B-B14F-4D97-AF65-F5344CB8AC3E}">
        <p14:creationId xmlns:p14="http://schemas.microsoft.com/office/powerpoint/2010/main" val="1641152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Archivo" panose="020B0604020202020204" charset="-18"/>
                <a:ea typeface="Archivo" panose="020B0604020202020204" charset="-18"/>
                <a:cs typeface="Times New Roman" panose="02020603050405020304" pitchFamily="18" charset="0"/>
              </a:rPr>
              <a:t>4 municipalities</a:t>
            </a:r>
            <a:r>
              <a:rPr lang="pl-PL" sz="1800" dirty="0">
                <a:effectLst/>
                <a:latin typeface="Archivo" panose="020B0604020202020204" charset="-18"/>
                <a:ea typeface="Archivo" panose="020B0604020202020204" charset="-18"/>
                <a:cs typeface="Times New Roman" panose="02020603050405020304" pitchFamily="18" charset="0"/>
              </a:rPr>
              <a:t> </a:t>
            </a:r>
            <a:r>
              <a:rPr lang="en-US" sz="1800" dirty="0">
                <a:effectLst/>
                <a:latin typeface="Archivo" panose="020B0604020202020204" charset="-18"/>
                <a:ea typeface="Archivo" panose="020B0604020202020204" charset="-18"/>
                <a:cs typeface="Times New Roman" panose="02020603050405020304" pitchFamily="18" charset="0"/>
              </a:rPr>
              <a:t>participated in courses with interdisciplinary expertise and a real case from their own municipality. All cases was based on an existing or new area plan in the municipality. Between sessions the municipalities </a:t>
            </a:r>
            <a:r>
              <a:rPr lang="pl-PL" sz="1800" dirty="0" err="1">
                <a:effectLst/>
                <a:latin typeface="Archivo" panose="020B0604020202020204" charset="-18"/>
                <a:ea typeface="Archivo" panose="020B0604020202020204" charset="-18"/>
                <a:cs typeface="Times New Roman" panose="02020603050405020304" pitchFamily="18" charset="0"/>
              </a:rPr>
              <a:t>worked</a:t>
            </a:r>
            <a:r>
              <a:rPr lang="pl-PL" sz="1800" dirty="0">
                <a:effectLst/>
                <a:latin typeface="Archivo" panose="020B0604020202020204" charset="-18"/>
                <a:ea typeface="Archivo" panose="020B0604020202020204" charset="-18"/>
                <a:cs typeface="Times New Roman" panose="02020603050405020304" pitchFamily="18" charset="0"/>
              </a:rPr>
              <a:t> </a:t>
            </a:r>
            <a:r>
              <a:rPr lang="en-US" sz="1800" dirty="0">
                <a:effectLst/>
                <a:latin typeface="Archivo" panose="020B0604020202020204" charset="-18"/>
                <a:ea typeface="Archivo" panose="020B0604020202020204" charset="-18"/>
                <a:cs typeface="Times New Roman" panose="02020603050405020304" pitchFamily="18" charset="0"/>
              </a:rPr>
              <a:t>with their cases and used the competence they learned in the course for this.</a:t>
            </a:r>
            <a:endParaRPr lang="en-US" sz="1800" dirty="0"/>
          </a:p>
          <a:p>
            <a:pPr marL="158750" indent="0">
              <a:buNone/>
            </a:pPr>
            <a:endParaRPr lang="pl-PL" sz="1800" dirty="0">
              <a:effectLst/>
              <a:latin typeface="Archivo" panose="020B0604020202020204" charset="-18"/>
              <a:ea typeface="Archivo" panose="020B0604020202020204" charset="-18"/>
              <a:cs typeface="Times New Roman" panose="02020603050405020304" pitchFamily="18" charset="0"/>
            </a:endParaRPr>
          </a:p>
          <a:p>
            <a:pPr marL="158750" indent="0">
              <a:lnSpc>
                <a:spcPct val="150000"/>
              </a:lnSpc>
              <a:spcAft>
                <a:spcPts val="800"/>
              </a:spcAft>
              <a:buNone/>
            </a:pPr>
            <a:r>
              <a:rPr lang="en-US" sz="1800" dirty="0">
                <a:effectLst/>
                <a:latin typeface="Archivo" panose="020B0604020202020204" charset="-18"/>
                <a:ea typeface="Archivo" panose="020B0604020202020204" charset="-18"/>
                <a:cs typeface="Times New Roman" panose="02020603050405020304" pitchFamily="18" charset="0"/>
              </a:rPr>
              <a:t>Program (sessions were 1-2 months apart)</a:t>
            </a:r>
            <a:r>
              <a:rPr lang="pl-PL" sz="1800" dirty="0">
                <a:effectLst/>
                <a:latin typeface="Archivo" panose="020B0604020202020204" charset="-18"/>
                <a:ea typeface="Archivo" panose="020B0604020202020204" charset="-18"/>
                <a:cs typeface="Times New Roman" panose="02020603050405020304" pitchFamily="18" charset="0"/>
              </a:rPr>
              <a:t> </a:t>
            </a:r>
            <a:r>
              <a:rPr lang="pl-PL" sz="1800" dirty="0" err="1">
                <a:effectLst/>
                <a:latin typeface="Archivo" panose="020B0604020202020204" charset="-18"/>
                <a:ea typeface="Archivo" panose="020B0604020202020204" charset="-18"/>
                <a:cs typeface="Times New Roman" panose="02020603050405020304" pitchFamily="18" charset="0"/>
              </a:rPr>
              <a:t>covered</a:t>
            </a:r>
            <a:r>
              <a:rPr lang="pl-PL" sz="1800" dirty="0">
                <a:effectLst/>
                <a:latin typeface="Archivo" panose="020B0604020202020204" charset="-18"/>
                <a:ea typeface="Archivo" panose="020B0604020202020204" charset="-18"/>
                <a:cs typeface="Times New Roman" panose="02020603050405020304" pitchFamily="18" charset="0"/>
              </a:rPr>
              <a:t>:</a:t>
            </a:r>
          </a:p>
          <a:p>
            <a:pPr marL="342900" lvl="0" indent="-342900">
              <a:lnSpc>
                <a:spcPct val="150000"/>
              </a:lnSpc>
              <a:buFont typeface="Symbol" panose="05050102010706020507" pitchFamily="18" charset="2"/>
              <a:buChar char=""/>
            </a:pPr>
            <a:r>
              <a:rPr lang="en-US" sz="1800" dirty="0">
                <a:effectLst/>
                <a:latin typeface="Archivo" panose="020B0604020202020204" charset="-18"/>
                <a:ea typeface="Archivo" panose="020B0604020202020204" charset="-18"/>
                <a:cs typeface="Times New Roman" panose="02020603050405020304" pitchFamily="18" charset="0"/>
              </a:rPr>
              <a:t>Competence development 2 days</a:t>
            </a:r>
            <a:endParaRPr lang="pl-PL" sz="1800" dirty="0">
              <a:effectLst/>
              <a:latin typeface="Archivo" panose="020B0604020202020204" charset="-18"/>
              <a:ea typeface="Archivo" panose="020B0604020202020204" charset="-18"/>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Archivo" panose="020B0604020202020204" charset="-18"/>
                <a:ea typeface="Archivo" panose="020B0604020202020204" charset="-18"/>
                <a:cs typeface="Times New Roman" panose="02020603050405020304" pitchFamily="18" charset="0"/>
              </a:rPr>
              <a:t>Group work (one day)</a:t>
            </a:r>
            <a:endParaRPr lang="pl-PL" sz="1800" dirty="0">
              <a:effectLst/>
              <a:latin typeface="Archivo" panose="020B0604020202020204" charset="-18"/>
              <a:ea typeface="Archivo" panose="020B0604020202020204" charset="-18"/>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800" dirty="0">
                <a:effectLst/>
                <a:latin typeface="Archivo" panose="020B0604020202020204" charset="-18"/>
                <a:ea typeface="Archivo" panose="020B0604020202020204" charset="-18"/>
                <a:cs typeface="Times New Roman" panose="02020603050405020304" pitchFamily="18" charset="0"/>
              </a:rPr>
              <a:t>Dissemination ( one day)</a:t>
            </a:r>
            <a:endParaRPr lang="pl-PL" sz="1800" dirty="0">
              <a:effectLst/>
              <a:latin typeface="Archivo" panose="020B0604020202020204" charset="-18"/>
              <a:ea typeface="Archivo" panose="020B0604020202020204" charset="-18"/>
              <a:cs typeface="Times New Roman" panose="02020603050405020304" pitchFamily="18" charset="0"/>
            </a:endParaRPr>
          </a:p>
        </p:txBody>
      </p:sp>
    </p:spTree>
    <p:extLst>
      <p:ext uri="{BB962C8B-B14F-4D97-AF65-F5344CB8AC3E}">
        <p14:creationId xmlns:p14="http://schemas.microsoft.com/office/powerpoint/2010/main" val="1731032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234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GB" sz="1100" b="1" dirty="0">
                <a:solidFill>
                  <a:srgbClr val="000000"/>
                </a:solidFill>
                <a:effectLst/>
                <a:latin typeface="Archivo" panose="020B0503020202020B04" pitchFamily="34" charset="0"/>
                <a:ea typeface="Archivo" panose="020B0503020202020B04" pitchFamily="34" charset="0"/>
              </a:rPr>
              <a:t>The assessment of applications takes into account</a:t>
            </a:r>
            <a:r>
              <a:rPr lang="en-GB" sz="1100" dirty="0">
                <a:solidFill>
                  <a:srgbClr val="000000"/>
                </a:solidFill>
                <a:effectLst/>
                <a:latin typeface="Archivo" panose="020B0503020202020B04" pitchFamily="34" charset="0"/>
                <a:ea typeface="Archivo" panose="020B0503020202020B04" pitchFamily="34" charset="0"/>
              </a:rPr>
              <a:t>:</a:t>
            </a:r>
            <a:endParaRPr lang="en-US" sz="1200" dirty="0">
              <a:solidFill>
                <a:srgbClr val="000000"/>
              </a:solidFill>
              <a:effectLst/>
              <a:latin typeface="Arial" panose="020B0604020202020204" pitchFamily="34" charset="0"/>
              <a:ea typeface="Archivo" panose="020B0503020202020B04" pitchFamily="34" charset="0"/>
            </a:endParaRPr>
          </a:p>
          <a:p>
            <a:pPr marL="0" marR="0" algn="just">
              <a:lnSpc>
                <a:spcPct val="150000"/>
              </a:lnSpc>
              <a:spcBef>
                <a:spcPts val="0"/>
              </a:spcBef>
              <a:spcAft>
                <a:spcPts val="0"/>
              </a:spcAft>
            </a:pPr>
            <a:r>
              <a:rPr lang="en-GB" sz="1100" dirty="0">
                <a:solidFill>
                  <a:srgbClr val="000000"/>
                </a:solidFill>
                <a:effectLst/>
                <a:latin typeface="Archivo" panose="020B0503020202020B04" pitchFamily="34" charset="0"/>
                <a:ea typeface="Archivo" panose="020B0503020202020B04" pitchFamily="34" charset="0"/>
              </a:rPr>
              <a:t>- representation of different areas of society, different parts of the country and geographical challenges;</a:t>
            </a:r>
            <a:endParaRPr lang="en-US" sz="1200" dirty="0">
              <a:solidFill>
                <a:srgbClr val="000000"/>
              </a:solidFill>
              <a:effectLst/>
              <a:latin typeface="Arial" panose="020B0604020202020204" pitchFamily="34" charset="0"/>
              <a:ea typeface="Archivo" panose="020B0503020202020B04" pitchFamily="34" charset="0"/>
            </a:endParaRPr>
          </a:p>
          <a:p>
            <a:pPr marL="0" marR="0" algn="just">
              <a:lnSpc>
                <a:spcPct val="150000"/>
              </a:lnSpc>
              <a:spcBef>
                <a:spcPts val="0"/>
              </a:spcBef>
              <a:spcAft>
                <a:spcPts val="0"/>
              </a:spcAft>
            </a:pPr>
            <a:r>
              <a:rPr lang="en-GB" sz="1100" dirty="0">
                <a:solidFill>
                  <a:srgbClr val="000000"/>
                </a:solidFill>
                <a:effectLst/>
                <a:latin typeface="Archivo" panose="020B0503020202020B04" pitchFamily="34" charset="0"/>
                <a:ea typeface="Archivo" panose="020B0503020202020B04" pitchFamily="34" charset="0"/>
              </a:rPr>
              <a:t>- use of national guidelines and guidelines  as a basis in the work when implementing the measures (where this is relevant).</a:t>
            </a:r>
            <a:endParaRPr lang="en-US" sz="1200" dirty="0">
              <a:solidFill>
                <a:srgbClr val="000000"/>
              </a:solidFill>
              <a:effectLst/>
              <a:latin typeface="Arial" panose="020B0604020202020204" pitchFamily="34" charset="0"/>
              <a:ea typeface="Archivo" panose="020B0503020202020B04" pitchFamily="34" charset="0"/>
            </a:endParaRPr>
          </a:p>
          <a:p>
            <a:pPr marL="0" marR="0" algn="just">
              <a:lnSpc>
                <a:spcPct val="150000"/>
              </a:lnSpc>
              <a:spcBef>
                <a:spcPts val="0"/>
              </a:spcBef>
              <a:spcAft>
                <a:spcPts val="0"/>
              </a:spcAft>
            </a:pPr>
            <a:r>
              <a:rPr lang="en-GB" sz="1100" dirty="0">
                <a:solidFill>
                  <a:srgbClr val="000000"/>
                </a:solidFill>
                <a:effectLst/>
                <a:latin typeface="Archivo" panose="020B0503020202020B04" pitchFamily="34" charset="0"/>
                <a:ea typeface="Archivo" panose="020B0503020202020B04" pitchFamily="34" charset="0"/>
              </a:rPr>
              <a:t>In order to contribute to knowledge and experience benefiting more municipalities, the following points are also emphasized:</a:t>
            </a:r>
            <a:endParaRPr lang="en-US" sz="1200" dirty="0">
              <a:solidFill>
                <a:srgbClr val="000000"/>
              </a:solidFill>
              <a:effectLst/>
              <a:latin typeface="Arial" panose="020B0604020202020204" pitchFamily="34" charset="0"/>
              <a:ea typeface="Archivo" panose="020B0503020202020B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GB" sz="1100" dirty="0">
                <a:solidFill>
                  <a:srgbClr val="000000"/>
                </a:solidFill>
                <a:effectLst/>
                <a:latin typeface="Archivo" panose="020B0503020202020B04" pitchFamily="34" charset="0"/>
                <a:ea typeface="Archivo" panose="020B0503020202020B04" pitchFamily="34" charset="0"/>
              </a:rPr>
              <a:t>Projects that are part of a collaboration between municipalities or between municipality (s) / county municipality.</a:t>
            </a:r>
            <a:endParaRPr lang="en-US" sz="1200" dirty="0">
              <a:solidFill>
                <a:srgbClr val="000000"/>
              </a:solidFill>
              <a:effectLst/>
              <a:latin typeface="Arial" panose="020B0604020202020204" pitchFamily="34" charset="0"/>
              <a:ea typeface="Archivo" panose="020B0503020202020B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GB" sz="1100" dirty="0">
                <a:solidFill>
                  <a:srgbClr val="000000"/>
                </a:solidFill>
                <a:effectLst/>
                <a:latin typeface="Archivo" panose="020B0503020202020B04" pitchFamily="34" charset="0"/>
                <a:ea typeface="Archivo" panose="020B0503020202020B04" pitchFamily="34" charset="0"/>
              </a:rPr>
              <a:t>The transfer value of the projects between municipalities, and to the regional and national level.</a:t>
            </a:r>
            <a:endParaRPr lang="en-US" sz="1200" dirty="0">
              <a:solidFill>
                <a:srgbClr val="000000"/>
              </a:solidFill>
              <a:effectLst/>
              <a:latin typeface="Arial" panose="020B0604020202020204" pitchFamily="34" charset="0"/>
              <a:ea typeface="Archivo" panose="020B0503020202020B04" pitchFamily="34" charset="0"/>
            </a:endParaRPr>
          </a:p>
          <a:p>
            <a:r>
              <a:rPr lang="en-GB" sz="1100" dirty="0">
                <a:effectLst/>
                <a:latin typeface="Archivo" panose="020B0503020202020B04" pitchFamily="34" charset="0"/>
                <a:ea typeface="Archivo" panose="020B0503020202020B04" pitchFamily="34" charset="0"/>
                <a:cs typeface="Times New Roman" panose="02020603050405020304" pitchFamily="18" charset="0"/>
              </a:rPr>
              <a:t>Projects that lead with the development of new knowledge and / or tools</a:t>
            </a:r>
            <a:endParaRPr lang="en-US" dirty="0"/>
          </a:p>
        </p:txBody>
      </p:sp>
    </p:spTree>
    <p:extLst>
      <p:ext uri="{BB962C8B-B14F-4D97-AF65-F5344CB8AC3E}">
        <p14:creationId xmlns:p14="http://schemas.microsoft.com/office/powerpoint/2010/main" val="290042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chivo" panose="020B0604020202020204" charset="-18"/>
                <a:ea typeface="Archivo" panose="020B0604020202020204" charset="-18"/>
                <a:cs typeface="Arial" panose="020B0604020202020204" pitchFamily="34" charset="0"/>
              </a:rPr>
              <a:t>The climate marathon was held in 2018 and 2019, both times in Bergen. </a:t>
            </a:r>
            <a:r>
              <a:rPr lang="en-GB" sz="1800" dirty="0" err="1">
                <a:effectLst/>
                <a:latin typeface="Archivo" panose="020B0604020202020204" charset="-18"/>
                <a:ea typeface="Archivo" panose="020B0604020202020204" charset="-18"/>
                <a:cs typeface="Arial" panose="020B0604020202020204" pitchFamily="34" charset="0"/>
              </a:rPr>
              <a:t>Klimathon</a:t>
            </a:r>
            <a:r>
              <a:rPr lang="en-GB" sz="1800" dirty="0">
                <a:effectLst/>
                <a:latin typeface="Archivo" panose="020B0604020202020204" charset="-18"/>
                <a:ea typeface="Archivo" panose="020B0604020202020204" charset="-18"/>
                <a:cs typeface="Arial" panose="020B0604020202020204" pitchFamily="34" charset="0"/>
              </a:rPr>
              <a:t> 2020 was an online event </a:t>
            </a:r>
            <a:endParaRPr lang="pl-PL" sz="1800" dirty="0">
              <a:effectLst/>
              <a:latin typeface="Archivo" panose="020B0604020202020204" charset="-18"/>
              <a:ea typeface="Archivo" panose="020B0604020202020204" charset="-18"/>
              <a:cs typeface="Times New Roman" panose="02020603050405020304" pitchFamily="18" charset="0"/>
            </a:endParaRPr>
          </a:p>
          <a:p>
            <a:endParaRPr lang="pl-PL" dirty="0"/>
          </a:p>
        </p:txBody>
      </p:sp>
    </p:spTree>
    <p:extLst>
      <p:ext uri="{BB962C8B-B14F-4D97-AF65-F5344CB8AC3E}">
        <p14:creationId xmlns:p14="http://schemas.microsoft.com/office/powerpoint/2010/main" val="3324187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GB" sz="1800" dirty="0">
                <a:effectLst/>
                <a:latin typeface="Archivo" panose="020B0503020202020B04" pitchFamily="34" charset="0"/>
                <a:ea typeface="Archivo" panose="020B0503020202020B04" pitchFamily="34" charset="0"/>
                <a:cs typeface="Arial" panose="020B0604020202020204" pitchFamily="34" charset="0"/>
              </a:rPr>
              <a:t>The working methodology is experimental and exploratory and is clearly inspired by the IT industry's "hackathons". Participants are encouraged to use their own experiences, public resources and insights from research in the climate fie</a:t>
            </a:r>
          </a:p>
          <a:p>
            <a:pPr marL="0" marR="0" algn="just">
              <a:lnSpc>
                <a:spcPct val="150000"/>
              </a:lnSpc>
              <a:spcBef>
                <a:spcPts val="0"/>
              </a:spcBef>
              <a:spcAft>
                <a:spcPts val="0"/>
              </a:spcAft>
            </a:pPr>
            <a:r>
              <a:rPr lang="en-GB" sz="1800" dirty="0">
                <a:effectLst/>
                <a:latin typeface="Archivo" panose="020B0503020202020B04" pitchFamily="34" charset="0"/>
                <a:cs typeface="Arial" panose="020B0604020202020204" pitchFamily="34" charset="0"/>
              </a:rPr>
              <a:t>Other cities also</a:t>
            </a:r>
            <a:endParaRPr lang="pl-PL" sz="1800" dirty="0">
              <a:effectLst/>
              <a:latin typeface="Archivo" panose="020B0503020202020B04" pitchFamily="34" charset="0"/>
              <a:cs typeface="Arial" panose="020B0604020202020204" pitchFamily="34" charset="0"/>
            </a:endParaRPr>
          </a:p>
          <a:p>
            <a:pPr marL="0" marR="0" algn="just">
              <a:lnSpc>
                <a:spcPct val="150000"/>
              </a:lnSpc>
              <a:spcBef>
                <a:spcPts val="0"/>
              </a:spcBef>
              <a:spcAft>
                <a:spcPts val="0"/>
              </a:spcAft>
            </a:pPr>
            <a:endParaRPr lang="pl-PL" sz="1800" dirty="0">
              <a:effectLst/>
              <a:latin typeface="Archivo" panose="020B0503020202020B04" pitchFamily="34" charset="0"/>
              <a:cs typeface="Arial" panose="020B0604020202020204" pitchFamily="34" charset="0"/>
            </a:endParaRPr>
          </a:p>
          <a:p>
            <a:pPr marL="0" marR="0" lvl="0" indent="-298450" algn="just" defTabSz="914400" rtl="0" eaLnBrk="1" fontAlgn="auto" latinLnBrk="0" hangingPunct="1">
              <a:lnSpc>
                <a:spcPct val="150000"/>
              </a:lnSpc>
              <a:spcBef>
                <a:spcPts val="0"/>
              </a:spcBef>
              <a:spcAft>
                <a:spcPts val="0"/>
              </a:spcAft>
              <a:buClr>
                <a:srgbClr val="000000"/>
              </a:buClr>
              <a:buSzPts val="1100"/>
              <a:buFont typeface="Arial"/>
              <a:buChar char="●"/>
              <a:tabLst/>
              <a:defRPr/>
            </a:pPr>
            <a:r>
              <a:rPr lang="en-GB" sz="1800" dirty="0">
                <a:effectLst/>
                <a:latin typeface="Archivo" panose="020B0604020202020204" charset="-18"/>
                <a:ea typeface="Archivo" panose="020B0604020202020204" charset="-18"/>
                <a:cs typeface="Arial" panose="020B0604020202020204" pitchFamily="34" charset="0"/>
              </a:rPr>
              <a:t>The working methodology is experimental and exploratory and is clearly inspired by the IT industry's "hackathons". Participants are encouraged to use their own experiences, public resources and insights from research in the climate field.  According to the organizers </a:t>
            </a:r>
            <a:r>
              <a:rPr lang="en-GB" sz="1800" dirty="0" err="1">
                <a:effectLst/>
                <a:latin typeface="Archivo" panose="020B0604020202020204" charset="-18"/>
                <a:ea typeface="Archivo" panose="020B0604020202020204" charset="-18"/>
                <a:cs typeface="Arial" panose="020B0604020202020204" pitchFamily="34" charset="0"/>
              </a:rPr>
              <a:t>Klimathon</a:t>
            </a:r>
            <a:r>
              <a:rPr lang="en-GB" sz="1800" dirty="0">
                <a:effectLst/>
                <a:latin typeface="Archivo" panose="020B0604020202020204" charset="-18"/>
                <a:ea typeface="Archivo" panose="020B0604020202020204" charset="-18"/>
                <a:cs typeface="Arial" panose="020B0604020202020204" pitchFamily="34" charset="0"/>
              </a:rPr>
              <a:t> shall be seen as an attempt to establish a kind of organizational infrastructure for reflection, perspective development and competence development, where the actors involved will in practice learn from each other.  Efficient and collaborative planning for climate adaptation requires following the relevant guidelines, considering local factors (as landscape, land-use, public opinion, and economics), knowledge of the past and forecasting its present and future impact on the community. </a:t>
            </a:r>
            <a:endParaRPr lang="pl-PL" sz="1800" dirty="0">
              <a:effectLst/>
              <a:latin typeface="Archivo" panose="020B0604020202020204" charset="-18"/>
              <a:ea typeface="Archivo" panose="020B0604020202020204" charset="-18"/>
              <a:cs typeface="Times New Roman" panose="02020603050405020304" pitchFamily="18" charset="0"/>
            </a:endParaRPr>
          </a:p>
          <a:p>
            <a:pPr marL="0" marR="0" algn="just">
              <a:lnSpc>
                <a:spcPct val="150000"/>
              </a:lnSpc>
              <a:spcBef>
                <a:spcPts val="0"/>
              </a:spcBef>
              <a:spcAft>
                <a:spcPts val="0"/>
              </a:spcAft>
            </a:pPr>
            <a:endParaRPr lang="en-US" dirty="0"/>
          </a:p>
        </p:txBody>
      </p:sp>
    </p:spTree>
    <p:extLst>
      <p:ext uri="{BB962C8B-B14F-4D97-AF65-F5344CB8AC3E}">
        <p14:creationId xmlns:p14="http://schemas.microsoft.com/office/powerpoint/2010/main" val="4261855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mj-lt"/>
              <a:buNone/>
            </a:pPr>
            <a:r>
              <a:rPr lang="pl-PL" b="0" i="0" dirty="0">
                <a:solidFill>
                  <a:srgbClr val="374151"/>
                </a:solidFill>
                <a:effectLst/>
                <a:latin typeface="Söhne"/>
              </a:rPr>
              <a:t>Najwyższy priorytet wśród działań adaptacji do zmian klimatu  w Norwegii ma zdecydowanie ochrona przed zagrożeniami związanymi z wodą. W tym obszarze </a:t>
            </a:r>
            <a:r>
              <a:rPr lang="pl-PL" b="0" i="0" dirty="0" err="1">
                <a:solidFill>
                  <a:srgbClr val="374151"/>
                </a:solidFill>
                <a:effectLst/>
                <a:latin typeface="Söhne"/>
              </a:rPr>
              <a:t>miesci</a:t>
            </a:r>
            <a:r>
              <a:rPr lang="pl-PL" b="0" i="0" dirty="0">
                <a:solidFill>
                  <a:srgbClr val="374151"/>
                </a:solidFill>
                <a:effectLst/>
                <a:latin typeface="Söhne"/>
              </a:rPr>
              <a:t> :Ochrona wybrzeży: Norwegia wdrożyła szereg środków w celu ochrony społeczności i infrastruktury przybrzeżnej przed skutkami podnoszenia się poziomu mórz i nasilenia powodzi przybrzeżnych. Przykładami takich działań są: budowa falochronów i wałów przeciwpowodziowych, wznoszenie budynków i przenoszenie infrastruktury z dala od obszarów wrażliwych.</a:t>
            </a:r>
          </a:p>
          <a:p>
            <a:pPr algn="l">
              <a:buFont typeface="+mj-lt"/>
              <a:buNone/>
            </a:pPr>
            <a:r>
              <a:rPr lang="pl-PL" b="0" i="0" dirty="0">
                <a:solidFill>
                  <a:srgbClr val="374151"/>
                </a:solidFill>
                <a:effectLst/>
                <a:latin typeface="Söhne"/>
              </a:rPr>
              <a:t>System ochrony przeciwpowodziowej: Norwegia opracowała krajowy program ochrony przeciwpowodziowej w celu ochrony społeczności i infrastruktury przed zwiększonymi powodziami spowodowanymi częstszymi i bardziej dotkliwymi zjawiskami pogodowymi. Obejmuje to budowę nowych zapór i wałów przeciwpowodziowych oraz ulepszanie istniejących.</a:t>
            </a:r>
          </a:p>
          <a:p>
            <a:pPr algn="l">
              <a:buFont typeface="+mj-lt"/>
              <a:buNone/>
            </a:pPr>
            <a:r>
              <a:rPr lang="pl-PL" b="0" i="0" dirty="0">
                <a:solidFill>
                  <a:srgbClr val="374151"/>
                </a:solidFill>
                <a:effectLst/>
                <a:latin typeface="Söhne"/>
              </a:rPr>
              <a:t>Gospodarka wodna: budowę nowych zbiorników, modernizację istniejących i poprawę systemów irygacyjnych. </a:t>
            </a:r>
          </a:p>
          <a:p>
            <a:pPr algn="l">
              <a:buFont typeface="+mj-lt"/>
              <a:buNone/>
            </a:pPr>
            <a:endParaRPr lang="pl-PL" b="0" i="0" dirty="0">
              <a:solidFill>
                <a:srgbClr val="374151"/>
              </a:solidFill>
              <a:effectLst/>
              <a:latin typeface="Söhne"/>
            </a:endParaRPr>
          </a:p>
          <a:p>
            <a:pPr algn="l">
              <a:buFont typeface="+mj-lt"/>
              <a:buNone/>
            </a:pPr>
            <a:r>
              <a:rPr lang="pl-PL" b="0" i="0" dirty="0">
                <a:solidFill>
                  <a:srgbClr val="374151"/>
                </a:solidFill>
                <a:effectLst/>
                <a:latin typeface="Söhne"/>
              </a:rPr>
              <a:t>Gospodarka leśna: Norwegia podejmuje działania w zakresie zrównoważonej gospodarki leśnej i ponownego zalesiania, aby pomóc złagodzić wpływ zmiany klimatu na ekosystemy i różnorodność biologiczną. </a:t>
            </a:r>
          </a:p>
          <a:p>
            <a:pPr algn="l">
              <a:buFont typeface="+mj-lt"/>
              <a:buNone/>
            </a:pPr>
            <a:r>
              <a:rPr lang="pl-PL" b="0" i="0" dirty="0">
                <a:solidFill>
                  <a:srgbClr val="374151"/>
                </a:solidFill>
                <a:effectLst/>
                <a:latin typeface="Söhne"/>
              </a:rPr>
              <a:t>Plany adaptacyjne: Norwegia opracowała szereg planów adaptacyjnych na poziomie krajowym, regionalnym i lokalnym, które identyfikują konkretne skutki zmian klimatu i określają strategie radzenia sobie z nimi.</a:t>
            </a:r>
          </a:p>
          <a:p>
            <a:pPr algn="l">
              <a:buFont typeface="+mj-lt"/>
              <a:buNone/>
            </a:pPr>
            <a:r>
              <a:rPr lang="pl-PL" b="0" i="0" dirty="0">
                <a:solidFill>
                  <a:srgbClr val="374151"/>
                </a:solidFill>
                <a:effectLst/>
                <a:latin typeface="Söhne"/>
              </a:rPr>
              <a:t>Świadomość społeczna: Norwegia podnosi świadomość społeczną na temat wpływu zmian klimatu i znaczenia działań adaptacyjnych poprzez programy edukacyjne i informacyjne. </a:t>
            </a:r>
          </a:p>
          <a:p>
            <a:pPr algn="l">
              <a:buFont typeface="+mj-lt"/>
              <a:buNone/>
            </a:pPr>
            <a:r>
              <a:rPr lang="pl-PL" b="0" i="0" dirty="0">
                <a:solidFill>
                  <a:srgbClr val="374151"/>
                </a:solidFill>
                <a:effectLst/>
                <a:latin typeface="Söhne"/>
              </a:rPr>
              <a:t>Badania i monitoring: Norwegia inwestuje w badania i monitoring, aby lepiej zrozumieć skutki zmiany klimatu i poprawić skuteczność działań adaptacyjnych.</a:t>
            </a:r>
          </a:p>
          <a:p>
            <a:pPr algn="l">
              <a:buFont typeface="+mj-lt"/>
              <a:buNone/>
            </a:pPr>
            <a:r>
              <a:rPr lang="pl-PL" b="0" i="0" dirty="0">
                <a:solidFill>
                  <a:srgbClr val="374151"/>
                </a:solidFill>
                <a:effectLst/>
                <a:latin typeface="Söhne"/>
              </a:rPr>
              <a:t>Współpraca międzynarodowa: Norwegia jest aktywnie zaangażowana we współpracę międzynarodową w zakresie przystosowania się do zmian klimatu i udziela wsparcia krajom rozwijającym się, aby pomóc im w przystosowaniu się do skutków zmian klimatu.</a:t>
            </a:r>
          </a:p>
          <a:p>
            <a:pPr algn="l">
              <a:buFont typeface="+mj-lt"/>
              <a:buNone/>
            </a:pPr>
            <a:endParaRPr lang="pl-PL" b="0" i="0" dirty="0">
              <a:solidFill>
                <a:srgbClr val="374151"/>
              </a:solidFill>
              <a:effectLst/>
              <a:latin typeface="Söhne"/>
            </a:endParaRPr>
          </a:p>
          <a:p>
            <a:pPr algn="l">
              <a:buFont typeface="+mj-lt"/>
              <a:buNone/>
            </a:pPr>
            <a:endParaRPr lang="pl-PL" b="0" i="0" dirty="0">
              <a:solidFill>
                <a:srgbClr val="374151"/>
              </a:solidFill>
              <a:effectLst/>
              <a:latin typeface="Söhne"/>
            </a:endParaRPr>
          </a:p>
          <a:p>
            <a:pPr algn="l">
              <a:buFont typeface="+mj-lt"/>
              <a:buNone/>
            </a:pPr>
            <a:endParaRPr lang="pl-PL" b="0" i="0" dirty="0">
              <a:solidFill>
                <a:srgbClr val="374151"/>
              </a:solidFill>
              <a:effectLst/>
              <a:latin typeface="Söhne"/>
            </a:endParaRPr>
          </a:p>
          <a:p>
            <a:pPr algn="l">
              <a:buFont typeface="+mj-lt"/>
              <a:buNone/>
            </a:pPr>
            <a:r>
              <a:rPr lang="en-US" b="0" i="0" dirty="0">
                <a:solidFill>
                  <a:srgbClr val="374151"/>
                </a:solidFill>
                <a:effectLst/>
                <a:latin typeface="Söhne"/>
              </a:rPr>
              <a:t>The highest priority among adaptation measures in Norway is given the protection against water related risks. This includes:</a:t>
            </a:r>
          </a:p>
          <a:p>
            <a:pPr algn="l">
              <a:buFont typeface="+mj-lt"/>
              <a:buAutoNum type="arabicPeriod"/>
            </a:pPr>
            <a:r>
              <a:rPr lang="en-US" b="0" i="0" dirty="0">
                <a:solidFill>
                  <a:srgbClr val="374151"/>
                </a:solidFill>
                <a:effectLst/>
                <a:latin typeface="Söhne"/>
              </a:rPr>
              <a:t>Coastal protection: Norway has implemented a number of measures to protect coastal communities and infrastructure from the impacts of sea level rise and increased coastal flooding. Examples of these activities are: building seawalls and dikes, elevating buildings, and relocating infrastructure away from vulnerable areas.</a:t>
            </a:r>
          </a:p>
          <a:p>
            <a:pPr algn="l">
              <a:buFont typeface="+mj-lt"/>
              <a:buAutoNum type="arabicPeriod"/>
            </a:pPr>
            <a:r>
              <a:rPr lang="en-US" b="0" i="0" dirty="0">
                <a:solidFill>
                  <a:srgbClr val="374151"/>
                </a:solidFill>
                <a:effectLst/>
                <a:latin typeface="Söhne"/>
              </a:rPr>
              <a:t>Flood protection: Norway has developed a national flood protection program to protect communities and infrastructure from increased flooding due to more frequent and severe weather events. This includes building new dams and levees, and improving existing ones.</a:t>
            </a:r>
          </a:p>
          <a:p>
            <a:pPr algn="l">
              <a:buFont typeface="+mj-lt"/>
              <a:buAutoNum type="arabicPeriod"/>
            </a:pPr>
            <a:r>
              <a:rPr lang="en-US" b="0" i="0" dirty="0">
                <a:solidFill>
                  <a:srgbClr val="374151"/>
                </a:solidFill>
                <a:effectLst/>
                <a:latin typeface="Söhne"/>
              </a:rPr>
              <a:t>Water management: Norway has implemented a number of measures to improve water management, including building new reservoirs, upgrading existing ones, and improving irrigation systems. This helps to ensure an adequate water supply during droughts.</a:t>
            </a:r>
          </a:p>
          <a:p>
            <a:pPr algn="l">
              <a:buFont typeface="+mj-lt"/>
              <a:buAutoNum type="arabicPeriod"/>
            </a:pPr>
            <a:r>
              <a:rPr lang="en-US" b="0" i="0" dirty="0">
                <a:solidFill>
                  <a:srgbClr val="374151"/>
                </a:solidFill>
                <a:effectLst/>
                <a:latin typeface="Söhne"/>
              </a:rPr>
              <a:t>Forest management: Norway is taking action on sustainable forest management and reforestation to help mitigate the impacts of climate change on ecosystems and biodiversity.</a:t>
            </a:r>
          </a:p>
          <a:p>
            <a:pPr algn="l">
              <a:buFont typeface="+mj-lt"/>
              <a:buAutoNum type="arabicPeriod"/>
            </a:pPr>
            <a:r>
              <a:rPr lang="en-US" b="0" i="0" dirty="0">
                <a:solidFill>
                  <a:srgbClr val="374151"/>
                </a:solidFill>
                <a:effectLst/>
                <a:latin typeface="Söhne"/>
              </a:rPr>
              <a:t>Adaptation plans: Norway has developed a number of adaptation plans at the national, regional, and local level, which identify the specific impacts of climate change and set out strategies for addressing them.</a:t>
            </a:r>
          </a:p>
          <a:p>
            <a:pPr algn="l">
              <a:buFont typeface="+mj-lt"/>
              <a:buAutoNum type="arabicPeriod"/>
            </a:pPr>
            <a:r>
              <a:rPr lang="en-US" b="0" i="0" dirty="0">
                <a:solidFill>
                  <a:srgbClr val="374151"/>
                </a:solidFill>
                <a:effectLst/>
                <a:latin typeface="Söhne"/>
              </a:rPr>
              <a:t>Public awareness: Norway is raising public awareness about the impacts of climate change and the importance of adaptation measures through education and outreach programs.</a:t>
            </a:r>
          </a:p>
          <a:p>
            <a:pPr algn="l">
              <a:buFont typeface="+mj-lt"/>
              <a:buAutoNum type="arabicPeriod"/>
            </a:pPr>
            <a:r>
              <a:rPr lang="en-US" b="0" i="0" dirty="0">
                <a:solidFill>
                  <a:srgbClr val="374151"/>
                </a:solidFill>
                <a:effectLst/>
                <a:latin typeface="Söhne"/>
              </a:rPr>
              <a:t>Research and monitoring: Norway is investing in research and monitoring to better understand the impacts of climate change, and to improve the effectiveness of adaptation measures.</a:t>
            </a:r>
          </a:p>
          <a:p>
            <a:pPr algn="l">
              <a:buFont typeface="+mj-lt"/>
              <a:buAutoNum type="arabicPeriod"/>
            </a:pPr>
            <a:r>
              <a:rPr lang="en-US" b="0" i="0" dirty="0">
                <a:solidFill>
                  <a:srgbClr val="374151"/>
                </a:solidFill>
                <a:effectLst/>
                <a:latin typeface="Söhne"/>
              </a:rPr>
              <a:t>International cooperation: Norway is actively involved in international cooperation on climate change adaptation, and provides support to developing countries to help them adapt to the impacts of climate change.</a:t>
            </a:r>
          </a:p>
          <a:p>
            <a:endParaRPr lang="en-US" dirty="0"/>
          </a:p>
        </p:txBody>
      </p:sp>
      <p:sp>
        <p:nvSpPr>
          <p:cNvPr id="4" name="Slide Number Placeholder 3"/>
          <p:cNvSpPr>
            <a:spLocks noGrp="1"/>
          </p:cNvSpPr>
          <p:nvPr>
            <p:ph type="sldNum" sz="quarter" idx="5"/>
          </p:nvPr>
        </p:nvSpPr>
        <p:spPr/>
        <p:txBody>
          <a:bodyPr/>
          <a:lstStyle/>
          <a:p>
            <a:fld id="{1BD3187C-CE29-4DD1-B840-6381953DC177}" type="slidenum">
              <a:rPr lang="en-US" smtClean="0"/>
              <a:t>3</a:t>
            </a:fld>
            <a:endParaRPr lang="en-US"/>
          </a:p>
        </p:txBody>
      </p:sp>
    </p:spTree>
    <p:extLst>
      <p:ext uri="{BB962C8B-B14F-4D97-AF65-F5344CB8AC3E}">
        <p14:creationId xmlns:p14="http://schemas.microsoft.com/office/powerpoint/2010/main" val="1391210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800" dirty="0">
                <a:effectLst/>
                <a:latin typeface="Archivo" panose="020B0604020202020204" charset="-18"/>
                <a:ea typeface="Archivo" panose="020B0604020202020204" charset="-18"/>
                <a:cs typeface="Times New Roman" panose="02020603050405020304" pitchFamily="18" charset="0"/>
              </a:rPr>
              <a:t>A </a:t>
            </a:r>
            <a:r>
              <a:rPr lang="en-US" sz="1800" dirty="0">
                <a:effectLst/>
                <a:latin typeface="Archivo" panose="020B0604020202020204" charset="-18"/>
                <a:ea typeface="Archivo" panose="020B0604020202020204" charset="-18"/>
                <a:cs typeface="Times New Roman" panose="02020603050405020304" pitchFamily="18" charset="0"/>
              </a:rPr>
              <a:t>course developed for local politicians</a:t>
            </a:r>
            <a:r>
              <a:rPr lang="pl-PL" sz="1800" dirty="0">
                <a:effectLst/>
                <a:latin typeface="Archivo" panose="020B0604020202020204" charset="-18"/>
                <a:ea typeface="Archivo" panose="020B0604020202020204" charset="-18"/>
                <a:cs typeface="Times New Roman" panose="02020603050405020304" pitchFamily="18" charset="0"/>
              </a:rPr>
              <a:t>. </a:t>
            </a:r>
            <a:r>
              <a:rPr lang="pt-BR" sz="1800" dirty="0">
                <a:effectLst/>
                <a:latin typeface="Archivo" panose="020B0604020202020204" charset="-18"/>
                <a:ea typeface="Archivo" panose="020B0604020202020204" charset="-18"/>
                <a:cs typeface="Times New Roman" panose="02020603050405020304" pitchFamily="18" charset="0"/>
              </a:rPr>
              <a:t>The purpose of the project </a:t>
            </a:r>
            <a:r>
              <a:rPr lang="pl-PL" sz="1800" dirty="0" err="1">
                <a:effectLst/>
                <a:latin typeface="Archivo" panose="020B0604020202020204" charset="-18"/>
                <a:ea typeface="Archivo" panose="020B0604020202020204" charset="-18"/>
                <a:cs typeface="Times New Roman" panose="02020603050405020304" pitchFamily="18" charset="0"/>
              </a:rPr>
              <a:t>wa</a:t>
            </a:r>
            <a:r>
              <a:rPr lang="pt-BR" sz="1800" dirty="0">
                <a:effectLst/>
                <a:latin typeface="Archivo" panose="020B0604020202020204" charset="-18"/>
                <a:ea typeface="Archivo" panose="020B0604020202020204" charset="-18"/>
                <a:cs typeface="Times New Roman" panose="02020603050405020304" pitchFamily="18" charset="0"/>
              </a:rPr>
              <a:t>s to give local and regional politicians increased knowledge of what is expected climate change, what challenges this entails and how these challenges can be met.</a:t>
            </a:r>
            <a:endParaRPr lang="pl-PL" sz="1800" dirty="0">
              <a:effectLst/>
              <a:latin typeface="Archivo" panose="020B0604020202020204" charset="-18"/>
              <a:ea typeface="Archivo" panose="020B0604020202020204" charset="-18"/>
              <a:cs typeface="Times New Roman" panose="02020603050405020304" pitchFamily="18" charset="0"/>
            </a:endParaRPr>
          </a:p>
          <a:p>
            <a:pPr>
              <a:lnSpc>
                <a:spcPct val="150000"/>
              </a:lnSpc>
              <a:spcAft>
                <a:spcPts val="800"/>
              </a:spcAft>
            </a:pPr>
            <a:r>
              <a:rPr lang="pt-BR" sz="1800" dirty="0">
                <a:effectLst/>
                <a:latin typeface="Archivo" panose="020B0604020202020204" charset="-18"/>
                <a:ea typeface="Archivo" panose="020B0604020202020204" charset="-18"/>
                <a:cs typeface="Times New Roman" panose="02020603050405020304" pitchFamily="18" charset="0"/>
              </a:rPr>
              <a:t>Course content ( 3,5 h)</a:t>
            </a:r>
            <a:endParaRPr lang="pl-PL" sz="1800" dirty="0">
              <a:effectLst/>
              <a:latin typeface="Archivo" panose="020B0604020202020204" charset="-18"/>
              <a:ea typeface="Archivo" panose="020B0604020202020204" charset="-18"/>
              <a:cs typeface="Times New Roman" panose="02020603050405020304" pitchFamily="18" charset="0"/>
            </a:endParaRPr>
          </a:p>
          <a:p>
            <a:pPr>
              <a:lnSpc>
                <a:spcPct val="150000"/>
              </a:lnSpc>
              <a:spcAft>
                <a:spcPts val="800"/>
              </a:spcAft>
            </a:pPr>
            <a:r>
              <a:rPr lang="pt-BR" sz="1800" dirty="0">
                <a:effectLst/>
                <a:latin typeface="Archivo" panose="020B0604020202020204" charset="-18"/>
                <a:ea typeface="Archivo" panose="020B0604020202020204" charset="-18"/>
                <a:cs typeface="Times New Roman" panose="02020603050405020304" pitchFamily="18" charset="0"/>
              </a:rPr>
              <a:t>Part 1: Raising awareness of legal / physical topics </a:t>
            </a:r>
            <a:endParaRPr lang="pl-PL" sz="1800" dirty="0">
              <a:effectLst/>
              <a:latin typeface="Archivo" panose="020B0604020202020204" charset="-18"/>
              <a:ea typeface="Archivo" panose="020B0604020202020204" charset="-18"/>
              <a:cs typeface="Times New Roman" panose="02020603050405020304" pitchFamily="18" charset="0"/>
            </a:endParaRPr>
          </a:p>
          <a:p>
            <a:pPr marL="1257300" lvl="2" indent="-342900">
              <a:lnSpc>
                <a:spcPct val="150000"/>
              </a:lnSpc>
              <a:buFont typeface="Symbol" panose="05050102010706020507" pitchFamily="18" charset="2"/>
              <a:buChar char=""/>
            </a:pPr>
            <a:r>
              <a:rPr lang="en-US" sz="1800" dirty="0">
                <a:effectLst/>
                <a:latin typeface="Archivo" panose="020B0604020202020204" charset="-18"/>
                <a:ea typeface="Archivo" panose="020B0604020202020204" charset="-18"/>
                <a:cs typeface="Times New Roman" panose="02020603050405020304" pitchFamily="18" charset="0"/>
              </a:rPr>
              <a:t>Legal framework for climate-related hazard assessment according to the Planning and Building Act (</a:t>
            </a:r>
            <a:r>
              <a:rPr lang="en-US" sz="1800" dirty="0" err="1">
                <a:effectLst/>
                <a:latin typeface="Archivo" panose="020B0604020202020204" charset="-18"/>
                <a:ea typeface="Archivo" panose="020B0604020202020204" charset="-18"/>
                <a:cs typeface="Times New Roman" panose="02020603050405020304" pitchFamily="18" charset="0"/>
              </a:rPr>
              <a:t>pbl</a:t>
            </a:r>
            <a:r>
              <a:rPr lang="en-US" sz="1800" dirty="0">
                <a:effectLst/>
                <a:latin typeface="Archivo" panose="020B0604020202020204" charset="-18"/>
                <a:ea typeface="Archivo" panose="020B0604020202020204" charset="-18"/>
                <a:cs typeface="Times New Roman" panose="02020603050405020304" pitchFamily="18" charset="0"/>
              </a:rPr>
              <a:t> § 28-1, TEK 10, etc.)</a:t>
            </a:r>
            <a:endParaRPr lang="pl-PL" sz="1800" dirty="0">
              <a:effectLst/>
              <a:latin typeface="Archivo" panose="020B0604020202020204" charset="-18"/>
              <a:ea typeface="Archivo" panose="020B0604020202020204" charset="-18"/>
              <a:cs typeface="Times New Roman" panose="02020603050405020304" pitchFamily="18" charset="0"/>
            </a:endParaRPr>
          </a:p>
          <a:p>
            <a:pPr marL="1257300" lvl="2" indent="-342900">
              <a:lnSpc>
                <a:spcPct val="150000"/>
              </a:lnSpc>
              <a:buFont typeface="Symbol" panose="05050102010706020507" pitchFamily="18" charset="2"/>
              <a:buChar char=""/>
            </a:pPr>
            <a:r>
              <a:rPr lang="en-US" sz="1800" dirty="0">
                <a:effectLst/>
                <a:latin typeface="Archivo" panose="020B0604020202020204" charset="-18"/>
                <a:ea typeface="Archivo" panose="020B0604020202020204" charset="-18"/>
                <a:cs typeface="Times New Roman" panose="02020603050405020304" pitchFamily="18" charset="0"/>
              </a:rPr>
              <a:t>Surface water management and drainage capacity (preliminary §24a)</a:t>
            </a:r>
            <a:endParaRPr lang="pl-PL" sz="1800" dirty="0">
              <a:effectLst/>
              <a:latin typeface="Archivo" panose="020B0604020202020204" charset="-18"/>
              <a:ea typeface="Archivo" panose="020B0604020202020204" charset="-18"/>
              <a:cs typeface="Times New Roman" panose="02020603050405020304" pitchFamily="18" charset="0"/>
            </a:endParaRPr>
          </a:p>
          <a:p>
            <a:pPr marL="1257300" lvl="2" indent="-342900">
              <a:lnSpc>
                <a:spcPct val="150000"/>
              </a:lnSpc>
              <a:spcAft>
                <a:spcPts val="800"/>
              </a:spcAft>
              <a:buFont typeface="Symbol" panose="05050102010706020507" pitchFamily="18" charset="2"/>
              <a:buChar char=""/>
            </a:pPr>
            <a:r>
              <a:rPr lang="en-US" sz="1800" dirty="0">
                <a:effectLst/>
                <a:latin typeface="Archivo" panose="020B0604020202020204" charset="-18"/>
                <a:ea typeface="Archivo" panose="020B0604020202020204" charset="-18"/>
                <a:cs typeface="Times New Roman" panose="02020603050405020304" pitchFamily="18" charset="0"/>
              </a:rPr>
              <a:t>Management of flood risk in watercourses, especially small watercourses (Water Resources Act §6 and Chapter 6)</a:t>
            </a:r>
            <a:endParaRPr lang="pl-PL" sz="1800" dirty="0">
              <a:effectLst/>
              <a:latin typeface="Archivo" panose="020B0604020202020204" charset="-18"/>
              <a:ea typeface="Archivo" panose="020B0604020202020204" charset="-18"/>
              <a:cs typeface="Times New Roman" panose="02020603050405020304" pitchFamily="18" charset="0"/>
            </a:endParaRPr>
          </a:p>
          <a:p>
            <a:pPr marL="1257300" lvl="2" indent="-342900">
              <a:lnSpc>
                <a:spcPct val="150000"/>
              </a:lnSpc>
              <a:spcAft>
                <a:spcPts val="800"/>
              </a:spcAft>
              <a:buFont typeface="Symbol" panose="05050102010706020507" pitchFamily="18" charset="2"/>
              <a:buChar char=""/>
            </a:pPr>
            <a:r>
              <a:rPr lang="pt-BR" sz="1800" dirty="0">
                <a:effectLst/>
                <a:latin typeface="Archivo" panose="020B0604020202020204" charset="-18"/>
                <a:ea typeface="Archivo" panose="020B0604020202020204" charset="-18"/>
                <a:cs typeface="Times New Roman" panose="02020603050405020304" pitchFamily="18" charset="0"/>
              </a:rPr>
              <a:t>Agriculture, health and biodiversity are also a challenge that was pointed out.</a:t>
            </a:r>
            <a:endParaRPr lang="pl-PL" sz="1800" dirty="0">
              <a:effectLst/>
              <a:latin typeface="Archivo" panose="020B0604020202020204" charset="-18"/>
              <a:ea typeface="Archivo" panose="020B0604020202020204" charset="-18"/>
              <a:cs typeface="Times New Roman" panose="02020603050405020304" pitchFamily="18" charset="0"/>
            </a:endParaRPr>
          </a:p>
          <a:p>
            <a:pPr>
              <a:lnSpc>
                <a:spcPct val="150000"/>
              </a:lnSpc>
              <a:spcAft>
                <a:spcPts val="800"/>
              </a:spcAft>
            </a:pPr>
            <a:r>
              <a:rPr lang="pt-BR" sz="1800" dirty="0">
                <a:effectLst/>
                <a:latin typeface="Archivo" panose="020B0604020202020204" charset="-18"/>
                <a:ea typeface="Archivo" panose="020B0604020202020204" charset="-18"/>
                <a:cs typeface="Times New Roman" panose="02020603050405020304" pitchFamily="18" charset="0"/>
              </a:rPr>
              <a:t>Part 2: Experiences of Trondheim municipality work on climate adaptation </a:t>
            </a:r>
            <a:endParaRPr lang="pl-PL" sz="1800" dirty="0">
              <a:effectLst/>
              <a:latin typeface="Archivo" panose="020B0604020202020204" charset="-18"/>
              <a:ea typeface="Archivo" panose="020B0604020202020204" charset="-18"/>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l-PL" sz="1800" dirty="0">
              <a:effectLst/>
              <a:latin typeface="Archivo" panose="020B0604020202020204" charset="-18"/>
              <a:ea typeface="Archivo" panose="020B0604020202020204" charset="-18"/>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l-PL" sz="1800" dirty="0">
              <a:effectLst/>
              <a:latin typeface="Archivo" panose="020B0604020202020204" charset="-18"/>
              <a:ea typeface="Archivo" panose="020B0604020202020204" charset="-18"/>
              <a:cs typeface="Times New Roman" panose="02020603050405020304" pitchFamily="18" charset="0"/>
            </a:endParaRPr>
          </a:p>
          <a:p>
            <a:endParaRPr lang="pl-PL" dirty="0"/>
          </a:p>
        </p:txBody>
      </p:sp>
    </p:spTree>
    <p:extLst>
      <p:ext uri="{BB962C8B-B14F-4D97-AF65-F5344CB8AC3E}">
        <p14:creationId xmlns:p14="http://schemas.microsoft.com/office/powerpoint/2010/main" val="2827957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W ramach podsumowania tego modułu o norweskiej perspektyw na politykę klimatyczną chciałabym zwrócić uwagę na następujące punkty: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ambitna cele zdefiniowane na poziomie krajowym motywują przedsiębiorstwa organizacje branżowe do tego, żeby w sposób aktywny włączać się do działań związanych z ochroną klimatu, nie wspominając o regulacjach ekonomicznych z jednej strony mogą zachęcać do wyboru niskoemisyjnych działań</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o sukcesie norweskiej polityki klimatycznej wydają się decydować wyraźne zobowiązanie podejmowane na tym najniższym , lokalnym poziomie miast i gmin które odpowiedzialne są za wdrażanie planów klimatycznych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tych działań stanowi edukacja klimatyczna obecna wychowaniu młodych Norwegów zarówno tę formalnym jak i nieformalnym jako część edukacji ale też stylu życia i przekazywanych wartości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bardzo charakterystycznym rysem norweskiej polityki jest realizacja i jej założeń parciu o współpracę poziomami między różnymi sektorami. znakomita większość przedsięwzięć z zakresu ochrony klimatu realizowana jest przez konsorcja wchodzą instytucje publiczne firmy </a:t>
            </a:r>
            <a:r>
              <a:rPr lang="pl-PL" sz="1800" dirty="0" err="1">
                <a:effectLst/>
                <a:latin typeface="Calibri" panose="020F0502020204030204" pitchFamily="34" charset="0"/>
                <a:ea typeface="Calibri" panose="020F0502020204030204" pitchFamily="34" charset="0"/>
                <a:cs typeface="Times New Roman" panose="02020603050405020304" pitchFamily="18" charset="0"/>
              </a:rPr>
              <a:t>prywatneI</a:t>
            </a:r>
            <a:r>
              <a:rPr lang="pl-PL" sz="1800" dirty="0">
                <a:effectLst/>
                <a:latin typeface="Calibri" panose="020F0502020204030204" pitchFamily="34" charset="0"/>
                <a:ea typeface="Calibri" panose="020F0502020204030204" pitchFamily="34" charset="0"/>
                <a:cs typeface="Times New Roman" panose="02020603050405020304" pitchFamily="18" charset="0"/>
              </a:rPr>
              <a:t> oraz instytucje badawcze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ostatnim zaś elementem na którym chciałabym zwrócić uwagę jest partycypacyjna podejście do planowania i realizacji działań z ochrony z zakresu ochrony klimatu, włączanie mieszkańców w proces decyzyjny, Co wymaga zaangażowanie po obu stronach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D3187C-CE29-4DD1-B840-6381953DC177}" type="slidenum">
              <a:rPr lang="en-US" smtClean="0"/>
              <a:t>37</a:t>
            </a:fld>
            <a:endParaRPr lang="en-US"/>
          </a:p>
        </p:txBody>
      </p:sp>
    </p:spTree>
    <p:extLst>
      <p:ext uri="{BB962C8B-B14F-4D97-AF65-F5344CB8AC3E}">
        <p14:creationId xmlns:p14="http://schemas.microsoft.com/office/powerpoint/2010/main" val="1128981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831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l-PL" dirty="0"/>
          </a:p>
          <a:p>
            <a:r>
              <a:rPr lang="pl-PL" dirty="0"/>
              <a:t>Lasy i użytkowanie gruntów: Norwegia podejmuje działania w zakresie wylesiania, zalesiania i ponownego zalesiania oraz zrównoważonego użytkowania gruntów w celu pochłaniania dwutlenku węgla z atmosfery.</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Błękitny węgiel: Norwegia podejmuje działania na rzecz ochrony i odbudowy ekosystemów przybrzeżnych i morskich, takich jak lasy namorzynowe, słone bagna i ławice trawy morskiej, które magazynują duże ilości węgla w glebie i biomasie.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Współpraca międzynarodowa: Norwegia odgrywa wiodącą rolę w międzynarodowych wysiłkach na rzecz zwalczania zmian klimatu i wspierania krajów rozwijających się w łagodzeniu skutków zmian klimatu i dostosowywaniu się do nich.</a:t>
            </a:r>
          </a:p>
          <a:p>
            <a:endParaRPr lang="en-US" dirty="0"/>
          </a:p>
        </p:txBody>
      </p:sp>
      <p:sp>
        <p:nvSpPr>
          <p:cNvPr id="4" name="Slide Number Placeholder 3"/>
          <p:cNvSpPr>
            <a:spLocks noGrp="1"/>
          </p:cNvSpPr>
          <p:nvPr>
            <p:ph type="sldNum" sz="quarter" idx="5"/>
          </p:nvPr>
        </p:nvSpPr>
        <p:spPr/>
        <p:txBody>
          <a:bodyPr/>
          <a:lstStyle/>
          <a:p>
            <a:fld id="{1BD3187C-CE29-4DD1-B840-6381953DC177}" type="slidenum">
              <a:rPr lang="en-US" smtClean="0"/>
              <a:t>4</a:t>
            </a:fld>
            <a:endParaRPr lang="en-US"/>
          </a:p>
        </p:txBody>
      </p:sp>
    </p:spTree>
    <p:extLst>
      <p:ext uri="{BB962C8B-B14F-4D97-AF65-F5344CB8AC3E}">
        <p14:creationId xmlns:p14="http://schemas.microsoft.com/office/powerpoint/2010/main" val="289866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mj-lt"/>
              <a:buNone/>
            </a:pPr>
            <a:r>
              <a:rPr lang="pl-PL" b="0" i="0" dirty="0">
                <a:effectLst/>
                <a:latin typeface="Söhne"/>
              </a:rPr>
              <a:t>Jeśli chodzi o działania ograniczające wpływ zmian klimatu, mamy tutaj następujące obszary </a:t>
            </a:r>
          </a:p>
          <a:p>
            <a:pPr algn="l">
              <a:buFont typeface="+mj-lt"/>
              <a:buNone/>
            </a:pPr>
            <a:endParaRPr lang="pl-PL" b="0" i="0" dirty="0">
              <a:effectLst/>
              <a:latin typeface="Söhne"/>
            </a:endParaRPr>
          </a:p>
          <a:p>
            <a:pPr algn="l">
              <a:buFont typeface="+mj-lt"/>
              <a:buNone/>
            </a:pPr>
            <a:r>
              <a:rPr lang="pl-PL" b="0" i="0" dirty="0">
                <a:effectLst/>
                <a:latin typeface="Söhne"/>
              </a:rPr>
              <a:t>Energia odnawialna: Norwegia postawiła sobie ambitne cele w zakresie zwiększenia udziału energii odnawialnej w swoim </a:t>
            </a:r>
            <a:r>
              <a:rPr lang="pl-PL" b="0" i="0" dirty="0" err="1">
                <a:effectLst/>
                <a:latin typeface="Söhne"/>
              </a:rPr>
              <a:t>miksie</a:t>
            </a:r>
            <a:r>
              <a:rPr lang="pl-PL" b="0" i="0" dirty="0">
                <a:effectLst/>
                <a:latin typeface="Söhne"/>
              </a:rPr>
              <a:t> energetycznym i dalsza inwestycja w energię wiatrową i słoneczną.</a:t>
            </a:r>
          </a:p>
          <a:p>
            <a:pPr algn="l">
              <a:buFont typeface="+mj-lt"/>
              <a:buNone/>
            </a:pPr>
            <a:endParaRPr lang="pl-PL" b="0" i="0" dirty="0">
              <a:effectLst/>
              <a:latin typeface="Söhne"/>
            </a:endParaRPr>
          </a:p>
          <a:p>
            <a:pPr algn="l">
              <a:buFont typeface="+mj-lt"/>
              <a:buNone/>
            </a:pPr>
            <a:r>
              <a:rPr lang="pl-PL" b="0" i="0" dirty="0">
                <a:effectLst/>
                <a:latin typeface="Söhne"/>
              </a:rPr>
              <a:t>Ceny emisji dwutlenku węgla: wprowadzono podatek od emisji dwutlenku węgla od niektórych rodzajów działalności przemysłowej i paliw transportowych, co stanowi zachętę ekonomiczną dla firm i osób fizycznych do ograniczenia emisji.</a:t>
            </a:r>
          </a:p>
          <a:p>
            <a:pPr algn="l">
              <a:buFont typeface="+mj-lt"/>
              <a:buNone/>
            </a:pPr>
            <a:endParaRPr lang="pl-PL" b="0" i="0" dirty="0">
              <a:effectLst/>
              <a:latin typeface="Söhne"/>
            </a:endParaRPr>
          </a:p>
          <a:p>
            <a:pPr algn="l">
              <a:buFont typeface="+mj-lt"/>
              <a:buNone/>
            </a:pPr>
            <a:r>
              <a:rPr lang="pl-PL" b="0" i="0" dirty="0">
                <a:effectLst/>
                <a:latin typeface="Söhne"/>
              </a:rPr>
              <a:t>Efektywność energetyczna: Norwegia wdrożyła szereg środków w celu zwiększenia efektywności energetycznej w budynkach, przemyśle i transporcie. Obejmuje to ustalanie norm efektywności energetycznej dla budynków i urządzeń oraz promowanie korzystania z pojazdów elektrycznych. </a:t>
            </a:r>
          </a:p>
          <a:p>
            <a:pPr algn="l">
              <a:buFont typeface="+mj-lt"/>
              <a:buNone/>
            </a:pPr>
            <a:endParaRPr lang="pl-PL" b="0" i="0" dirty="0">
              <a:effectLst/>
              <a:latin typeface="Söhne"/>
            </a:endParaRPr>
          </a:p>
          <a:p>
            <a:pPr algn="l">
              <a:buFont typeface="+mj-lt"/>
              <a:buNone/>
            </a:pPr>
            <a:r>
              <a:rPr lang="pl-PL" b="0" i="0" dirty="0">
                <a:effectLst/>
                <a:latin typeface="Söhne"/>
              </a:rPr>
              <a:t>Pojazdy elektryczne: Norwegia ma jeden z najwyższych wskaźników adopcji pojazdów elektrycznych na świecie. Rząd stosuje zachęty, takie jak zwolnienia podatkowe i bezpłatne parkowanie, aby zachęcić do korzystania z pojazdów elektrycznych. </a:t>
            </a:r>
          </a:p>
          <a:p>
            <a:pPr algn="l">
              <a:buFont typeface="+mj-lt"/>
              <a:buNone/>
            </a:pPr>
            <a:endParaRPr lang="pl-PL" b="0" i="0" dirty="0">
              <a:effectLst/>
              <a:latin typeface="Söhne"/>
            </a:endParaRPr>
          </a:p>
          <a:p>
            <a:pPr algn="l">
              <a:buFont typeface="+mj-lt"/>
              <a:buNone/>
            </a:pPr>
            <a:r>
              <a:rPr lang="pl-PL" b="0" i="0" dirty="0">
                <a:effectLst/>
                <a:latin typeface="Söhne"/>
              </a:rPr>
              <a:t>W zakresie wychwytywanie i składowanie dwutlenku węgla Norwegia inwestuje w rozwój technologii.  </a:t>
            </a:r>
          </a:p>
          <a:p>
            <a:pPr algn="l">
              <a:buFont typeface="+mj-lt"/>
              <a:buNone/>
            </a:pPr>
            <a:endParaRPr lang="pl-PL" b="0" i="0" dirty="0">
              <a:effectLst/>
              <a:latin typeface="Söhne"/>
            </a:endParaRPr>
          </a:p>
          <a:p>
            <a:pPr algn="l">
              <a:buFont typeface="+mj-lt"/>
              <a:buNone/>
            </a:pPr>
            <a:r>
              <a:rPr lang="pl-PL" b="0" i="0" dirty="0">
                <a:effectLst/>
                <a:latin typeface="Söhne"/>
              </a:rPr>
              <a:t>Ochrona lasów i ich roli zielonych płuc pochłaniających i magazynujących dwutlenek węgla z atmosfery. </a:t>
            </a:r>
          </a:p>
          <a:p>
            <a:pPr algn="l">
              <a:buFont typeface="+mj-lt"/>
              <a:buNone/>
            </a:pPr>
            <a:endParaRPr lang="pl-PL" b="0" i="0" dirty="0">
              <a:effectLst/>
              <a:latin typeface="Söhne"/>
            </a:endParaRPr>
          </a:p>
          <a:p>
            <a:pPr algn="l">
              <a:buFont typeface="+mj-lt"/>
              <a:buNone/>
            </a:pPr>
            <a:r>
              <a:rPr lang="pl-PL" b="0" i="0" dirty="0">
                <a:effectLst/>
                <a:latin typeface="Söhne"/>
              </a:rPr>
              <a:t>Ponadto. Norwegia uczestniczy w międzynarodowych mechanizmach kompensacji emisji dwutlenku węgla, takich jak Mechanizm Czystego Rozwoju ONZ, który umożliwia Norwegii kompensację emisji poprzez inwestowanie w projekty redukcji emisji w krajach rozwijających się. </a:t>
            </a:r>
          </a:p>
          <a:p>
            <a:pPr algn="l">
              <a:buFont typeface="+mj-lt"/>
              <a:buNone/>
            </a:pPr>
            <a:endParaRPr lang="pl-PL" b="0" i="0" dirty="0">
              <a:effectLst/>
              <a:latin typeface="Söhne"/>
            </a:endParaRPr>
          </a:p>
          <a:p>
            <a:pPr algn="l">
              <a:buFont typeface="+mj-lt"/>
              <a:buNone/>
            </a:pPr>
            <a:r>
              <a:rPr lang="pl-PL" b="0" i="0" dirty="0">
                <a:effectLst/>
                <a:latin typeface="Söhne"/>
              </a:rPr>
              <a:t>Współpraca międzynarodowa: Norwegia aktywnie uczestniczy w międzynarodowych negocjacjach i porozumieniach dotyczących zmian klimatu, takich jak porozumienie paryskie, oraz zapewnia pomoc finansową i techniczną innym krajom, aby pomóc im w redukcji </a:t>
            </a:r>
            <a:r>
              <a:rPr lang="pl-PL" b="0" i="0" dirty="0" err="1">
                <a:effectLst/>
                <a:latin typeface="Söhne"/>
              </a:rPr>
              <a:t>emisji.O</a:t>
            </a:r>
            <a:r>
              <a:rPr lang="pl-PL" b="0" i="0" dirty="0">
                <a:effectLst/>
                <a:latin typeface="Söhne"/>
              </a:rPr>
              <a:t> </a:t>
            </a:r>
          </a:p>
          <a:p>
            <a:pPr algn="l">
              <a:buFont typeface="+mj-lt"/>
              <a:buNone/>
            </a:pPr>
            <a:endParaRPr lang="pl-PL" b="0" i="0" dirty="0">
              <a:effectLst/>
              <a:latin typeface="Söhne"/>
            </a:endParaRPr>
          </a:p>
          <a:p>
            <a:pPr algn="l">
              <a:buFont typeface="+mj-lt"/>
              <a:buNone/>
            </a:pPr>
            <a:r>
              <a:rPr lang="pl-PL" b="0" i="0" dirty="0" err="1">
                <a:effectLst/>
                <a:latin typeface="Söhne"/>
              </a:rPr>
              <a:t>gólnie</a:t>
            </a:r>
            <a:r>
              <a:rPr lang="pl-PL" b="0" i="0" dirty="0">
                <a:effectLst/>
                <a:latin typeface="Söhne"/>
              </a:rPr>
              <a:t> rzecz biorąc, norweskie środki łagodzenia zmiany klimatu mają na celu ograniczenie emisji w całej gospodarce i promowanie przejścia do społeczeństwa niskoemisyjnego. Kraj jest liderem w wykorzystaniu energii odnawialnej, pojazdów elektrycznych i ustalaniu cen emisji dwutlenku węgla, a także nadal inwestuje w nowe technologie i polityki w celu ograniczenia emisji.</a:t>
            </a:r>
          </a:p>
          <a:p>
            <a:pPr algn="l">
              <a:buFont typeface="+mj-lt"/>
              <a:buAutoNum type="arabicPeriod"/>
            </a:pPr>
            <a:endParaRPr lang="pl-PL" b="0" i="0" dirty="0">
              <a:effectLst/>
              <a:latin typeface="Söhne"/>
            </a:endParaRPr>
          </a:p>
          <a:p>
            <a:pPr algn="l">
              <a:buFont typeface="+mj-lt"/>
              <a:buAutoNum type="arabicPeriod"/>
            </a:pPr>
            <a:r>
              <a:rPr lang="en-US" b="0" i="0" dirty="0">
                <a:effectLst/>
                <a:latin typeface="Söhne"/>
              </a:rPr>
              <a:t>Renewable energy: Norway has set ambitious targets to increase the share of renewable energy in its energy mix. The country has abundant hydroelectric resources and is also investing in wind and solar power.</a:t>
            </a:r>
          </a:p>
          <a:p>
            <a:pPr algn="l">
              <a:buFont typeface="+mj-lt"/>
              <a:buAutoNum type="arabicPeriod"/>
            </a:pPr>
            <a:r>
              <a:rPr lang="en-US" b="0" i="0" dirty="0">
                <a:effectLst/>
                <a:latin typeface="Söhne"/>
              </a:rPr>
              <a:t>Carbon pricing: Norway has introduced a carbon tax on certain industrial activities and on transport fuels, which provides an economic incentive for companies and individuals to reduce their emissions.</a:t>
            </a:r>
          </a:p>
          <a:p>
            <a:pPr algn="l">
              <a:buFont typeface="+mj-lt"/>
              <a:buAutoNum type="arabicPeriod"/>
            </a:pPr>
            <a:r>
              <a:rPr lang="en-US" b="0" i="0" dirty="0">
                <a:effectLst/>
                <a:latin typeface="Söhne"/>
              </a:rPr>
              <a:t>Energy efficiency: Norway has implemented a number of measures to increase energy efficiency in buildings, industry, and transportation. This includes setting energy efficiency standards for buildings and appliances, and promoting the use of electric vehicles.</a:t>
            </a:r>
          </a:p>
          <a:p>
            <a:pPr algn="l">
              <a:buFont typeface="+mj-lt"/>
              <a:buAutoNum type="arabicPeriod"/>
            </a:pPr>
            <a:r>
              <a:rPr lang="en-US" b="0" i="0" dirty="0">
                <a:effectLst/>
                <a:latin typeface="Söhne"/>
              </a:rPr>
              <a:t>Electric vehicles: Norway has one of the highest rates of electric vehicle adoption in the world. The government provides incentives such as tax exemptions and free parking to encourage the use of electric vehicles.</a:t>
            </a:r>
          </a:p>
          <a:p>
            <a:pPr algn="l">
              <a:buFont typeface="+mj-lt"/>
              <a:buAutoNum type="arabicPeriod"/>
            </a:pPr>
            <a:r>
              <a:rPr lang="en-US" b="0" i="0" dirty="0">
                <a:effectLst/>
                <a:latin typeface="Söhne"/>
              </a:rPr>
              <a:t>Carbon capture and storage: Norway is investing in the development of carbon capture and storage (CCS) technology, which captures carbon dioxide from industrial processes and stores it underground.</a:t>
            </a:r>
          </a:p>
          <a:p>
            <a:pPr algn="l">
              <a:buFont typeface="+mj-lt"/>
              <a:buAutoNum type="arabicPeriod"/>
            </a:pPr>
            <a:r>
              <a:rPr lang="en-US" b="0" i="0" dirty="0">
                <a:effectLst/>
                <a:latin typeface="Söhne"/>
              </a:rPr>
              <a:t>Forest conservation: Norway is actively working on conservation of its forests, which act as carbon sinks, absorbing and storing carbon dioxide from the atmosphere.</a:t>
            </a:r>
          </a:p>
          <a:p>
            <a:pPr algn="l">
              <a:buFont typeface="+mj-lt"/>
              <a:buAutoNum type="arabicPeriod"/>
            </a:pPr>
            <a:r>
              <a:rPr lang="en-US" b="0" i="0" dirty="0">
                <a:effectLst/>
                <a:latin typeface="Söhne"/>
              </a:rPr>
              <a:t>Carbon offsetting: Norway is participating in international carbon offsetting mechanisms such as the United Nations' Clean Development Mechanism, which enables Norway to offset emissions by investing in emissions-reducing projects in developing countries.</a:t>
            </a:r>
          </a:p>
          <a:p>
            <a:pPr algn="l">
              <a:buFont typeface="+mj-lt"/>
              <a:buAutoNum type="arabicPeriod"/>
            </a:pPr>
            <a:r>
              <a:rPr lang="en-US" b="0" i="0" dirty="0">
                <a:effectLst/>
                <a:latin typeface="Söhne"/>
              </a:rPr>
              <a:t>International cooperation: Norway is actively involved in international negotiations and agreements on climate change, such as the Paris Agreement, and provides financial and technical assistance to other countries to help them reduce their emissions.</a:t>
            </a:r>
          </a:p>
          <a:p>
            <a:pPr algn="l"/>
            <a:r>
              <a:rPr lang="en-US" b="0" i="0" dirty="0">
                <a:effectLst/>
                <a:latin typeface="Söhne"/>
              </a:rPr>
              <a:t>Overall, Norway's climate mitigation measures are designed to reduce emissions across the economy and to promote the transition to a low-carbon society. The country is a leader in the use of renewable energy, electric vehicles and carbon pricing, and continues to invest in new technologies and policies to reduce emissions.</a:t>
            </a:r>
          </a:p>
        </p:txBody>
      </p:sp>
      <p:sp>
        <p:nvSpPr>
          <p:cNvPr id="4" name="Slide Number Placeholder 3"/>
          <p:cNvSpPr>
            <a:spLocks noGrp="1"/>
          </p:cNvSpPr>
          <p:nvPr>
            <p:ph type="sldNum" sz="quarter" idx="5"/>
          </p:nvPr>
        </p:nvSpPr>
        <p:spPr/>
        <p:txBody>
          <a:bodyPr/>
          <a:lstStyle/>
          <a:p>
            <a:fld id="{1BD3187C-CE29-4DD1-B840-6381953DC177}" type="slidenum">
              <a:rPr lang="en-US" smtClean="0"/>
              <a:t>5</a:t>
            </a:fld>
            <a:endParaRPr lang="en-US"/>
          </a:p>
        </p:txBody>
      </p:sp>
    </p:spTree>
    <p:extLst>
      <p:ext uri="{BB962C8B-B14F-4D97-AF65-F5344CB8AC3E}">
        <p14:creationId xmlns:p14="http://schemas.microsoft.com/office/powerpoint/2010/main" val="189651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l-PL" dirty="0"/>
              <a:t>Główne priorytety norweskiej polityki klimatycznej  to 7 obszarów, które wyglądają następująco:</a:t>
            </a:r>
          </a:p>
          <a:p>
            <a:r>
              <a:rPr lang="pl-PL" dirty="0"/>
              <a:t>Po pierwsze Energia odnawialna: Norwegia postawiła sobie za cel zwiększenie wykorzystania odnawialnych źródeł energii, takich jak energia wodna i wiatrowa, aby zmniejszyć swoją zależność od paliw kopalnych. Niezależnie jednak od tego, wiemy że aby zabezpieczyć stabilność energetyczną Europy planowane jest zwiększenie wydobycia ropy wiec wygląda na to, ze ten priorytet musi zostać w obecnej sytuacji dostosowany.</a:t>
            </a:r>
          </a:p>
          <a:p>
            <a:endParaRPr lang="pl-PL" dirty="0"/>
          </a:p>
          <a:p>
            <a:r>
              <a:rPr lang="pl-PL" dirty="0" err="1"/>
              <a:t>Nastepnie</a:t>
            </a:r>
            <a:r>
              <a:rPr lang="pl-PL" dirty="0"/>
              <a:t> Regulacja cen emisji dwutlenku węgla poprzez np. podatek węglowy od emisji przemysłowych</a:t>
            </a:r>
          </a:p>
          <a:p>
            <a:r>
              <a:rPr lang="pl-PL" dirty="0"/>
              <a:t>Potem Sztandarowy temat Norwegii - do 2025 roku wszystkie nowe samochody sprzedawane w kraju mają być zeroemisyjne. </a:t>
            </a:r>
          </a:p>
          <a:p>
            <a:r>
              <a:rPr lang="pl-PL" dirty="0"/>
              <a:t>Efektywność energetyczna i oszczędność energii:  kraj wdrożył szereg środków promujących efektywność energetyczną i oszczędność energii, takich jak przepisy budowlane, które wymagają, aby nowe budynki spełniały wysokie standardy efektywności energetycznej.</a:t>
            </a:r>
            <a:endParaRPr lang="en-US" dirty="0"/>
          </a:p>
        </p:txBody>
      </p:sp>
      <p:sp>
        <p:nvSpPr>
          <p:cNvPr id="4" name="Slide Number Placeholder 3"/>
          <p:cNvSpPr>
            <a:spLocks noGrp="1"/>
          </p:cNvSpPr>
          <p:nvPr>
            <p:ph type="sldNum" sz="quarter" idx="5"/>
          </p:nvPr>
        </p:nvSpPr>
        <p:spPr/>
        <p:txBody>
          <a:bodyPr/>
          <a:lstStyle/>
          <a:p>
            <a:fld id="{1BD3187C-CE29-4DD1-B840-6381953DC177}" type="slidenum">
              <a:rPr lang="en-US" smtClean="0"/>
              <a:t>6</a:t>
            </a:fld>
            <a:endParaRPr lang="en-US"/>
          </a:p>
        </p:txBody>
      </p:sp>
    </p:spTree>
    <p:extLst>
      <p:ext uri="{BB962C8B-B14F-4D97-AF65-F5344CB8AC3E}">
        <p14:creationId xmlns:p14="http://schemas.microsoft.com/office/powerpoint/2010/main" val="390830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Norway ratified the UNFCCC on 9 July 1993, ratified the Kyoto Protocol on 30 May 2002, became a Party when the Kyoto Protocol entered into force on 16 February 2005, and ratified the Doha amendment in June 2014. Under the second commitment period of Kyoto Protocol, Norway is committed to emissions reduction over the period 2013 – 2020 consistent with a target of 30 per cent reduction in emissions by 2020, compared to 1990. Norway ratified the Paris Agreement on 20 June 2016. Norway has through its National Determined Contribution (NDC) under the Paris Agreement committed to a target of at least 40 per cent by 2030 compared to 1990. </a:t>
            </a:r>
            <a:endParaRPr lang="pl-PL" dirty="0"/>
          </a:p>
          <a:p>
            <a:pPr algn="l"/>
            <a:r>
              <a:rPr lang="en-GB" sz="1800" dirty="0">
                <a:effectLst/>
                <a:latin typeface="Archivo" panose="020B0604020202020204" charset="-18"/>
                <a:ea typeface="Archivo" panose="020B0604020202020204" charset="-18"/>
                <a:cs typeface="Times New Roman" panose="02020603050405020304" pitchFamily="18" charset="0"/>
              </a:rPr>
              <a:t>The Climate Change Act</a:t>
            </a:r>
            <a:r>
              <a:rPr lang="pl-PL" sz="1800" dirty="0">
                <a:effectLst/>
                <a:latin typeface="Archivo" panose="020B0604020202020204" charset="-18"/>
                <a:ea typeface="Archivo" panose="020B0604020202020204" charset="-18"/>
                <a:cs typeface="Times New Roman" panose="02020603050405020304" pitchFamily="18" charset="0"/>
              </a:rPr>
              <a:t> </a:t>
            </a:r>
            <a:r>
              <a:rPr lang="pl-PL" sz="1800" dirty="0" err="1">
                <a:effectLst/>
                <a:latin typeface="Archivo" panose="020B0604020202020204" charset="-18"/>
                <a:ea typeface="Archivo" panose="020B0604020202020204" charset="-18"/>
                <a:cs typeface="Times New Roman" panose="02020603050405020304" pitchFamily="18" charset="0"/>
              </a:rPr>
              <a:t>adopted</a:t>
            </a:r>
            <a:r>
              <a:rPr lang="pl-PL" sz="1800" dirty="0">
                <a:effectLst/>
                <a:latin typeface="Archivo" panose="020B0604020202020204" charset="-18"/>
                <a:ea typeface="Archivo" panose="020B0604020202020204" charset="-18"/>
                <a:cs typeface="Times New Roman" panose="02020603050405020304" pitchFamily="18" charset="0"/>
              </a:rPr>
              <a:t> in 2017</a:t>
            </a:r>
            <a:r>
              <a:rPr lang="en-GB" sz="1800" dirty="0">
                <a:effectLst/>
                <a:latin typeface="Archivo" panose="020B0604020202020204" charset="-18"/>
                <a:ea typeface="Archivo" panose="020B0604020202020204" charset="-18"/>
                <a:cs typeface="Times New Roman" panose="02020603050405020304" pitchFamily="18" charset="0"/>
              </a:rPr>
              <a:t> has an overarching function in addition to existing environmental legislation</a:t>
            </a:r>
            <a:r>
              <a:rPr lang="pl-PL" sz="1800" dirty="0">
                <a:effectLst/>
                <a:latin typeface="Archivo" panose="020B0604020202020204" charset="-18"/>
                <a:ea typeface="Archivo" panose="020B0604020202020204" charset="-18"/>
                <a:cs typeface="Times New Roman" panose="02020603050405020304" pitchFamily="18" charset="0"/>
              </a:rPr>
              <a:t>. </a:t>
            </a:r>
            <a:r>
              <a:rPr lang="en-US" sz="1800" dirty="0">
                <a:effectLst/>
                <a:latin typeface="Archivo" panose="020B0604020202020204" charset="-18"/>
                <a:ea typeface="Archivo" panose="020B0604020202020204" charset="-18"/>
                <a:cs typeface="Times New Roman" panose="02020603050405020304" pitchFamily="18" charset="0"/>
              </a:rPr>
              <a:t> - </a:t>
            </a:r>
            <a:r>
              <a:rPr lang="en-US" b="0" i="0" dirty="0">
                <a:solidFill>
                  <a:srgbClr val="333333"/>
                </a:solidFill>
                <a:effectLst/>
                <a:latin typeface="Helvetica Neue"/>
              </a:rPr>
              <a:t>The purpose of this Act is to promote the implementation of Norway's climate targets as part of its process of transformation to a low-emission society by 2050.  2030 are reduced by at least 50 and up to 55 per cent from the emission level in the reference year 1990.</a:t>
            </a:r>
          </a:p>
          <a:p>
            <a:pPr algn="l"/>
            <a:r>
              <a:rPr lang="en-US" b="0" i="0" dirty="0">
                <a:solidFill>
                  <a:srgbClr val="333333"/>
                </a:solidFill>
                <a:effectLst/>
                <a:latin typeface="Helvetica Neue"/>
              </a:rPr>
              <a:t>The purpose of the Act is also to promote transparency and public debate on the status, direction and progress of this work.</a:t>
            </a:r>
          </a:p>
          <a:p>
            <a:pPr algn="l"/>
            <a:r>
              <a:rPr lang="en-US" b="0" i="0" dirty="0">
                <a:solidFill>
                  <a:srgbClr val="333333"/>
                </a:solidFill>
                <a:effectLst/>
                <a:latin typeface="Helvetica Neue"/>
              </a:rPr>
              <a:t>The Act is not intended to preclude joint fulfilment with the EU of climate targets set out in or adopted under the Act.</a:t>
            </a:r>
          </a:p>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1" dirty="0">
                <a:effectLst/>
                <a:latin typeface="Archivo" panose="020B0604020202020204" charset="-18"/>
                <a:ea typeface="Archivo" panose="020B0604020202020204" charset="-18"/>
                <a:cs typeface="Times New Roman" panose="02020603050405020304" pitchFamily="18" charset="0"/>
              </a:rPr>
              <a:t>The Norwegian Environment Agency</a:t>
            </a:r>
            <a:r>
              <a:rPr lang="en-GB" sz="1800" dirty="0">
                <a:effectLst/>
                <a:latin typeface="Archivo" panose="020B0604020202020204" charset="-18"/>
                <a:ea typeface="Archivo" panose="020B0604020202020204" charset="-18"/>
                <a:cs typeface="Times New Roman" panose="02020603050405020304" pitchFamily="18" charset="0"/>
              </a:rPr>
              <a:t> is a government agency under the Ministry of Climate and Environment. The Agency supports the Ministry in the work with adaptation, and is responsible for coordinating the national work with climate adaptation and implements government policy on pollution and environmental management. The Norwegian Environment Agency is also is responsible for the scientific knowledge base on climate and expected changes for use in the work of adaptation. It coordinates the overall work, including following up the work with the planning guidelines for climate adaptation. In close collaboration with other institutions concerned, the Norwegian Environment Agency contributes to actors at the local, regional and national level in adapting to climate change</a:t>
            </a:r>
            <a:r>
              <a:rPr lang="pl-PL" sz="1800" dirty="0">
                <a:effectLst/>
                <a:latin typeface="Archivo" panose="020B0604020202020204" charset="-18"/>
                <a:ea typeface="Archivo" panose="020B0604020202020204" charset="-1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chivo" panose="020B0604020202020204" charset="-18"/>
                <a:ea typeface="Archivo" panose="020B0604020202020204" charset="-18"/>
                <a:cs typeface="Times New Roman" panose="02020603050405020304" pitchFamily="18" charset="0"/>
              </a:rPr>
              <a:t>The </a:t>
            </a:r>
            <a:r>
              <a:rPr lang="en-GB" sz="1800" b="1" dirty="0">
                <a:effectLst/>
                <a:latin typeface="Archivo" panose="020B0604020202020204" charset="-18"/>
                <a:ea typeface="Archivo" panose="020B0604020202020204" charset="-18"/>
                <a:cs typeface="Times New Roman" panose="02020603050405020304" pitchFamily="18" charset="0"/>
              </a:rPr>
              <a:t>Norwegian </a:t>
            </a:r>
            <a:r>
              <a:rPr lang="en-GB" sz="1800" b="1" dirty="0" err="1">
                <a:effectLst/>
                <a:latin typeface="Archivo" panose="020B0604020202020204" charset="-18"/>
                <a:ea typeface="Archivo" panose="020B0604020202020204" charset="-18"/>
                <a:cs typeface="Times New Roman" panose="02020603050405020304" pitchFamily="18" charset="0"/>
              </a:rPr>
              <a:t>Center</a:t>
            </a:r>
            <a:r>
              <a:rPr lang="en-GB" sz="1800" b="1" dirty="0">
                <a:effectLst/>
                <a:latin typeface="Archivo" panose="020B0604020202020204" charset="-18"/>
                <a:ea typeface="Archivo" panose="020B0604020202020204" charset="-18"/>
                <a:cs typeface="Times New Roman" panose="02020603050405020304" pitchFamily="18" charset="0"/>
              </a:rPr>
              <a:t> for Climate Services</a:t>
            </a:r>
            <a:r>
              <a:rPr lang="en-GB" sz="1800" dirty="0">
                <a:effectLst/>
                <a:latin typeface="Archivo" panose="020B0604020202020204" charset="-18"/>
                <a:ea typeface="Archivo" panose="020B0604020202020204" charset="-18"/>
                <a:cs typeface="Times New Roman" panose="02020603050405020304" pitchFamily="18" charset="0"/>
              </a:rPr>
              <a:t> facilitates and disseminates climate and hydrological data for use in the administration's work with climate adaptation and in further research on the effect of climate change on nature and society. NCCS is a collaboration between the Norwegian Meteorological Institute, the Norwegian Water Resources and Energy Directorate, Norwegian Research </a:t>
            </a:r>
            <a:r>
              <a:rPr lang="en-GB" sz="1800" dirty="0" err="1">
                <a:effectLst/>
                <a:latin typeface="Archivo" panose="020B0604020202020204" charset="-18"/>
                <a:ea typeface="Archivo" panose="020B0604020202020204" charset="-18"/>
                <a:cs typeface="Times New Roman" panose="02020603050405020304" pitchFamily="18" charset="0"/>
              </a:rPr>
              <a:t>Center</a:t>
            </a:r>
            <a:r>
              <a:rPr lang="en-GB" sz="1800" dirty="0">
                <a:effectLst/>
                <a:latin typeface="Archivo" panose="020B0604020202020204" charset="-18"/>
                <a:ea typeface="Archivo" panose="020B0604020202020204" charset="-18"/>
                <a:cs typeface="Times New Roman" panose="02020603050405020304" pitchFamily="18" charset="0"/>
              </a:rPr>
              <a:t> AS (NORCE) and the </a:t>
            </a:r>
            <a:r>
              <a:rPr lang="en-GB" sz="1800" dirty="0" err="1">
                <a:effectLst/>
                <a:latin typeface="Archivo" panose="020B0604020202020204" charset="-18"/>
                <a:ea typeface="Archivo" panose="020B0604020202020204" charset="-18"/>
                <a:cs typeface="Times New Roman" panose="02020603050405020304" pitchFamily="18" charset="0"/>
              </a:rPr>
              <a:t>Bjerknes</a:t>
            </a:r>
            <a:r>
              <a:rPr lang="en-GB" sz="1800" dirty="0">
                <a:effectLst/>
                <a:latin typeface="Archivo" panose="020B0604020202020204" charset="-18"/>
                <a:ea typeface="Archivo" panose="020B0604020202020204" charset="-18"/>
                <a:cs typeface="Times New Roman" panose="02020603050405020304" pitchFamily="18" charset="0"/>
              </a:rPr>
              <a:t> </a:t>
            </a:r>
            <a:r>
              <a:rPr lang="en-GB" sz="1800" dirty="0" err="1">
                <a:effectLst/>
                <a:latin typeface="Archivo" panose="020B0604020202020204" charset="-18"/>
                <a:ea typeface="Archivo" panose="020B0604020202020204" charset="-18"/>
                <a:cs typeface="Times New Roman" panose="02020603050405020304" pitchFamily="18" charset="0"/>
              </a:rPr>
              <a:t>Center</a:t>
            </a:r>
            <a:r>
              <a:rPr lang="en-GB" sz="1800" dirty="0">
                <a:effectLst/>
                <a:latin typeface="Archivo" panose="020B0604020202020204" charset="-18"/>
                <a:ea typeface="Archivo" panose="020B0604020202020204" charset="-18"/>
                <a:cs typeface="Times New Roman" panose="02020603050405020304" pitchFamily="18" charset="0"/>
              </a:rPr>
              <a:t>. The centre develops climate profiles for counties</a:t>
            </a:r>
            <a:r>
              <a:rPr lang="pl-PL" sz="1800" dirty="0">
                <a:effectLst/>
                <a:latin typeface="Archivo" panose="020B0604020202020204" charset="-18"/>
                <a:ea typeface="Archivo" panose="020B0604020202020204" charset="-1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1" dirty="0">
                <a:effectLst/>
                <a:latin typeface="Archivo" panose="020B0604020202020204" charset="-18"/>
                <a:ea typeface="Archivo" panose="020B0604020202020204" charset="-18"/>
                <a:cs typeface="Times New Roman" panose="02020603050405020304" pitchFamily="18" charset="0"/>
              </a:rPr>
              <a:t>Enova</a:t>
            </a:r>
            <a:r>
              <a:rPr lang="en-GB" sz="1800" dirty="0">
                <a:effectLst/>
                <a:latin typeface="Archivo" panose="020B0604020202020204" charset="-18"/>
                <a:ea typeface="Archivo" panose="020B0604020202020204" charset="-18"/>
                <a:cs typeface="Times New Roman" panose="02020603050405020304" pitchFamily="18" charset="0"/>
              </a:rPr>
              <a:t> is a state-owned enterprise</a:t>
            </a:r>
            <a:r>
              <a:rPr lang="pl-PL" sz="1800" dirty="0">
                <a:effectLst/>
                <a:latin typeface="Archivo" panose="020B0604020202020204" charset="-18"/>
                <a:ea typeface="Archivo" panose="020B0604020202020204" charset="-18"/>
                <a:cs typeface="Times New Roman" panose="02020603050405020304" pitchFamily="18" charset="0"/>
              </a:rPr>
              <a:t>. </a:t>
            </a:r>
            <a:r>
              <a:rPr lang="en-GB" sz="1800" dirty="0">
                <a:effectLst/>
                <a:latin typeface="Archivo" panose="020B0604020202020204" charset="-18"/>
                <a:ea typeface="Archivo" panose="020B0604020202020204" charset="-18"/>
                <a:cs typeface="Times New Roman" panose="02020603050405020304" pitchFamily="18" charset="0"/>
              </a:rPr>
              <a:t>It provides support to overcome market barriers to the development and deployment of energy-efficient, climate-friendly solutions. Enova provides funding and advice for energy and climate projects, and support both companies and individual households, as well as local and regional governments. Enova’s support  focuses on two main categories: technology development and market change. </a:t>
            </a:r>
            <a:endParaRPr lang="pl-PL" sz="1800" dirty="0">
              <a:effectLst/>
              <a:latin typeface="Archivo" panose="020B0604020202020204" charset="-18"/>
              <a:ea typeface="Archivo" panose="020B0604020202020204" charset="-18"/>
              <a:cs typeface="Times New Roman" panose="02020603050405020304" pitchFamily="18" charset="0"/>
            </a:endParaRPr>
          </a:p>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188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6000"/>
              <a:buFont typeface="Archivo"/>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6000"/>
              <a:buFont typeface="Archivo"/>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0F0F5"/>
              </a:buClr>
              <a:buSzPts val="2400"/>
              <a:buNone/>
              <a:defRPr sz="2400">
                <a:solidFill>
                  <a:srgbClr val="F0F0F5"/>
                </a:solidFill>
              </a:defRPr>
            </a:lvl1pPr>
            <a:lvl2pPr marL="914400" lvl="1" indent="-228600" algn="l">
              <a:lnSpc>
                <a:spcPct val="90000"/>
              </a:lnSpc>
              <a:spcBef>
                <a:spcPts val="500"/>
              </a:spcBef>
              <a:spcAft>
                <a:spcPts val="0"/>
              </a:spcAft>
              <a:buClr>
                <a:srgbClr val="F0F0F5"/>
              </a:buClr>
              <a:buSzPts val="2000"/>
              <a:buNone/>
              <a:defRPr sz="2000">
                <a:solidFill>
                  <a:srgbClr val="F0F0F5"/>
                </a:solidFill>
              </a:defRPr>
            </a:lvl2pPr>
            <a:lvl3pPr marL="1371600" lvl="2" indent="-228600" algn="l">
              <a:lnSpc>
                <a:spcPct val="90000"/>
              </a:lnSpc>
              <a:spcBef>
                <a:spcPts val="500"/>
              </a:spcBef>
              <a:spcAft>
                <a:spcPts val="0"/>
              </a:spcAft>
              <a:buClr>
                <a:srgbClr val="F0F0F5"/>
              </a:buClr>
              <a:buSzPts val="1800"/>
              <a:buNone/>
              <a:defRPr sz="1800">
                <a:solidFill>
                  <a:srgbClr val="F0F0F5"/>
                </a:solidFill>
              </a:defRPr>
            </a:lvl3pPr>
            <a:lvl4pPr marL="1828800" lvl="3" indent="-228600" algn="l">
              <a:lnSpc>
                <a:spcPct val="90000"/>
              </a:lnSpc>
              <a:spcBef>
                <a:spcPts val="500"/>
              </a:spcBef>
              <a:spcAft>
                <a:spcPts val="0"/>
              </a:spcAft>
              <a:buClr>
                <a:srgbClr val="F0F0F5"/>
              </a:buClr>
              <a:buSzPts val="1600"/>
              <a:buNone/>
              <a:defRPr sz="1600">
                <a:solidFill>
                  <a:srgbClr val="F0F0F5"/>
                </a:solidFill>
              </a:defRPr>
            </a:lvl4pPr>
            <a:lvl5pPr marL="2286000" lvl="4" indent="-228600" algn="l">
              <a:lnSpc>
                <a:spcPct val="90000"/>
              </a:lnSpc>
              <a:spcBef>
                <a:spcPts val="500"/>
              </a:spcBef>
              <a:spcAft>
                <a:spcPts val="0"/>
              </a:spcAft>
              <a:buClr>
                <a:srgbClr val="F0F0F5"/>
              </a:buClr>
              <a:buSzPts val="1600"/>
              <a:buNone/>
              <a:defRPr sz="1600">
                <a:solidFill>
                  <a:srgbClr val="F0F0F5"/>
                </a:solidFill>
              </a:defRPr>
            </a:lvl5pPr>
            <a:lvl6pPr marL="2743200" lvl="5" indent="-228600" algn="l">
              <a:lnSpc>
                <a:spcPct val="90000"/>
              </a:lnSpc>
              <a:spcBef>
                <a:spcPts val="500"/>
              </a:spcBef>
              <a:spcAft>
                <a:spcPts val="0"/>
              </a:spcAft>
              <a:buClr>
                <a:srgbClr val="F0F0F5"/>
              </a:buClr>
              <a:buSzPts val="1600"/>
              <a:buNone/>
              <a:defRPr sz="1600">
                <a:solidFill>
                  <a:srgbClr val="F0F0F5"/>
                </a:solidFill>
              </a:defRPr>
            </a:lvl6pPr>
            <a:lvl7pPr marL="3200400" lvl="6" indent="-228600" algn="l">
              <a:lnSpc>
                <a:spcPct val="90000"/>
              </a:lnSpc>
              <a:spcBef>
                <a:spcPts val="500"/>
              </a:spcBef>
              <a:spcAft>
                <a:spcPts val="0"/>
              </a:spcAft>
              <a:buClr>
                <a:srgbClr val="F0F0F5"/>
              </a:buClr>
              <a:buSzPts val="1600"/>
              <a:buNone/>
              <a:defRPr sz="1600">
                <a:solidFill>
                  <a:srgbClr val="F0F0F5"/>
                </a:solidFill>
              </a:defRPr>
            </a:lvl7pPr>
            <a:lvl8pPr marL="3657600" lvl="7" indent="-228600" algn="l">
              <a:lnSpc>
                <a:spcPct val="90000"/>
              </a:lnSpc>
              <a:spcBef>
                <a:spcPts val="500"/>
              </a:spcBef>
              <a:spcAft>
                <a:spcPts val="0"/>
              </a:spcAft>
              <a:buClr>
                <a:srgbClr val="F0F0F5"/>
              </a:buClr>
              <a:buSzPts val="1600"/>
              <a:buNone/>
              <a:defRPr sz="1600">
                <a:solidFill>
                  <a:srgbClr val="F0F0F5"/>
                </a:solidFill>
              </a:defRPr>
            </a:lvl8pPr>
            <a:lvl9pPr marL="4114800" lvl="8" indent="-228600" algn="l">
              <a:lnSpc>
                <a:spcPct val="90000"/>
              </a:lnSpc>
              <a:spcBef>
                <a:spcPts val="500"/>
              </a:spcBef>
              <a:spcAft>
                <a:spcPts val="0"/>
              </a:spcAft>
              <a:buClr>
                <a:srgbClr val="F0F0F5"/>
              </a:buClr>
              <a:buSzPts val="1600"/>
              <a:buNone/>
              <a:defRPr sz="1600">
                <a:solidFill>
                  <a:srgbClr val="F0F0F5"/>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Archivo"/>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Archivo"/>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4400"/>
              <a:buFont typeface="Archivo"/>
              <a:buNone/>
              <a:defRPr sz="4400" b="1" i="0" u="none" strike="noStrike" cap="none">
                <a:solidFill>
                  <a:schemeClr val="lt2"/>
                </a:solidFill>
                <a:latin typeface="Archivo"/>
                <a:ea typeface="Archivo"/>
                <a:cs typeface="Archivo"/>
                <a:sym typeface="Archivo"/>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chivo"/>
                <a:ea typeface="Archivo"/>
                <a:cs typeface="Archivo"/>
                <a:sym typeface="Archivo"/>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chivo"/>
                <a:ea typeface="Archivo"/>
                <a:cs typeface="Archivo"/>
                <a:sym typeface="Archivo"/>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chivo"/>
                <a:ea typeface="Archivo"/>
                <a:cs typeface="Archivo"/>
                <a:sym typeface="Archivo"/>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0F0F5"/>
                </a:solidFill>
                <a:latin typeface="Archivo"/>
                <a:ea typeface="Archivo"/>
                <a:cs typeface="Archivo"/>
                <a:sym typeface="Archivo"/>
              </a:defRPr>
            </a:lvl1pPr>
            <a:lvl2pPr marR="0" lvl="1"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2pPr>
            <a:lvl3pPr marR="0" lvl="2"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3pPr>
            <a:lvl4pPr marR="0" lvl="3"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4pPr>
            <a:lvl5pPr marR="0" lvl="4"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5pPr>
            <a:lvl6pPr marR="0" lvl="5"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6pPr>
            <a:lvl7pPr marR="0" lvl="6"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7pPr>
            <a:lvl8pPr marR="0" lvl="7"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8pPr>
            <a:lvl9pPr marR="0" lvl="8"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0F0F5"/>
                </a:solidFill>
                <a:latin typeface="Archivo"/>
                <a:ea typeface="Archivo"/>
                <a:cs typeface="Archivo"/>
                <a:sym typeface="Archivo"/>
              </a:defRPr>
            </a:lvl1pPr>
            <a:lvl2pPr marR="0" lvl="1"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2pPr>
            <a:lvl3pPr marR="0" lvl="2"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3pPr>
            <a:lvl4pPr marR="0" lvl="3"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4pPr>
            <a:lvl5pPr marR="0" lvl="4"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5pPr>
            <a:lvl6pPr marR="0" lvl="5"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6pPr>
            <a:lvl7pPr marR="0" lvl="6"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7pPr>
            <a:lvl8pPr marR="0" lvl="7"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8pPr>
            <a:lvl9pPr marR="0" lvl="8" algn="l" rtl="0">
              <a:spcBef>
                <a:spcPts val="0"/>
              </a:spcBef>
              <a:spcAft>
                <a:spcPts val="0"/>
              </a:spcAft>
              <a:buSzPts val="1400"/>
              <a:buNone/>
              <a:defRPr sz="1800" b="0" i="0" u="none" strike="noStrike" cap="none">
                <a:solidFill>
                  <a:schemeClr val="lt1"/>
                </a:solidFill>
                <a:latin typeface="Archivo"/>
                <a:ea typeface="Archivo"/>
                <a:cs typeface="Archivo"/>
                <a:sym typeface="Archivo"/>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0F0F5"/>
                </a:solidFill>
                <a:latin typeface="Archivo"/>
                <a:ea typeface="Archivo"/>
                <a:cs typeface="Archivo"/>
                <a:sym typeface="Archivo"/>
              </a:defRPr>
            </a:lvl1pPr>
            <a:lvl2pPr marL="0" marR="0" lvl="1" indent="0" algn="r" rtl="0">
              <a:spcBef>
                <a:spcPts val="0"/>
              </a:spcBef>
              <a:buNone/>
              <a:defRPr sz="1200" b="0" i="0" u="none" strike="noStrike" cap="none">
                <a:solidFill>
                  <a:srgbClr val="F0F0F5"/>
                </a:solidFill>
                <a:latin typeface="Archivo"/>
                <a:ea typeface="Archivo"/>
                <a:cs typeface="Archivo"/>
                <a:sym typeface="Archivo"/>
              </a:defRPr>
            </a:lvl2pPr>
            <a:lvl3pPr marL="0" marR="0" lvl="2" indent="0" algn="r" rtl="0">
              <a:spcBef>
                <a:spcPts val="0"/>
              </a:spcBef>
              <a:buNone/>
              <a:defRPr sz="1200" b="0" i="0" u="none" strike="noStrike" cap="none">
                <a:solidFill>
                  <a:srgbClr val="F0F0F5"/>
                </a:solidFill>
                <a:latin typeface="Archivo"/>
                <a:ea typeface="Archivo"/>
                <a:cs typeface="Archivo"/>
                <a:sym typeface="Archivo"/>
              </a:defRPr>
            </a:lvl3pPr>
            <a:lvl4pPr marL="0" marR="0" lvl="3" indent="0" algn="r" rtl="0">
              <a:spcBef>
                <a:spcPts val="0"/>
              </a:spcBef>
              <a:buNone/>
              <a:defRPr sz="1200" b="0" i="0" u="none" strike="noStrike" cap="none">
                <a:solidFill>
                  <a:srgbClr val="F0F0F5"/>
                </a:solidFill>
                <a:latin typeface="Archivo"/>
                <a:ea typeface="Archivo"/>
                <a:cs typeface="Archivo"/>
                <a:sym typeface="Archivo"/>
              </a:defRPr>
            </a:lvl4pPr>
            <a:lvl5pPr marL="0" marR="0" lvl="4" indent="0" algn="r" rtl="0">
              <a:spcBef>
                <a:spcPts val="0"/>
              </a:spcBef>
              <a:buNone/>
              <a:defRPr sz="1200" b="0" i="0" u="none" strike="noStrike" cap="none">
                <a:solidFill>
                  <a:srgbClr val="F0F0F5"/>
                </a:solidFill>
                <a:latin typeface="Archivo"/>
                <a:ea typeface="Archivo"/>
                <a:cs typeface="Archivo"/>
                <a:sym typeface="Archivo"/>
              </a:defRPr>
            </a:lvl5pPr>
            <a:lvl6pPr marL="0" marR="0" lvl="5" indent="0" algn="r" rtl="0">
              <a:spcBef>
                <a:spcPts val="0"/>
              </a:spcBef>
              <a:buNone/>
              <a:defRPr sz="1200" b="0" i="0" u="none" strike="noStrike" cap="none">
                <a:solidFill>
                  <a:srgbClr val="F0F0F5"/>
                </a:solidFill>
                <a:latin typeface="Archivo"/>
                <a:ea typeface="Archivo"/>
                <a:cs typeface="Archivo"/>
                <a:sym typeface="Archivo"/>
              </a:defRPr>
            </a:lvl6pPr>
            <a:lvl7pPr marL="0" marR="0" lvl="6" indent="0" algn="r" rtl="0">
              <a:spcBef>
                <a:spcPts val="0"/>
              </a:spcBef>
              <a:buNone/>
              <a:defRPr sz="1200" b="0" i="0" u="none" strike="noStrike" cap="none">
                <a:solidFill>
                  <a:srgbClr val="F0F0F5"/>
                </a:solidFill>
                <a:latin typeface="Archivo"/>
                <a:ea typeface="Archivo"/>
                <a:cs typeface="Archivo"/>
                <a:sym typeface="Archivo"/>
              </a:defRPr>
            </a:lvl7pPr>
            <a:lvl8pPr marL="0" marR="0" lvl="7" indent="0" algn="r" rtl="0">
              <a:spcBef>
                <a:spcPts val="0"/>
              </a:spcBef>
              <a:buNone/>
              <a:defRPr sz="1200" b="0" i="0" u="none" strike="noStrike" cap="none">
                <a:solidFill>
                  <a:srgbClr val="F0F0F5"/>
                </a:solidFill>
                <a:latin typeface="Archivo"/>
                <a:ea typeface="Archivo"/>
                <a:cs typeface="Archivo"/>
                <a:sym typeface="Archivo"/>
              </a:defRPr>
            </a:lvl8pPr>
            <a:lvl9pPr marL="0" marR="0" lvl="8" indent="0" algn="r" rtl="0">
              <a:spcBef>
                <a:spcPts val="0"/>
              </a:spcBef>
              <a:buNone/>
              <a:defRPr sz="12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hyperlink" Target="https://www.uib.no/nb/cet"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30906" t="-6163" r="-61959" b="32444"/>
          <a:stretch/>
        </p:blipFill>
        <p:spPr>
          <a:xfrm>
            <a:off x="0" y="0"/>
            <a:ext cx="12192000" cy="6857991"/>
          </a:xfrm>
          <a:prstGeom prst="rect">
            <a:avLst/>
          </a:prstGeom>
          <a:noFill/>
          <a:ln>
            <a:noFill/>
          </a:ln>
        </p:spPr>
      </p:pic>
      <p:sp>
        <p:nvSpPr>
          <p:cNvPr id="85" name="Google Shape;85;p1"/>
          <p:cNvSpPr txBox="1">
            <a:spLocks noGrp="1"/>
          </p:cNvSpPr>
          <p:nvPr>
            <p:ph type="ctrTitle"/>
          </p:nvPr>
        </p:nvSpPr>
        <p:spPr>
          <a:xfrm>
            <a:off x="4441371" y="1077687"/>
            <a:ext cx="7285809" cy="220090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Archivo"/>
              <a:buNone/>
            </a:pPr>
            <a:r>
              <a:rPr lang="en-US" sz="4000" b="1" dirty="0">
                <a:solidFill>
                  <a:schemeClr val="bg1"/>
                </a:solidFill>
                <a:effectLst/>
                <a:latin typeface="Calibri Light" panose="020F0302020204030204" pitchFamily="34" charset="0"/>
                <a:ea typeface="Calibri" panose="020F0502020204030204" pitchFamily="34" charset="0"/>
              </a:rPr>
              <a:t>Climate Planning in Norway</a:t>
            </a:r>
            <a:endParaRPr sz="8000" dirty="0">
              <a:solidFill>
                <a:schemeClr val="bg1"/>
              </a:solidFill>
            </a:endParaRPr>
          </a:p>
        </p:txBody>
      </p:sp>
      <p:sp>
        <p:nvSpPr>
          <p:cNvPr id="86" name="Google Shape;86;p1"/>
          <p:cNvSpPr txBox="1"/>
          <p:nvPr/>
        </p:nvSpPr>
        <p:spPr>
          <a:xfrm>
            <a:off x="4572000" y="3586569"/>
            <a:ext cx="6743700" cy="62865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2"/>
              </a:buClr>
              <a:buSzPts val="2400"/>
              <a:buFont typeface="Archivo"/>
              <a:buNone/>
            </a:pPr>
            <a:r>
              <a:rPr lang="en-US" sz="2400" dirty="0">
                <a:solidFill>
                  <a:schemeClr val="tx2">
                    <a:lumMod val="75000"/>
                  </a:schemeClr>
                </a:solidFill>
                <a:effectLst/>
                <a:latin typeface="Calibri Light" panose="020F0302020204030204" pitchFamily="34" charset="0"/>
                <a:ea typeface="Calibri" panose="020F0502020204030204" pitchFamily="34" charset="0"/>
              </a:rPr>
              <a:t>Worksho</a:t>
            </a:r>
            <a:r>
              <a:rPr lang="en-US" sz="2400" dirty="0">
                <a:solidFill>
                  <a:schemeClr val="tx2">
                    <a:lumMod val="75000"/>
                  </a:schemeClr>
                </a:solidFill>
                <a:latin typeface="Calibri Light" panose="020F0302020204030204" pitchFamily="34" charset="0"/>
                <a:ea typeface="Calibri" panose="020F0502020204030204" pitchFamily="34" charset="0"/>
              </a:rPr>
              <a:t>p in Blagoevgrad Municipality 20-22.06.2023</a:t>
            </a:r>
            <a:endParaRPr sz="3200" b="0" i="0" u="none" strike="noStrike" cap="none" dirty="0">
              <a:solidFill>
                <a:schemeClr val="tx2">
                  <a:lumMod val="75000"/>
                </a:schemeClr>
              </a:solidFill>
              <a:latin typeface="Archivo"/>
              <a:ea typeface="Archivo"/>
              <a:cs typeface="Archivo"/>
              <a:sym typeface="Archivo"/>
            </a:endParaRPr>
          </a:p>
        </p:txBody>
      </p:sp>
      <p:sp>
        <p:nvSpPr>
          <p:cNvPr id="87" name="Google Shape;87;p1"/>
          <p:cNvSpPr txBox="1"/>
          <p:nvPr/>
        </p:nvSpPr>
        <p:spPr>
          <a:xfrm>
            <a:off x="4572000" y="5186760"/>
            <a:ext cx="6743700" cy="1007854"/>
          </a:xfrm>
          <a:prstGeom prst="rect">
            <a:avLst/>
          </a:prstGeom>
          <a:noFill/>
          <a:ln>
            <a:noFill/>
          </a:ln>
        </p:spPr>
        <p:txBody>
          <a:bodyPr spcFirstLastPara="1" wrap="square" lIns="91425" tIns="45700" rIns="91425" bIns="45700" anchor="b" anchorCtr="0">
            <a:normAutofit/>
          </a:bodyPr>
          <a:lstStyle/>
          <a:p>
            <a:pPr marL="0" marR="0" lvl="0" indent="0" algn="l" rtl="0">
              <a:lnSpc>
                <a:spcPct val="160000"/>
              </a:lnSpc>
              <a:spcBef>
                <a:spcPts val="0"/>
              </a:spcBef>
              <a:spcAft>
                <a:spcPts val="0"/>
              </a:spcAft>
              <a:buClr>
                <a:schemeClr val="lt2"/>
              </a:buClr>
              <a:buSzPts val="1800"/>
              <a:buFont typeface="Archivo"/>
              <a:buNone/>
            </a:pPr>
            <a:r>
              <a:rPr lang="en-US" sz="2000" b="1" dirty="0">
                <a:solidFill>
                  <a:schemeClr val="bg1"/>
                </a:solidFill>
                <a:latin typeface="Archivo"/>
                <a:ea typeface="Archivo"/>
                <a:cs typeface="Archivo"/>
                <a:sym typeface="Archivo"/>
              </a:rPr>
              <a:t>Katarzyna A. Kazimierczuk, COO, IDNA</a:t>
            </a:r>
            <a:endParaRPr sz="1800" b="1" i="0" u="none" strike="noStrike" cap="none" dirty="0">
              <a:solidFill>
                <a:schemeClr val="bg1"/>
              </a:solidFill>
              <a:latin typeface="Archivo"/>
              <a:ea typeface="Archivo"/>
              <a:cs typeface="Archivo"/>
              <a:sym typeface="Archivo"/>
            </a:endParaRPr>
          </a:p>
        </p:txBody>
      </p:sp>
      <p:sp>
        <p:nvSpPr>
          <p:cNvPr id="88" name="Google Shape;88;p1"/>
          <p:cNvSpPr txBox="1"/>
          <p:nvPr/>
        </p:nvSpPr>
        <p:spPr>
          <a:xfrm>
            <a:off x="10126981" y="5918239"/>
            <a:ext cx="1771650" cy="827881"/>
          </a:xfrm>
          <a:prstGeom prst="rect">
            <a:avLst/>
          </a:prstGeom>
          <a:noFill/>
          <a:ln>
            <a:noFill/>
          </a:ln>
        </p:spPr>
        <p:txBody>
          <a:bodyPr spcFirstLastPara="1" wrap="square" lIns="91425" tIns="45700" rIns="91425" bIns="45700" anchor="b" anchorCtr="0">
            <a:normAutofit/>
          </a:bodyPr>
          <a:lstStyle/>
          <a:p>
            <a:pPr marL="0" marR="0" lvl="0" indent="0" algn="l" rtl="0">
              <a:lnSpc>
                <a:spcPct val="160000"/>
              </a:lnSpc>
              <a:spcBef>
                <a:spcPts val="0"/>
              </a:spcBef>
              <a:spcAft>
                <a:spcPts val="0"/>
              </a:spcAft>
              <a:buClr>
                <a:schemeClr val="lt1"/>
              </a:buClr>
              <a:buSzPts val="1400"/>
              <a:buFont typeface="Archivo"/>
              <a:buNone/>
            </a:pPr>
            <a:r>
              <a:rPr lang="pl-PL" dirty="0">
                <a:solidFill>
                  <a:schemeClr val="lt1"/>
                </a:solidFill>
                <a:latin typeface="Archivo"/>
                <a:ea typeface="Archivo"/>
                <a:cs typeface="Archivo"/>
                <a:sym typeface="Archivo"/>
              </a:rPr>
              <a:t>19 October</a:t>
            </a:r>
            <a:r>
              <a:rPr lang="en-US" sz="1400" b="0" i="0" u="none" strike="noStrike" cap="none" dirty="0">
                <a:solidFill>
                  <a:schemeClr val="lt1"/>
                </a:solidFill>
                <a:latin typeface="Archivo"/>
                <a:ea typeface="Archivo"/>
                <a:cs typeface="Archivo"/>
                <a:sym typeface="Archivo"/>
              </a:rPr>
              <a:t> 2022</a:t>
            </a:r>
          </a:p>
        </p:txBody>
      </p:sp>
      <p:cxnSp>
        <p:nvCxnSpPr>
          <p:cNvPr id="89" name="Google Shape;89;p1"/>
          <p:cNvCxnSpPr/>
          <p:nvPr/>
        </p:nvCxnSpPr>
        <p:spPr>
          <a:xfrm>
            <a:off x="4702991" y="3451631"/>
            <a:ext cx="748900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3188881" y="832835"/>
            <a:ext cx="7280581" cy="157035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Archivo"/>
              <a:buNone/>
            </a:pPr>
            <a:r>
              <a:rPr lang="pl-PL" dirty="0" err="1">
                <a:solidFill>
                  <a:schemeClr val="dk1"/>
                </a:solidFill>
              </a:rPr>
              <a:t>Climate</a:t>
            </a:r>
            <a:r>
              <a:rPr lang="pl-PL" dirty="0">
                <a:solidFill>
                  <a:schemeClr val="dk1"/>
                </a:solidFill>
              </a:rPr>
              <a:t> and Energy Planning as a </a:t>
            </a:r>
            <a:r>
              <a:rPr lang="pl-PL" dirty="0" err="1">
                <a:solidFill>
                  <a:schemeClr val="dk1"/>
                </a:solidFill>
              </a:rPr>
              <a:t>municipality</a:t>
            </a:r>
            <a:r>
              <a:rPr lang="pl-PL" dirty="0">
                <a:solidFill>
                  <a:schemeClr val="dk1"/>
                </a:solidFill>
              </a:rPr>
              <a:t> role </a:t>
            </a:r>
            <a:endParaRPr dirty="0">
              <a:solidFill>
                <a:schemeClr val="dk1"/>
              </a:solidFill>
            </a:endParaRPr>
          </a:p>
        </p:txBody>
      </p:sp>
      <p:pic>
        <p:nvPicPr>
          <p:cNvPr id="180" name="Google Shape;180;p8"/>
          <p:cNvPicPr preferRelativeResize="0"/>
          <p:nvPr/>
        </p:nvPicPr>
        <p:blipFill rotWithShape="1">
          <a:blip r:embed="rId3">
            <a:alphaModFix/>
          </a:blip>
          <a:srcRect l="-41603" t="5675" r="45075" b="5912"/>
          <a:stretch/>
        </p:blipFill>
        <p:spPr>
          <a:xfrm>
            <a:off x="4823101" y="-115095"/>
            <a:ext cx="7467614" cy="6839745"/>
          </a:xfrm>
          <a:prstGeom prst="rect">
            <a:avLst/>
          </a:prstGeom>
          <a:noFill/>
          <a:ln>
            <a:noFill/>
          </a:ln>
        </p:spPr>
      </p:pic>
      <p:cxnSp>
        <p:nvCxnSpPr>
          <p:cNvPr id="181" name="Google Shape;181;p8"/>
          <p:cNvCxnSpPr/>
          <p:nvPr/>
        </p:nvCxnSpPr>
        <p:spPr>
          <a:xfrm>
            <a:off x="10591800" y="0"/>
            <a:ext cx="0" cy="6858000"/>
          </a:xfrm>
          <a:prstGeom prst="straightConnector1">
            <a:avLst/>
          </a:prstGeom>
          <a:noFill/>
          <a:ln w="9525" cap="flat" cmpd="sng">
            <a:solidFill>
              <a:schemeClr val="dk1"/>
            </a:solidFill>
            <a:prstDash val="solid"/>
            <a:miter lim="800000"/>
            <a:headEnd type="none" w="sm" len="sm"/>
            <a:tailEnd type="none" w="sm" len="sm"/>
          </a:ln>
        </p:spPr>
      </p:cxnSp>
      <p:cxnSp>
        <p:nvCxnSpPr>
          <p:cNvPr id="182" name="Google Shape;182;p8"/>
          <p:cNvCxnSpPr/>
          <p:nvPr/>
        </p:nvCxnSpPr>
        <p:spPr>
          <a:xfrm>
            <a:off x="11144250" y="0"/>
            <a:ext cx="0" cy="6858000"/>
          </a:xfrm>
          <a:prstGeom prst="straightConnector1">
            <a:avLst/>
          </a:prstGeom>
          <a:noFill/>
          <a:ln w="9525" cap="flat" cmpd="sng">
            <a:solidFill>
              <a:schemeClr val="dk1"/>
            </a:solidFill>
            <a:prstDash val="solid"/>
            <a:miter lim="800000"/>
            <a:headEnd type="none" w="sm" len="sm"/>
            <a:tailEnd type="none" w="sm" len="sm"/>
          </a:ln>
        </p:spPr>
      </p:cxnSp>
      <p:sp>
        <p:nvSpPr>
          <p:cNvPr id="183" name="Google Shape;183;p8"/>
          <p:cNvSpPr txBox="1"/>
          <p:nvPr/>
        </p:nvSpPr>
        <p:spPr>
          <a:xfrm rot="5400000">
            <a:off x="7962106" y="3779937"/>
            <a:ext cx="58118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Archivo"/>
                <a:ea typeface="Archivo"/>
                <a:cs typeface="Archivo"/>
                <a:sym typeface="Archivo"/>
              </a:rPr>
              <a:t>SECTION 1</a:t>
            </a:r>
            <a:endParaRPr/>
          </a:p>
        </p:txBody>
      </p:sp>
      <p:sp>
        <p:nvSpPr>
          <p:cNvPr id="184" name="Google Shape;184;p8"/>
          <p:cNvSpPr/>
          <p:nvPr/>
        </p:nvSpPr>
        <p:spPr>
          <a:xfrm>
            <a:off x="0" y="0"/>
            <a:ext cx="3124188"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chivo"/>
              <a:ea typeface="Archivo"/>
              <a:cs typeface="Archivo"/>
              <a:sym typeface="Archivo"/>
            </a:endParaRPr>
          </a:p>
        </p:txBody>
      </p:sp>
      <p:pic>
        <p:nvPicPr>
          <p:cNvPr id="185" name="Google Shape;185;p8"/>
          <p:cNvPicPr preferRelativeResize="0"/>
          <p:nvPr/>
        </p:nvPicPr>
        <p:blipFill rotWithShape="1">
          <a:blip r:embed="rId4">
            <a:alphaModFix/>
          </a:blip>
          <a:srcRect r="74375"/>
          <a:stretch/>
        </p:blipFill>
        <p:spPr>
          <a:xfrm>
            <a:off x="0" y="0"/>
            <a:ext cx="3124183" cy="6858000"/>
          </a:xfrm>
          <a:prstGeom prst="rect">
            <a:avLst/>
          </a:prstGeom>
          <a:noFill/>
          <a:ln>
            <a:noFill/>
          </a:ln>
        </p:spPr>
      </p:pic>
      <p:cxnSp>
        <p:nvCxnSpPr>
          <p:cNvPr id="186" name="Google Shape;186;p8"/>
          <p:cNvCxnSpPr/>
          <p:nvPr/>
        </p:nvCxnSpPr>
        <p:spPr>
          <a:xfrm>
            <a:off x="3124183" y="2403193"/>
            <a:ext cx="7467617" cy="0"/>
          </a:xfrm>
          <a:prstGeom prst="straightConnector1">
            <a:avLst/>
          </a:prstGeom>
          <a:noFill/>
          <a:ln w="9525" cap="flat" cmpd="sng">
            <a:solidFill>
              <a:schemeClr val="dk1"/>
            </a:solidFill>
            <a:prstDash val="solid"/>
            <a:miter lim="800000"/>
            <a:headEnd type="none" w="sm" len="sm"/>
            <a:tailEnd type="none" w="sm" len="sm"/>
          </a:ln>
        </p:spPr>
      </p:cxnSp>
      <p:sp>
        <p:nvSpPr>
          <p:cNvPr id="187" name="Google Shape;187;p8"/>
          <p:cNvSpPr txBox="1"/>
          <p:nvPr/>
        </p:nvSpPr>
        <p:spPr>
          <a:xfrm>
            <a:off x="3676631" y="2830100"/>
            <a:ext cx="6638075" cy="30777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pl-PL" sz="2000" dirty="0" err="1">
                <a:latin typeface="Archivo" panose="020B0503020202020B04" pitchFamily="34" charset="0"/>
                <a:ea typeface="Archivo" panose="020B0503020202020B04" pitchFamily="34" charset="0"/>
                <a:cs typeface="Times New Roman" panose="02020603050405020304" pitchFamily="18" charset="0"/>
              </a:rPr>
              <a:t>c</a:t>
            </a:r>
            <a:r>
              <a:rPr lang="pl-PL" sz="2000" dirty="0" err="1">
                <a:effectLst/>
                <a:latin typeface="Archivo" panose="020B0503020202020B04" pitchFamily="34" charset="0"/>
                <a:ea typeface="Archivo" panose="020B0503020202020B04" pitchFamily="34" charset="0"/>
                <a:cs typeface="Times New Roman" panose="02020603050405020304" pitchFamily="18" charset="0"/>
              </a:rPr>
              <a:t>limate</a:t>
            </a:r>
            <a:r>
              <a:rPr lang="pl-PL" sz="2000" dirty="0">
                <a:effectLst/>
                <a:latin typeface="Archivo" panose="020B0503020202020B04" pitchFamily="34" charset="0"/>
                <a:ea typeface="Archivo" panose="020B0503020202020B04" pitchFamily="34" charset="0"/>
                <a:cs typeface="Times New Roman" panose="02020603050405020304" pitchFamily="18" charset="0"/>
              </a:rPr>
              <a:t> </a:t>
            </a:r>
            <a:r>
              <a:rPr lang="en-GB" sz="2000" dirty="0">
                <a:effectLst/>
                <a:latin typeface="Archivo" panose="020B0503020202020B04" pitchFamily="34" charset="0"/>
                <a:ea typeface="Archivo" panose="020B0503020202020B04" pitchFamily="34" charset="0"/>
                <a:cs typeface="Times New Roman" panose="02020603050405020304" pitchFamily="18" charset="0"/>
              </a:rPr>
              <a:t>planning/ climate change adaptation has been part of standard regional and local development planning processes for many years</a:t>
            </a:r>
            <a:endParaRPr lang="pl-PL" sz="2000" dirty="0">
              <a:effectLst/>
              <a:latin typeface="Archivo" panose="020B0503020202020B04" pitchFamily="34" charset="0"/>
              <a:ea typeface="Archivo" panose="020B0503020202020B04" pitchFamily="34" charset="0"/>
              <a:cs typeface="Times New Roman" panose="02020603050405020304" pitchFamily="18" charset="0"/>
            </a:endParaRPr>
          </a:p>
          <a:p>
            <a:pPr marL="285750" marR="0" lvl="0" indent="-285750" algn="l" rtl="0">
              <a:spcBef>
                <a:spcPts val="0"/>
              </a:spcBef>
              <a:spcAft>
                <a:spcPts val="0"/>
              </a:spcAft>
              <a:buFont typeface="Arial" panose="020B0604020202020204" pitchFamily="34" charset="0"/>
              <a:buChar char="•"/>
            </a:pPr>
            <a:r>
              <a:rPr lang="pl-PL" sz="2000" dirty="0" err="1">
                <a:latin typeface="Archivo" panose="020B0503020202020B04" pitchFamily="34" charset="0"/>
                <a:ea typeface="Archivo" panose="020B0503020202020B04" pitchFamily="34" charset="0"/>
                <a:cs typeface="Times New Roman" panose="02020603050405020304" pitchFamily="18" charset="0"/>
              </a:rPr>
              <a:t>well</a:t>
            </a:r>
            <a:r>
              <a:rPr lang="pl-PL" sz="2000" dirty="0">
                <a:latin typeface="Archivo" panose="020B0503020202020B04" pitchFamily="34" charset="0"/>
                <a:ea typeface="Archivo" panose="020B0503020202020B04" pitchFamily="34" charset="0"/>
                <a:cs typeface="Times New Roman" panose="02020603050405020304" pitchFamily="18" charset="0"/>
              </a:rPr>
              <a:t> </a:t>
            </a:r>
            <a:r>
              <a:rPr lang="pl-PL" sz="2000" dirty="0" err="1">
                <a:latin typeface="Archivo" panose="020B0503020202020B04" pitchFamily="34" charset="0"/>
                <a:ea typeface="Archivo" panose="020B0503020202020B04" pitchFamily="34" charset="0"/>
                <a:cs typeface="Times New Roman" panose="02020603050405020304" pitchFamily="18" charset="0"/>
              </a:rPr>
              <a:t>reflected</a:t>
            </a:r>
            <a:r>
              <a:rPr lang="pl-PL" sz="2000" dirty="0">
                <a:latin typeface="Archivo" panose="020B0503020202020B04" pitchFamily="34" charset="0"/>
                <a:ea typeface="Archivo" panose="020B0503020202020B04" pitchFamily="34" charset="0"/>
                <a:cs typeface="Times New Roman" panose="02020603050405020304" pitchFamily="18" charset="0"/>
              </a:rPr>
              <a:t> in </a:t>
            </a:r>
            <a:r>
              <a:rPr lang="pl-PL" sz="2000" dirty="0" err="1">
                <a:latin typeface="Archivo" panose="020B0503020202020B04" pitchFamily="34" charset="0"/>
                <a:ea typeface="Archivo" panose="020B0503020202020B04" pitchFamily="34" charset="0"/>
                <a:cs typeface="Times New Roman" panose="02020603050405020304" pitchFamily="18" charset="0"/>
              </a:rPr>
              <a:t>existing</a:t>
            </a:r>
            <a:r>
              <a:rPr lang="pl-PL" sz="2000" dirty="0">
                <a:latin typeface="Archivo" panose="020B0503020202020B04" pitchFamily="34" charset="0"/>
                <a:ea typeface="Archivo" panose="020B0503020202020B04" pitchFamily="34" charset="0"/>
                <a:cs typeface="Times New Roman" panose="02020603050405020304" pitchFamily="18" charset="0"/>
              </a:rPr>
              <a:t> </a:t>
            </a:r>
            <a:r>
              <a:rPr lang="en-GB" sz="2000" dirty="0">
                <a:effectLst/>
                <a:latin typeface="Archivo" panose="020B0503020202020B04" pitchFamily="34" charset="0"/>
                <a:ea typeface="Archivo" panose="020B0503020202020B04" pitchFamily="34" charset="0"/>
                <a:cs typeface="Times New Roman" panose="02020603050405020304" pitchFamily="18" charset="0"/>
              </a:rPr>
              <a:t>organisational structure</a:t>
            </a:r>
            <a:r>
              <a:rPr lang="pl-PL" sz="2000" dirty="0">
                <a:effectLst/>
                <a:latin typeface="Archivo" panose="020B0503020202020B04" pitchFamily="34" charset="0"/>
                <a:ea typeface="Archivo" panose="020B0503020202020B04" pitchFamily="34" charset="0"/>
                <a:cs typeface="Times New Roman" panose="02020603050405020304" pitchFamily="18" charset="0"/>
              </a:rPr>
              <a:t>s</a:t>
            </a:r>
          </a:p>
          <a:p>
            <a:pPr marL="285750" marR="0" lvl="0" indent="-285750" algn="l" rtl="0">
              <a:spcBef>
                <a:spcPts val="0"/>
              </a:spcBef>
              <a:spcAft>
                <a:spcPts val="0"/>
              </a:spcAft>
              <a:buFont typeface="Arial" panose="020B0604020202020204" pitchFamily="34" charset="0"/>
              <a:buChar char="•"/>
            </a:pPr>
            <a:r>
              <a:rPr lang="en-GB" sz="2000" dirty="0">
                <a:effectLst/>
                <a:latin typeface="Archivo" panose="020B0503020202020B04" pitchFamily="34" charset="0"/>
                <a:ea typeface="Archivo" panose="020B0503020202020B04" pitchFamily="34" charset="0"/>
                <a:cs typeface="Times New Roman" panose="02020603050405020304" pitchFamily="18" charset="0"/>
              </a:rPr>
              <a:t>the competence of municipal employees in this field is subject to the normal procedures for strategic competence management</a:t>
            </a:r>
          </a:p>
          <a:p>
            <a:pPr marL="285750" marR="0" lvl="0" indent="-285750" algn="l" rtl="0">
              <a:spcBef>
                <a:spcPts val="0"/>
              </a:spcBef>
              <a:spcAft>
                <a:spcPts val="0"/>
              </a:spcAft>
              <a:buFont typeface="Arial" panose="020B0604020202020204" pitchFamily="34" charset="0"/>
              <a:buChar char="•"/>
            </a:pPr>
            <a:endParaRPr lang="en-GB" sz="1800" dirty="0">
              <a:latin typeface="Archivo" panose="020B0503020202020B04" pitchFamily="34" charset="0"/>
              <a:cs typeface="Times New Roman" panose="02020603050405020304" pitchFamily="18" charset="0"/>
            </a:endParaRPr>
          </a:p>
          <a:p>
            <a:pPr marR="0" lvl="0" algn="l" rtl="0">
              <a:spcBef>
                <a:spcPts val="0"/>
              </a:spcBef>
              <a:spcAft>
                <a:spcPts val="0"/>
              </a:spcAft>
            </a:pPr>
            <a:endParaRPr lang="en-GB" sz="1800" dirty="0">
              <a:latin typeface="Archivo" panose="020B0503020202020B04" pitchFamily="34" charset="0"/>
              <a:cs typeface="Times New Roman" panose="02020603050405020304" pitchFamily="18" charset="0"/>
            </a:endParaRPr>
          </a:p>
          <a:p>
            <a:pPr marL="285750" marR="0" lvl="0" indent="-285750" algn="l" rtl="0">
              <a:spcBef>
                <a:spcPts val="0"/>
              </a:spcBef>
              <a:spcAft>
                <a:spcPts val="0"/>
              </a:spcAft>
              <a:buFont typeface="Arial" panose="020B0604020202020204" pitchFamily="34" charset="0"/>
              <a:buChar char="•"/>
            </a:pPr>
            <a:r>
              <a:rPr lang="en-GB" sz="1800" dirty="0">
                <a:latin typeface="Archivo" panose="020B0503020202020B04" pitchFamily="34" charset="0"/>
                <a:cs typeface="Times New Roman" panose="02020603050405020304" pitchFamily="18" charset="0"/>
              </a:rPr>
              <a:t>“BU</a:t>
            </a:r>
            <a:r>
              <a:rPr lang="pl-PL" sz="1800" dirty="0">
                <a:latin typeface="Archivo" panose="020B0503020202020B04" pitchFamily="34" charset="0"/>
                <a:cs typeface="Times New Roman" panose="02020603050405020304" pitchFamily="18" charset="0"/>
              </a:rPr>
              <a:t>SI</a:t>
            </a:r>
            <a:r>
              <a:rPr lang="en-GB" sz="1800" dirty="0">
                <a:latin typeface="Archivo" panose="020B0503020202020B04" pitchFamily="34" charset="0"/>
                <a:cs typeface="Times New Roman" panose="02020603050405020304" pitchFamily="18" charset="0"/>
              </a:rPr>
              <a:t>NESS AS USUAL”</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90EA-7DD9-0876-9CB3-2511E7FE88F5}"/>
              </a:ext>
            </a:extLst>
          </p:cNvPr>
          <p:cNvSpPr>
            <a:spLocks noGrp="1"/>
          </p:cNvSpPr>
          <p:nvPr>
            <p:ph type="title"/>
          </p:nvPr>
        </p:nvSpPr>
        <p:spPr>
          <a:xfrm>
            <a:off x="4965430" y="629268"/>
            <a:ext cx="6586491" cy="1286160"/>
          </a:xfrm>
        </p:spPr>
        <p:txBody>
          <a:bodyPr anchor="b">
            <a:normAutofit/>
          </a:bodyPr>
          <a:lstStyle/>
          <a:p>
            <a:r>
              <a:rPr lang="en-US" sz="2200" b="1" dirty="0">
                <a:effectLst/>
                <a:latin typeface="Helvetica Neue"/>
              </a:rPr>
              <a:t>State planning guidelines for climate and energy planning and climate adaptation 2018 </a:t>
            </a:r>
            <a:r>
              <a:rPr lang="en-US" sz="2100" b="1" dirty="0">
                <a:effectLst/>
                <a:latin typeface="Helvetica Neue"/>
              </a:rPr>
              <a:t/>
            </a:r>
            <a:br>
              <a:rPr lang="en-US" sz="2100" b="1" dirty="0">
                <a:effectLst/>
                <a:latin typeface="Helvetica Neue"/>
              </a:rPr>
            </a:br>
            <a:endParaRPr lang="en-US" sz="2100" dirty="0"/>
          </a:p>
        </p:txBody>
      </p:sp>
      <p:sp>
        <p:nvSpPr>
          <p:cNvPr id="7" name="Content Placeholder 6">
            <a:extLst>
              <a:ext uri="{FF2B5EF4-FFF2-40B4-BE49-F238E27FC236}">
                <a16:creationId xmlns:a16="http://schemas.microsoft.com/office/drawing/2014/main" id="{680E0BA3-E699-F4FE-EE52-BC2DEA1BE1F2}"/>
              </a:ext>
            </a:extLst>
          </p:cNvPr>
          <p:cNvSpPr>
            <a:spLocks noGrp="1"/>
          </p:cNvSpPr>
          <p:nvPr>
            <p:ph idx="1"/>
          </p:nvPr>
        </p:nvSpPr>
        <p:spPr>
          <a:xfrm>
            <a:off x="4965431" y="2171700"/>
            <a:ext cx="6586489" cy="4052119"/>
          </a:xfrm>
        </p:spPr>
        <p:txBody>
          <a:bodyPr>
            <a:normAutofit fontScale="92500" lnSpcReduction="10000"/>
          </a:bodyPr>
          <a:lstStyle/>
          <a:p>
            <a:pPr>
              <a:buFont typeface="Wingdings" panose="05000000000000000000" pitchFamily="2" charset="2"/>
              <a:buChar char="ü"/>
            </a:pPr>
            <a:r>
              <a:rPr lang="pl-PL" sz="2400" b="0" i="0" dirty="0">
                <a:effectLst/>
                <a:latin typeface="Helvetica Neue"/>
              </a:rPr>
              <a:t>T</a:t>
            </a:r>
            <a:r>
              <a:rPr lang="en-US" sz="2400" b="0" i="0" dirty="0">
                <a:effectLst/>
                <a:latin typeface="Helvetica Neue"/>
              </a:rPr>
              <a:t>he municipalities shall,</a:t>
            </a:r>
            <a:r>
              <a:rPr lang="pl-PL" sz="2400" b="0" i="0" dirty="0">
                <a:effectLst/>
                <a:latin typeface="Helvetica Neue"/>
              </a:rPr>
              <a:t> </a:t>
            </a:r>
            <a:r>
              <a:rPr lang="en-US" sz="2400" b="0" i="0" dirty="0">
                <a:effectLst/>
                <a:latin typeface="Helvetica Neue"/>
              </a:rPr>
              <a:t>in their overall planning, incorporate measures and instruments to reduce greenhouse gas emissions (including measures against </a:t>
            </a:r>
            <a:r>
              <a:rPr lang="en-US" sz="2400" b="0" i="0" dirty="0" err="1">
                <a:effectLst/>
                <a:latin typeface="Helvetica Neue"/>
              </a:rPr>
              <a:t>deforestration</a:t>
            </a:r>
            <a:r>
              <a:rPr lang="en-US" sz="2400" b="0" i="0" dirty="0">
                <a:effectLst/>
                <a:latin typeface="Helvetica Neue"/>
              </a:rPr>
              <a:t> and uptake of CO</a:t>
            </a:r>
            <a:r>
              <a:rPr lang="en-US" sz="2400" b="0" i="0" baseline="-25000" dirty="0">
                <a:effectLst/>
                <a:latin typeface="Helvetica Neue"/>
              </a:rPr>
              <a:t>2</a:t>
            </a:r>
            <a:r>
              <a:rPr lang="en-US" sz="2400" b="0" i="0" dirty="0">
                <a:effectLst/>
                <a:latin typeface="Helvetica Neue"/>
              </a:rPr>
              <a:t>)</a:t>
            </a:r>
          </a:p>
          <a:p>
            <a:pPr>
              <a:buFont typeface="Wingdings" panose="05000000000000000000" pitchFamily="2" charset="2"/>
              <a:buChar char="ü"/>
            </a:pPr>
            <a:r>
              <a:rPr lang="en-US" sz="2400" b="0" i="0" dirty="0">
                <a:effectLst/>
                <a:latin typeface="Helvetica Neue"/>
              </a:rPr>
              <a:t>Plans that deal with climate and energy issues shall be followed up through the action part and more detailed planning, and shall be used as a basis and provide guidelines for the municipalities' other exercise of authority and activity.</a:t>
            </a:r>
          </a:p>
          <a:p>
            <a:pPr>
              <a:buFont typeface="Wingdings" panose="05000000000000000000" pitchFamily="2" charset="2"/>
              <a:buChar char="ü"/>
            </a:pPr>
            <a:r>
              <a:rPr lang="pl-PL" sz="2400" b="0" i="0" dirty="0" err="1">
                <a:effectLst/>
                <a:latin typeface="Helvetica Neue"/>
              </a:rPr>
              <a:t>Plans</a:t>
            </a:r>
            <a:r>
              <a:rPr lang="pl-PL" sz="2400" b="0" i="0" dirty="0">
                <a:effectLst/>
                <a:latin typeface="Helvetica Neue"/>
              </a:rPr>
              <a:t> </a:t>
            </a:r>
            <a:r>
              <a:rPr lang="pl-PL" sz="2400" b="0" i="0" dirty="0" err="1">
                <a:effectLst/>
                <a:latin typeface="Helvetica Neue"/>
              </a:rPr>
              <a:t>shall</a:t>
            </a:r>
            <a:r>
              <a:rPr lang="pl-PL" sz="2400" b="0" i="0" dirty="0">
                <a:effectLst/>
                <a:latin typeface="Helvetica Neue"/>
              </a:rPr>
              <a:t> be </a:t>
            </a:r>
            <a:r>
              <a:rPr lang="en-US" sz="2400" b="0" i="0" dirty="0">
                <a:effectLst/>
                <a:latin typeface="Helvetica Neue"/>
              </a:rPr>
              <a:t>revised at least every four years.</a:t>
            </a:r>
          </a:p>
          <a:p>
            <a:pPr marL="114300" indent="0">
              <a:buNone/>
            </a:pPr>
            <a:endParaRPr lang="en-US" sz="2000" dirty="0"/>
          </a:p>
        </p:txBody>
      </p:sp>
      <p:pic>
        <p:nvPicPr>
          <p:cNvPr id="19" name="Picture 8" descr="Smoke from factory">
            <a:extLst>
              <a:ext uri="{FF2B5EF4-FFF2-40B4-BE49-F238E27FC236}">
                <a16:creationId xmlns:a16="http://schemas.microsoft.com/office/drawing/2014/main" id="{CC72E10B-9D97-B707-6EEA-64655D544EA6}"/>
              </a:ext>
            </a:extLst>
          </p:cNvPr>
          <p:cNvPicPr>
            <a:picLocks noChangeAspect="1"/>
          </p:cNvPicPr>
          <p:nvPr/>
        </p:nvPicPr>
        <p:blipFill rotWithShape="1">
          <a:blip r:embed="rId3"/>
          <a:srcRect l="45088" r="9792" b="-1"/>
          <a:stretch/>
        </p:blipFill>
        <p:spPr>
          <a:xfrm>
            <a:off x="20" y="10"/>
            <a:ext cx="4635571" cy="6857990"/>
          </a:xfrm>
          <a:prstGeom prst="rect">
            <a:avLst/>
          </a:prstGeom>
          <a:effectLst/>
        </p:spPr>
      </p:pic>
    </p:spTree>
    <p:extLst>
      <p:ext uri="{BB962C8B-B14F-4D97-AF65-F5344CB8AC3E}">
        <p14:creationId xmlns:p14="http://schemas.microsoft.com/office/powerpoint/2010/main" val="78181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96B3-0F14-E6E3-A3CE-19F145BBE6D9}"/>
              </a:ext>
            </a:extLst>
          </p:cNvPr>
          <p:cNvSpPr>
            <a:spLocks noGrp="1"/>
          </p:cNvSpPr>
          <p:nvPr>
            <p:ph type="title"/>
          </p:nvPr>
        </p:nvSpPr>
        <p:spPr>
          <a:xfrm>
            <a:off x="621792" y="1161288"/>
            <a:ext cx="3602736" cy="4526280"/>
          </a:xfrm>
        </p:spPr>
        <p:txBody>
          <a:bodyPr>
            <a:normAutofit/>
          </a:bodyPr>
          <a:lstStyle/>
          <a:p>
            <a:r>
              <a:rPr lang="en-US" sz="4000" b="1" i="0" dirty="0">
                <a:effectLst/>
                <a:latin typeface="Helvetica Neue"/>
              </a:rPr>
              <a:t>Requirements for planning process and decision basis</a:t>
            </a:r>
            <a:br>
              <a:rPr lang="en-US" sz="4000" b="1" i="0" dirty="0">
                <a:effectLst/>
                <a:latin typeface="Helvetica Neue"/>
              </a:rPr>
            </a:br>
            <a:endParaRPr lang="en-US" sz="4000" dirty="0"/>
          </a:p>
        </p:txBody>
      </p:sp>
      <p:sp>
        <p:nvSpPr>
          <p:cNvPr id="3" name="Content Placeholder 2">
            <a:extLst>
              <a:ext uri="{FF2B5EF4-FFF2-40B4-BE49-F238E27FC236}">
                <a16:creationId xmlns:a16="http://schemas.microsoft.com/office/drawing/2014/main" id="{B4268A09-82E5-9B5F-3430-D1C7155E7543}"/>
              </a:ext>
            </a:extLst>
          </p:cNvPr>
          <p:cNvSpPr>
            <a:spLocks noGrp="1"/>
          </p:cNvSpPr>
          <p:nvPr>
            <p:ph idx="1"/>
          </p:nvPr>
        </p:nvSpPr>
        <p:spPr>
          <a:xfrm>
            <a:off x="4224528" y="388620"/>
            <a:ext cx="7651242" cy="6217920"/>
          </a:xfrm>
        </p:spPr>
        <p:txBody>
          <a:bodyPr anchor="ctr">
            <a:noAutofit/>
          </a:bodyPr>
          <a:lstStyle/>
          <a:p>
            <a:pPr>
              <a:buFont typeface="Wingdings" panose="05000000000000000000" pitchFamily="2" charset="2"/>
              <a:buChar char="Ø"/>
            </a:pPr>
            <a:r>
              <a:rPr lang="pl-PL" sz="1600" dirty="0">
                <a:latin typeface="Helvetica" panose="020B0604020202020204" pitchFamily="34" charset="0"/>
                <a:cs typeface="Helvetica" panose="020B0604020202020204" pitchFamily="34" charset="0"/>
              </a:rPr>
              <a:t>a</a:t>
            </a:r>
            <a:r>
              <a:rPr lang="en-US" sz="1600" b="0" i="0" dirty="0" err="1">
                <a:effectLst/>
                <a:latin typeface="Helvetica" panose="020B0604020202020204" pitchFamily="34" charset="0"/>
                <a:cs typeface="Helvetica" panose="020B0604020202020204" pitchFamily="34" charset="0"/>
              </a:rPr>
              <a:t>ll</a:t>
            </a:r>
            <a:r>
              <a:rPr lang="en-US" sz="1600" b="0" i="0" dirty="0">
                <a:effectLst/>
                <a:latin typeface="Helvetica" panose="020B0604020202020204" pitchFamily="34" charset="0"/>
                <a:cs typeface="Helvetica" panose="020B0604020202020204" pitchFamily="34" charset="0"/>
              </a:rPr>
              <a:t> plans pursuant to the Planning and Building Act shall state the knowledge base on which the planning is based</a:t>
            </a:r>
          </a:p>
          <a:p>
            <a:pPr>
              <a:buFont typeface="Wingdings" panose="05000000000000000000" pitchFamily="2" charset="2"/>
              <a:buChar char="Ø"/>
            </a:pPr>
            <a:r>
              <a:rPr lang="en-US" sz="1600" b="0" i="0" dirty="0">
                <a:effectLst/>
                <a:latin typeface="Helvetica" panose="020B0604020202020204" pitchFamily="34" charset="0"/>
                <a:cs typeface="Helvetica" panose="020B0604020202020204" pitchFamily="34" charset="0"/>
              </a:rPr>
              <a:t>high alternatives from national climate projections must be used as a basis (regional profiles will be developed) </a:t>
            </a:r>
          </a:p>
          <a:p>
            <a:pPr>
              <a:buFont typeface="Wingdings" panose="05000000000000000000" pitchFamily="2" charset="2"/>
              <a:buChar char="Ø"/>
            </a:pPr>
            <a:r>
              <a:rPr lang="en-US" sz="1600" b="0" i="0" dirty="0">
                <a:effectLst/>
                <a:latin typeface="Helvetica" panose="020B0604020202020204" pitchFamily="34" charset="0"/>
                <a:cs typeface="Helvetica" panose="020B0604020202020204" pitchFamily="34" charset="0"/>
              </a:rPr>
              <a:t>an overall assessment of whether climate change will affect long-term challenges, goals and strategies</a:t>
            </a:r>
          </a:p>
          <a:p>
            <a:pPr>
              <a:buFont typeface="Wingdings" panose="05000000000000000000" pitchFamily="2" charset="2"/>
              <a:buChar char="Ø"/>
            </a:pPr>
            <a:r>
              <a:rPr lang="pl-PL" sz="1600" b="0" i="0" dirty="0">
                <a:effectLst/>
                <a:latin typeface="Helvetica" panose="020B0604020202020204" pitchFamily="34" charset="0"/>
                <a:cs typeface="Helvetica" panose="020B0604020202020204" pitchFamily="34" charset="0"/>
              </a:rPr>
              <a:t>t</a:t>
            </a:r>
            <a:r>
              <a:rPr lang="en-US" sz="1600" b="0" i="0" dirty="0">
                <a:effectLst/>
                <a:latin typeface="Helvetica" panose="020B0604020202020204" pitchFamily="34" charset="0"/>
                <a:cs typeface="Helvetica" panose="020B0604020202020204" pitchFamily="34" charset="0"/>
              </a:rPr>
              <a:t>he assessment shall distinguish between factors of significance for the work with the area part of the municipal plan, and factors of importance to the municipal community as a whole and the municipality as an organization</a:t>
            </a:r>
          </a:p>
          <a:p>
            <a:pPr>
              <a:buFont typeface="Wingdings" panose="05000000000000000000" pitchFamily="2" charset="2"/>
              <a:buChar char="Ø"/>
            </a:pPr>
            <a:r>
              <a:rPr lang="en-US" sz="1600" b="0" i="0" dirty="0">
                <a:effectLst/>
                <a:latin typeface="Helvetica" panose="020B0604020202020204" pitchFamily="34" charset="0"/>
                <a:cs typeface="Helvetica" panose="020B0604020202020204" pitchFamily="34" charset="0"/>
              </a:rPr>
              <a:t>map ecosystems and land use with significance for climate adaptation</a:t>
            </a:r>
            <a:r>
              <a:rPr lang="pl-PL" sz="1600" b="0" i="0" dirty="0">
                <a:effectLst/>
                <a:latin typeface="Helvetica" panose="020B0604020202020204" pitchFamily="34" charset="0"/>
                <a:cs typeface="Helvetica" panose="020B0604020202020204" pitchFamily="34" charset="0"/>
              </a:rPr>
              <a:t>;</a:t>
            </a:r>
            <a:r>
              <a:rPr lang="pl-PL" sz="1600" dirty="0">
                <a:latin typeface="Helvetica" panose="020B0604020202020204" pitchFamily="34" charset="0"/>
                <a:cs typeface="Helvetica" panose="020B0604020202020204" pitchFamily="34" charset="0"/>
              </a:rPr>
              <a:t> e</a:t>
            </a:r>
            <a:r>
              <a:rPr lang="en-US" sz="1600" b="0" i="0" dirty="0">
                <a:effectLst/>
                <a:latin typeface="Helvetica" panose="020B0604020202020204" pitchFamily="34" charset="0"/>
                <a:cs typeface="Helvetica" panose="020B0604020202020204" pitchFamily="34" charset="0"/>
              </a:rPr>
              <a:t>specially wetlands, marshes, river banks and forests that can mitigate the effects of climate change are important to take care of in spatial planning </a:t>
            </a:r>
          </a:p>
          <a:p>
            <a:pPr>
              <a:buFont typeface="Wingdings" panose="05000000000000000000" pitchFamily="2" charset="2"/>
              <a:buChar char="Ø"/>
            </a:pPr>
            <a:r>
              <a:rPr lang="en-US" sz="1600" b="0" i="0" dirty="0">
                <a:effectLst/>
                <a:latin typeface="Helvetica" panose="020B0604020202020204" pitchFamily="34" charset="0"/>
                <a:cs typeface="Helvetica" panose="020B0604020202020204" pitchFamily="34" charset="0"/>
              </a:rPr>
              <a:t>management of forests and land</a:t>
            </a:r>
          </a:p>
          <a:p>
            <a:pPr>
              <a:buFont typeface="Wingdings" panose="05000000000000000000" pitchFamily="2" charset="2"/>
              <a:buChar char="Ø"/>
            </a:pPr>
            <a:r>
              <a:rPr lang="pl-PL" sz="1600" dirty="0" err="1">
                <a:latin typeface="Helvetica" panose="020B0604020202020204" pitchFamily="34" charset="0"/>
                <a:cs typeface="Helvetica" panose="020B0604020202020204" pitchFamily="34" charset="0"/>
              </a:rPr>
              <a:t>a</a:t>
            </a:r>
            <a:r>
              <a:rPr lang="pl-PL" sz="1600" b="0" i="0" dirty="0" err="1">
                <a:effectLst/>
                <a:latin typeface="Helvetica" panose="020B0604020202020204" pitchFamily="34" charset="0"/>
                <a:cs typeface="Helvetica" panose="020B0604020202020204" pitchFamily="34" charset="0"/>
              </a:rPr>
              <a:t>n</a:t>
            </a:r>
            <a:r>
              <a:rPr lang="pl-PL" sz="1600" b="0" i="0" dirty="0">
                <a:effectLst/>
                <a:latin typeface="Helvetica" panose="020B0604020202020204" pitchFamily="34" charset="0"/>
                <a:cs typeface="Helvetica" panose="020B0604020202020204" pitchFamily="34" charset="0"/>
              </a:rPr>
              <a:t> </a:t>
            </a:r>
            <a:r>
              <a:rPr lang="en-US" sz="1600" b="0" i="0" dirty="0">
                <a:effectLst/>
                <a:latin typeface="Helvetica" panose="020B0604020202020204" pitchFamily="34" charset="0"/>
                <a:cs typeface="Helvetica" panose="020B0604020202020204" pitchFamily="34" charset="0"/>
              </a:rPr>
              <a:t>assessment how changes in climate can affect social security, critical infrastructure, natural and cultural environment, population health, and conditions for affected industries</a:t>
            </a:r>
          </a:p>
          <a:p>
            <a:pPr>
              <a:buFont typeface="Wingdings" panose="05000000000000000000" pitchFamily="2" charset="2"/>
              <a:buChar char="Ø"/>
            </a:pPr>
            <a:r>
              <a:rPr lang="en-US" sz="1600" b="0" i="0" dirty="0">
                <a:effectLst/>
                <a:latin typeface="Helvetica" panose="020B0604020202020204" pitchFamily="34" charset="0"/>
                <a:cs typeface="Helvetica" panose="020B0604020202020204" pitchFamily="34" charset="0"/>
              </a:rPr>
              <a:t>risk and vulnerability assessment for municipal zones</a:t>
            </a:r>
          </a:p>
          <a:p>
            <a:pPr>
              <a:buFont typeface="Wingdings" panose="05000000000000000000" pitchFamily="2" charset="2"/>
              <a:buChar char="Ø"/>
            </a:pPr>
            <a:r>
              <a:rPr lang="en-US" sz="1600" b="0" i="0" dirty="0">
                <a:effectLst/>
                <a:latin typeface="Helvetica" panose="020B0604020202020204" pitchFamily="34" charset="0"/>
                <a:cs typeface="Helvetica" panose="020B0604020202020204" pitchFamily="34" charset="0"/>
              </a:rPr>
              <a:t>development, densification or transformation of new areas climate change effect shall be considered</a:t>
            </a:r>
            <a:endParaRPr lang="en-US"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159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0BE4-10E3-DB76-C0FD-7D5592F660CD}"/>
              </a:ext>
            </a:extLst>
          </p:cNvPr>
          <p:cNvSpPr>
            <a:spLocks noGrp="1"/>
          </p:cNvSpPr>
          <p:nvPr>
            <p:ph type="title"/>
          </p:nvPr>
        </p:nvSpPr>
        <p:spPr>
          <a:xfrm>
            <a:off x="838200" y="253397"/>
            <a:ext cx="10515600" cy="1273233"/>
          </a:xfrm>
        </p:spPr>
        <p:txBody>
          <a:bodyPr>
            <a:normAutofit/>
          </a:bodyPr>
          <a:lstStyle/>
          <a:p>
            <a:r>
              <a:rPr lang="en-US" sz="4000" dirty="0"/>
              <a:t>Minimal requirement</a:t>
            </a:r>
            <a:r>
              <a:rPr lang="pl-PL" sz="4000" dirty="0"/>
              <a:t>s</a:t>
            </a:r>
            <a:r>
              <a:rPr lang="en-US" sz="4000" dirty="0"/>
              <a:t> for municipal climate plans</a:t>
            </a:r>
          </a:p>
        </p:txBody>
      </p:sp>
      <p:sp>
        <p:nvSpPr>
          <p:cNvPr id="62" name="Content Placeholder 37">
            <a:extLst>
              <a:ext uri="{FF2B5EF4-FFF2-40B4-BE49-F238E27FC236}">
                <a16:creationId xmlns:a16="http://schemas.microsoft.com/office/drawing/2014/main" id="{C1475017-DB94-D08B-9044-7A3B0BC99984}"/>
              </a:ext>
            </a:extLst>
          </p:cNvPr>
          <p:cNvSpPr>
            <a:spLocks noGrp="1"/>
          </p:cNvSpPr>
          <p:nvPr>
            <p:ph idx="1"/>
          </p:nvPr>
        </p:nvSpPr>
        <p:spPr>
          <a:xfrm>
            <a:off x="636270" y="1526630"/>
            <a:ext cx="10717530" cy="4823286"/>
          </a:xfrm>
        </p:spPr>
        <p:txBody>
          <a:bodyPr>
            <a:noAutofit/>
          </a:bodyPr>
          <a:lstStyle/>
          <a:p>
            <a:r>
              <a:rPr lang="en-US" sz="1900" dirty="0">
                <a:effectLst/>
                <a:latin typeface="Helvetica" panose="020B0604020202020204" pitchFamily="34" charset="0"/>
                <a:ea typeface="Times New Roman" panose="02020603050405020304" pitchFamily="18" charset="0"/>
              </a:rPr>
              <a:t>Information on </a:t>
            </a:r>
            <a:r>
              <a:rPr lang="en-US" sz="1900" b="1" dirty="0">
                <a:effectLst/>
                <a:latin typeface="Helvetica" panose="020B0604020202020204" pitchFamily="34" charset="0"/>
                <a:ea typeface="Times New Roman" panose="02020603050405020304" pitchFamily="18" charset="0"/>
              </a:rPr>
              <a:t>greenhouse gas emissions in the municipality, by source and sector</a:t>
            </a:r>
            <a:r>
              <a:rPr lang="en-US" sz="1900" dirty="0">
                <a:effectLst/>
                <a:latin typeface="Helvetica" panose="020B0604020202020204" pitchFamily="34" charset="0"/>
                <a:ea typeface="Times New Roman" panose="02020603050405020304" pitchFamily="18" charset="0"/>
              </a:rPr>
              <a:t>. </a:t>
            </a:r>
          </a:p>
          <a:p>
            <a:r>
              <a:rPr lang="en-US" sz="1900" dirty="0">
                <a:effectLst/>
                <a:latin typeface="Helvetica" panose="020B0604020202020204" pitchFamily="34" charset="0"/>
                <a:ea typeface="Times New Roman" panose="02020603050405020304" pitchFamily="18" charset="0"/>
              </a:rPr>
              <a:t>Information about </a:t>
            </a:r>
            <a:r>
              <a:rPr lang="en-US" sz="1900" b="1" dirty="0">
                <a:effectLst/>
                <a:latin typeface="Helvetica" panose="020B0604020202020204" pitchFamily="34" charset="0"/>
                <a:ea typeface="Times New Roman" panose="02020603050405020304" pitchFamily="18" charset="0"/>
              </a:rPr>
              <a:t>energy system, energy supply and consumption of energy within the municipality's boundaries</a:t>
            </a:r>
            <a:r>
              <a:rPr lang="en-US" sz="1900" dirty="0">
                <a:effectLst/>
                <a:latin typeface="Helvetica" panose="020B0604020202020204" pitchFamily="34" charset="0"/>
                <a:ea typeface="Times New Roman" panose="02020603050405020304" pitchFamily="18" charset="0"/>
              </a:rPr>
              <a:t>, including access to environmentally friendly energy resources.</a:t>
            </a:r>
            <a:endParaRPr lang="en-US" sz="1900" dirty="0">
              <a:latin typeface="Helvetica" panose="020B0604020202020204" pitchFamily="34" charset="0"/>
              <a:ea typeface="Times New Roman" panose="02020603050405020304" pitchFamily="18" charset="0"/>
            </a:endParaRPr>
          </a:p>
          <a:p>
            <a:r>
              <a:rPr lang="en-US" sz="1900" b="1" dirty="0">
                <a:effectLst/>
                <a:latin typeface="Helvetica" panose="020B0604020202020204" pitchFamily="34" charset="0"/>
                <a:ea typeface="Times New Roman" panose="02020603050405020304" pitchFamily="18" charset="0"/>
              </a:rPr>
              <a:t>Projection of emissions in the municipality </a:t>
            </a:r>
            <a:r>
              <a:rPr lang="en-US" sz="1900" dirty="0">
                <a:effectLst/>
                <a:latin typeface="Helvetica" panose="020B0604020202020204" pitchFamily="34" charset="0"/>
                <a:ea typeface="Times New Roman" panose="02020603050405020304" pitchFamily="18" charset="0"/>
              </a:rPr>
              <a:t>if no new measures are implemented, expected demand for energy and expected new energy production. The projection period should be at least ten years</a:t>
            </a:r>
          </a:p>
          <a:p>
            <a:r>
              <a:rPr lang="en-US" sz="1900" b="1" dirty="0">
                <a:effectLst/>
                <a:latin typeface="Helvetica" panose="020B0604020202020204" pitchFamily="34" charset="0"/>
                <a:ea typeface="Times New Roman" panose="02020603050405020304" pitchFamily="18" charset="0"/>
              </a:rPr>
              <a:t>Ambitious targets for emission reductions</a:t>
            </a:r>
            <a:endParaRPr lang="en-US" sz="1900" b="1" dirty="0">
              <a:latin typeface="Helvetica" panose="020B0604020202020204" pitchFamily="34" charset="0"/>
              <a:ea typeface="Times New Roman" panose="02020603050405020304" pitchFamily="18" charset="0"/>
            </a:endParaRPr>
          </a:p>
          <a:p>
            <a:r>
              <a:rPr lang="en-US" sz="1900" dirty="0">
                <a:effectLst/>
                <a:latin typeface="Helvetica" panose="020B0604020202020204" pitchFamily="34" charset="0"/>
                <a:ea typeface="Times New Roman" panose="02020603050405020304" pitchFamily="18" charset="0"/>
              </a:rPr>
              <a:t>Ambitious </a:t>
            </a:r>
            <a:r>
              <a:rPr lang="en-US" sz="1900" b="1" dirty="0">
                <a:effectLst/>
                <a:latin typeface="Helvetica" panose="020B0604020202020204" pitchFamily="34" charset="0"/>
                <a:ea typeface="Times New Roman" panose="02020603050405020304" pitchFamily="18" charset="0"/>
              </a:rPr>
              <a:t>goals for more efficient energy use and environmentally friendly energy conversion </a:t>
            </a:r>
            <a:r>
              <a:rPr lang="en-US" sz="1900" dirty="0">
                <a:effectLst/>
                <a:latin typeface="Helvetica" panose="020B0604020202020204" pitchFamily="34" charset="0"/>
                <a:ea typeface="Times New Roman" panose="02020603050405020304" pitchFamily="18" charset="0"/>
              </a:rPr>
              <a:t>in municipal buildings and in the municipality in general.</a:t>
            </a:r>
          </a:p>
          <a:p>
            <a:r>
              <a:rPr lang="en-US" sz="1900" dirty="0">
                <a:effectLst/>
                <a:latin typeface="Helvetica" panose="020B0604020202020204" pitchFamily="34" charset="0"/>
                <a:ea typeface="Times New Roman" panose="02020603050405020304" pitchFamily="18" charset="0"/>
              </a:rPr>
              <a:t>Measures and instruments for </a:t>
            </a:r>
            <a:r>
              <a:rPr lang="en-US" sz="1900" b="1" dirty="0">
                <a:effectLst/>
                <a:latin typeface="Helvetica" panose="020B0604020202020204" pitchFamily="34" charset="0"/>
                <a:ea typeface="Times New Roman" panose="02020603050405020304" pitchFamily="18" charset="0"/>
              </a:rPr>
              <a:t>reducing greenhouse gas emissions, more efficient energy use and environmentally friendly energy restructuring.</a:t>
            </a:r>
            <a:r>
              <a:rPr lang="en-US" sz="1900" dirty="0">
                <a:effectLst/>
                <a:latin typeface="Helvetica" panose="020B0604020202020204" pitchFamily="34" charset="0"/>
                <a:ea typeface="Times New Roman" panose="02020603050405020304" pitchFamily="18" charset="0"/>
              </a:rPr>
              <a:t> </a:t>
            </a:r>
          </a:p>
          <a:p>
            <a:r>
              <a:rPr lang="en-US" sz="1900" b="1" dirty="0">
                <a:effectLst/>
                <a:latin typeface="Helvetica" panose="020B0604020202020204" pitchFamily="34" charset="0"/>
                <a:ea typeface="Times New Roman" panose="02020603050405020304" pitchFamily="18" charset="0"/>
              </a:rPr>
              <a:t>Action program </a:t>
            </a:r>
            <a:r>
              <a:rPr lang="en-US" sz="1900" dirty="0">
                <a:effectLst/>
                <a:latin typeface="Helvetica" panose="020B0604020202020204" pitchFamily="34" charset="0"/>
                <a:ea typeface="Times New Roman" panose="02020603050405020304" pitchFamily="18" charset="0"/>
              </a:rPr>
              <a:t>with a </a:t>
            </a:r>
            <a:r>
              <a:rPr lang="en-US" sz="1900" b="1" dirty="0">
                <a:effectLst/>
                <a:latin typeface="Helvetica" panose="020B0604020202020204" pitchFamily="34" charset="0"/>
                <a:ea typeface="Times New Roman" panose="02020603050405020304" pitchFamily="18" charset="0"/>
              </a:rPr>
              <a:t>clear division of responsibilities </a:t>
            </a:r>
            <a:r>
              <a:rPr lang="en-US" sz="1900" dirty="0">
                <a:effectLst/>
                <a:latin typeface="Helvetica" panose="020B0604020202020204" pitchFamily="34" charset="0"/>
                <a:ea typeface="Times New Roman" panose="02020603050405020304" pitchFamily="18" charset="0"/>
              </a:rPr>
              <a:t>for follow-up of the climate and energy plans</a:t>
            </a:r>
            <a:r>
              <a:rPr lang="pl-PL" sz="1900" dirty="0">
                <a:effectLst/>
                <a:latin typeface="Helvetica" panose="020B0604020202020204" pitchFamily="34" charset="0"/>
                <a:ea typeface="Times New Roman" panose="02020603050405020304" pitchFamily="18" charset="0"/>
              </a:rPr>
              <a:t>. </a:t>
            </a:r>
            <a:endParaRPr lang="en-US" sz="1900" dirty="0">
              <a:effectLst/>
              <a:latin typeface="Helvetica" panose="020B0604020202020204" pitchFamily="34" charset="0"/>
              <a:ea typeface="Times New Roman" panose="02020603050405020304" pitchFamily="18" charset="0"/>
            </a:endParaRPr>
          </a:p>
          <a:p>
            <a:r>
              <a:rPr lang="en-US" sz="1900" dirty="0">
                <a:effectLst/>
                <a:latin typeface="Helvetica" panose="020B0604020202020204" pitchFamily="34" charset="0"/>
                <a:ea typeface="Times New Roman" panose="02020603050405020304" pitchFamily="18" charset="0"/>
              </a:rPr>
              <a:t>The </a:t>
            </a:r>
            <a:r>
              <a:rPr lang="en-US" sz="1900" b="1" dirty="0">
                <a:effectLst/>
                <a:latin typeface="Helvetica" panose="020B0604020202020204" pitchFamily="34" charset="0"/>
                <a:ea typeface="Times New Roman" panose="02020603050405020304" pitchFamily="18" charset="0"/>
              </a:rPr>
              <a:t>connection between climate and energy planning </a:t>
            </a:r>
            <a:r>
              <a:rPr lang="en-US" sz="1900" dirty="0">
                <a:effectLst/>
                <a:latin typeface="Helvetica" panose="020B0604020202020204" pitchFamily="34" charset="0"/>
                <a:ea typeface="Times New Roman" panose="02020603050405020304" pitchFamily="18" charset="0"/>
              </a:rPr>
              <a:t>and coordinated </a:t>
            </a:r>
            <a:r>
              <a:rPr lang="en-US" sz="1900" b="1" dirty="0">
                <a:effectLst/>
                <a:latin typeface="Helvetica" panose="020B0604020202020204" pitchFamily="34" charset="0"/>
                <a:ea typeface="Times New Roman" panose="02020603050405020304" pitchFamily="18" charset="0"/>
              </a:rPr>
              <a:t>housing, area and transport </a:t>
            </a:r>
          </a:p>
          <a:p>
            <a:endParaRPr lang="en-US" sz="1600" dirty="0"/>
          </a:p>
        </p:txBody>
      </p:sp>
      <p:sp>
        <p:nvSpPr>
          <p:cNvPr id="36" name="Rectangle 4">
            <a:extLst>
              <a:ext uri="{FF2B5EF4-FFF2-40B4-BE49-F238E27FC236}">
                <a16:creationId xmlns:a16="http://schemas.microsoft.com/office/drawing/2014/main" id="{C70FD80E-36C3-D2E0-C0BD-D9895CC1D7EA}"/>
              </a:ext>
            </a:extLst>
          </p:cNvPr>
          <p:cNvSpPr>
            <a:spLocks noChangeArrowheads="1"/>
          </p:cNvSpPr>
          <p:nvPr/>
        </p:nvSpPr>
        <p:spPr bwMode="auto">
          <a:xfrm>
            <a:off x="-21675" y="-109405"/>
            <a:ext cx="12213675" cy="56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343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F224-50AA-B807-B76B-820E431E531C}"/>
              </a:ext>
            </a:extLst>
          </p:cNvPr>
          <p:cNvSpPr>
            <a:spLocks noGrp="1"/>
          </p:cNvSpPr>
          <p:nvPr>
            <p:ph type="title"/>
          </p:nvPr>
        </p:nvSpPr>
        <p:spPr>
          <a:xfrm>
            <a:off x="648929" y="629266"/>
            <a:ext cx="3505495" cy="1622321"/>
          </a:xfrm>
        </p:spPr>
        <p:txBody>
          <a:bodyPr>
            <a:normAutofit/>
          </a:bodyPr>
          <a:lstStyle/>
          <a:p>
            <a:r>
              <a:rPr lang="en-US" dirty="0"/>
              <a:t>Climate planning </a:t>
            </a:r>
          </a:p>
        </p:txBody>
      </p:sp>
      <p:sp>
        <p:nvSpPr>
          <p:cNvPr id="9" name="Content Placeholder 8">
            <a:extLst>
              <a:ext uri="{FF2B5EF4-FFF2-40B4-BE49-F238E27FC236}">
                <a16:creationId xmlns:a16="http://schemas.microsoft.com/office/drawing/2014/main" id="{D18FDE7A-588B-CF38-9FFA-40CB846AB0E9}"/>
              </a:ext>
            </a:extLst>
          </p:cNvPr>
          <p:cNvSpPr>
            <a:spLocks noGrp="1"/>
          </p:cNvSpPr>
          <p:nvPr>
            <p:ph idx="1"/>
          </p:nvPr>
        </p:nvSpPr>
        <p:spPr>
          <a:xfrm>
            <a:off x="648931" y="2438400"/>
            <a:ext cx="3271559" cy="3785419"/>
          </a:xfrm>
        </p:spPr>
        <p:txBody>
          <a:bodyPr>
            <a:normAutofit/>
          </a:bodyPr>
          <a:lstStyle/>
          <a:p>
            <a:pPr algn="l">
              <a:buFont typeface="Wingdings" panose="05000000000000000000" pitchFamily="2" charset="2"/>
              <a:buChar char="q"/>
            </a:pPr>
            <a:r>
              <a:rPr lang="en-US" b="0" i="0" u="none" strike="noStrike" baseline="0" dirty="0">
                <a:latin typeface="TheSans-B3Light"/>
              </a:rPr>
              <a:t>Part 1: Factual basis and scenarios</a:t>
            </a:r>
            <a:endParaRPr lang="pl-PL" b="0" i="0" u="none" strike="noStrike" baseline="0" dirty="0">
              <a:latin typeface="TheSans-B3Light"/>
            </a:endParaRPr>
          </a:p>
          <a:p>
            <a:pPr algn="l">
              <a:buFont typeface="Wingdings" panose="05000000000000000000" pitchFamily="2" charset="2"/>
              <a:buChar char="q"/>
            </a:pPr>
            <a:endParaRPr lang="en-US" b="0" i="0" u="none" strike="noStrike" baseline="0" dirty="0">
              <a:latin typeface="TheSans-B3Light"/>
            </a:endParaRPr>
          </a:p>
          <a:p>
            <a:pPr algn="l">
              <a:buFont typeface="Wingdings" panose="05000000000000000000" pitchFamily="2" charset="2"/>
              <a:buChar char="q"/>
            </a:pPr>
            <a:r>
              <a:rPr lang="en-US" b="0" i="0" u="none" strike="noStrike" baseline="0" dirty="0">
                <a:latin typeface="TheSans-B3Light"/>
              </a:rPr>
              <a:t>Part 2: Planning and implementing measures</a:t>
            </a:r>
          </a:p>
          <a:p>
            <a:endParaRPr lang="en-US" sz="2000" dirty="0"/>
          </a:p>
        </p:txBody>
      </p:sp>
      <p:pic>
        <p:nvPicPr>
          <p:cNvPr id="5" name="Content Placeholder 4">
            <a:extLst>
              <a:ext uri="{FF2B5EF4-FFF2-40B4-BE49-F238E27FC236}">
                <a16:creationId xmlns:a16="http://schemas.microsoft.com/office/drawing/2014/main" id="{DF5C24FC-070D-C5D4-E45A-FCDF72697CE3}"/>
              </a:ext>
            </a:extLst>
          </p:cNvPr>
          <p:cNvPicPr>
            <a:picLocks noChangeAspect="1"/>
          </p:cNvPicPr>
          <p:nvPr/>
        </p:nvPicPr>
        <p:blipFill rotWithShape="1">
          <a:blip r:embed="rId3"/>
          <a:srcRect l="9978" t="17623" r="31248" b="20744"/>
          <a:stretch/>
        </p:blipFill>
        <p:spPr>
          <a:xfrm>
            <a:off x="4028694" y="1440426"/>
            <a:ext cx="7631498" cy="4501533"/>
          </a:xfrm>
          <a:prstGeom prst="rect">
            <a:avLst/>
          </a:prstGeom>
          <a:effectLst/>
        </p:spPr>
      </p:pic>
    </p:spTree>
    <p:extLst>
      <p:ext uri="{BB962C8B-B14F-4D97-AF65-F5344CB8AC3E}">
        <p14:creationId xmlns:p14="http://schemas.microsoft.com/office/powerpoint/2010/main" val="26699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13B4-870F-F890-8448-876DC8169E4A}"/>
              </a:ext>
            </a:extLst>
          </p:cNvPr>
          <p:cNvSpPr>
            <a:spLocks noGrp="1"/>
          </p:cNvSpPr>
          <p:nvPr>
            <p:ph type="title"/>
          </p:nvPr>
        </p:nvSpPr>
        <p:spPr/>
        <p:txBody>
          <a:bodyPr/>
          <a:lstStyle/>
          <a:p>
            <a:r>
              <a:rPr lang="en-US" dirty="0"/>
              <a:t>Municipal climate planning</a:t>
            </a:r>
          </a:p>
        </p:txBody>
      </p:sp>
      <p:graphicFrame>
        <p:nvGraphicFramePr>
          <p:cNvPr id="4" name="Content Placeholder 3">
            <a:extLst>
              <a:ext uri="{FF2B5EF4-FFF2-40B4-BE49-F238E27FC236}">
                <a16:creationId xmlns:a16="http://schemas.microsoft.com/office/drawing/2014/main" id="{5ED307B1-71DE-3B1A-C5A5-FF839EDCA437}"/>
              </a:ext>
            </a:extLst>
          </p:cNvPr>
          <p:cNvGraphicFramePr>
            <a:graphicFrameLocks noGrp="1"/>
          </p:cNvGraphicFramePr>
          <p:nvPr>
            <p:ph idx="1"/>
            <p:extLst>
              <p:ext uri="{D42A27DB-BD31-4B8C-83A1-F6EECF244321}">
                <p14:modId xmlns:p14="http://schemas.microsoft.com/office/powerpoint/2010/main" val="1394323917"/>
              </p:ext>
            </p:extLst>
          </p:nvPr>
        </p:nvGraphicFramePr>
        <p:xfrm>
          <a:off x="339090" y="1577340"/>
          <a:ext cx="11468100" cy="5097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631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D89D-B04B-4EA7-9444-5CDAF70F243B}"/>
              </a:ext>
            </a:extLst>
          </p:cNvPr>
          <p:cNvSpPr>
            <a:spLocks noGrp="1"/>
          </p:cNvSpPr>
          <p:nvPr>
            <p:ph type="title"/>
          </p:nvPr>
        </p:nvSpPr>
        <p:spPr>
          <a:xfrm>
            <a:off x="839788" y="457200"/>
            <a:ext cx="3932237" cy="1600200"/>
          </a:xfrm>
        </p:spPr>
        <p:txBody>
          <a:bodyPr wrap="square" anchor="b">
            <a:normAutofit/>
          </a:bodyPr>
          <a:lstStyle/>
          <a:p>
            <a:r>
              <a:rPr lang="en-GB" sz="1800" dirty="0">
                <a:effectLst/>
                <a:latin typeface="Archivo" panose="020B0503020202020B04" pitchFamily="34" charset="0"/>
                <a:ea typeface="Archivo" panose="020B0503020202020B04" pitchFamily="34" charset="0"/>
                <a:cs typeface="Times New Roman" panose="02020603050405020304" pitchFamily="18" charset="0"/>
              </a:rPr>
              <a:t>The guidebook “Municipal energy and climate planning – a guide to the process”</a:t>
            </a:r>
            <a:endParaRPr lang="en-US" dirty="0"/>
          </a:p>
        </p:txBody>
      </p:sp>
      <p:sp>
        <p:nvSpPr>
          <p:cNvPr id="3" name="Text Placeholder 2">
            <a:extLst>
              <a:ext uri="{FF2B5EF4-FFF2-40B4-BE49-F238E27FC236}">
                <a16:creationId xmlns:a16="http://schemas.microsoft.com/office/drawing/2014/main" id="{8E40F45F-FC40-4BAA-82AE-3DBCE18073CE}"/>
              </a:ext>
            </a:extLst>
          </p:cNvPr>
          <p:cNvSpPr>
            <a:spLocks noGrp="1"/>
          </p:cNvSpPr>
          <p:nvPr>
            <p:ph type="body" idx="1"/>
          </p:nvPr>
        </p:nvSpPr>
        <p:spPr>
          <a:xfrm>
            <a:off x="5183188" y="987425"/>
            <a:ext cx="6172200" cy="4873625"/>
          </a:xfrm>
        </p:spPr>
        <p:txBody>
          <a:bodyPr wrap="square" anchor="t">
            <a:normAutofit fontScale="92500" lnSpcReduction="10000"/>
          </a:bodyPr>
          <a:lstStyle/>
          <a:p>
            <a:pPr marL="0" marR="0" indent="0" algn="just">
              <a:lnSpc>
                <a:spcPct val="150000"/>
              </a:lnSpc>
              <a:spcBef>
                <a:spcPts val="0"/>
              </a:spcBef>
              <a:spcAft>
                <a:spcPts val="0"/>
              </a:spcAft>
              <a:buNone/>
            </a:pPr>
            <a:r>
              <a:rPr lang="en-GB" sz="1800" dirty="0">
                <a:effectLst/>
                <a:latin typeface="Archivo" panose="020B0503020202020B04" pitchFamily="34" charset="0"/>
                <a:ea typeface="Archivo" panose="020B0503020202020B04" pitchFamily="34" charset="0"/>
                <a:cs typeface="Times New Roman" panose="02020603050405020304" pitchFamily="18" charset="0"/>
              </a:rPr>
              <a:t>Specific topics covered by the guide include: </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pPr marL="0" marR="0" lvl="0" indent="0" algn="just">
              <a:lnSpc>
                <a:spcPct val="150000"/>
              </a:lnSpc>
              <a:spcBef>
                <a:spcPts val="0"/>
              </a:spcBef>
              <a:spcAft>
                <a:spcPts val="0"/>
              </a:spcAft>
              <a:buNone/>
            </a:pPr>
            <a:endParaRPr lang="en-GB" sz="1800" dirty="0">
              <a:latin typeface="Archivo" panose="020B0503020202020B04" pitchFamily="34" charset="0"/>
              <a:ea typeface="Archivo" panose="020B0503020202020B04" pitchFamily="34" charset="0"/>
              <a:cs typeface="Times New Roman" panose="02020603050405020304" pitchFamily="18" charset="0"/>
            </a:endParaRPr>
          </a:p>
          <a:p>
            <a:pPr marL="285750" indent="-285750" algn="just">
              <a:lnSpc>
                <a:spcPct val="150000"/>
              </a:lnSpc>
              <a:spcBef>
                <a:spcPts val="0"/>
              </a:spcBef>
            </a:pPr>
            <a:r>
              <a:rPr lang="en-GB" sz="1800" dirty="0">
                <a:latin typeface="Archivo" panose="020B0503020202020B04" pitchFamily="34" charset="0"/>
                <a:ea typeface="Archivo" panose="020B0503020202020B04" pitchFamily="34" charset="0"/>
                <a:cs typeface="Times New Roman" panose="02020603050405020304" pitchFamily="18" charset="0"/>
              </a:rPr>
              <a:t>g</a:t>
            </a:r>
            <a:r>
              <a:rPr lang="en-GB" sz="1800" dirty="0">
                <a:effectLst/>
                <a:latin typeface="Archivo" panose="020B0503020202020B04" pitchFamily="34" charset="0"/>
                <a:ea typeface="Archivo" panose="020B0503020202020B04" pitchFamily="34" charset="0"/>
                <a:cs typeface="Times New Roman" panose="02020603050405020304" pitchFamily="18" charset="0"/>
              </a:rPr>
              <a:t>athering information on energy and climate data for the municipality, potential for local energy efficiency, potential for local energy resources;</a:t>
            </a:r>
          </a:p>
          <a:p>
            <a:pPr marL="285750" indent="-285750" algn="just">
              <a:lnSpc>
                <a:spcPct val="150000"/>
              </a:lnSpc>
              <a:spcBef>
                <a:spcPts val="0"/>
              </a:spcBef>
            </a:pPr>
            <a:r>
              <a:rPr lang="en-GB" sz="1800" dirty="0">
                <a:effectLst/>
                <a:latin typeface="Archivo" panose="020B0503020202020B04" pitchFamily="34" charset="0"/>
                <a:ea typeface="Archivo" panose="020B0503020202020B04" pitchFamily="34" charset="0"/>
                <a:cs typeface="Times New Roman" panose="02020603050405020304" pitchFamily="18" charset="0"/>
              </a:rPr>
              <a:t>preparing reports and scenarios on current situation (energy consumption and related greenhouse gas emissions, the energy system; assessment of local environmental factors</a:t>
            </a:r>
            <a:r>
              <a:rPr lang="pl-PL" sz="1800" dirty="0">
                <a:effectLst/>
                <a:latin typeface="Archivo" panose="020B0503020202020B04" pitchFamily="34" charset="0"/>
                <a:ea typeface="Archivo" panose="020B0503020202020B04" pitchFamily="34" charset="0"/>
                <a:cs typeface="Times New Roman" panose="02020603050405020304" pitchFamily="18" charset="0"/>
              </a:rPr>
              <a:t>)</a:t>
            </a:r>
            <a:r>
              <a:rPr lang="en-GB" sz="1800" dirty="0">
                <a:effectLst/>
                <a:latin typeface="Archivo" panose="020B0503020202020B04" pitchFamily="34" charset="0"/>
                <a:ea typeface="Archivo" panose="020B0503020202020B04" pitchFamily="34" charset="0"/>
                <a:cs typeface="Times New Roman" panose="02020603050405020304" pitchFamily="18" charset="0"/>
              </a:rPr>
              <a:t>; </a:t>
            </a:r>
          </a:p>
          <a:p>
            <a:pPr marL="285750" indent="-285750" algn="just">
              <a:lnSpc>
                <a:spcPct val="150000"/>
              </a:lnSpc>
              <a:spcBef>
                <a:spcPts val="0"/>
              </a:spcBef>
            </a:pPr>
            <a:r>
              <a:rPr lang="en-GB" sz="1800" dirty="0">
                <a:effectLst/>
                <a:latin typeface="Archivo" panose="020B0503020202020B04" pitchFamily="34" charset="0"/>
                <a:ea typeface="Archivo" panose="020B0503020202020B04" pitchFamily="34" charset="0"/>
                <a:cs typeface="Times New Roman" panose="02020603050405020304" pitchFamily="18" charset="0"/>
              </a:rPr>
              <a:t>planning and implementing measures: goals, measures and activities incl. tips and aids to concretise measures;</a:t>
            </a:r>
          </a:p>
          <a:p>
            <a:pPr marL="285750" indent="-285750" algn="just">
              <a:lnSpc>
                <a:spcPct val="150000"/>
              </a:lnSpc>
              <a:spcBef>
                <a:spcPts val="0"/>
              </a:spcBef>
            </a:pPr>
            <a:r>
              <a:rPr lang="pl-PL" sz="1800" dirty="0">
                <a:latin typeface="Archivo" panose="020B0503020202020B04" pitchFamily="34" charset="0"/>
                <a:ea typeface="Archivo" panose="020B0503020202020B04" pitchFamily="34" charset="0"/>
                <a:cs typeface="Times New Roman" panose="02020603050405020304" pitchFamily="18" charset="0"/>
              </a:rPr>
              <a:t>i</a:t>
            </a:r>
            <a:r>
              <a:rPr lang="en-GB" sz="1800" dirty="0" err="1">
                <a:latin typeface="Archivo" panose="020B0503020202020B04" pitchFamily="34" charset="0"/>
                <a:ea typeface="Archivo" panose="020B0503020202020B04" pitchFamily="34" charset="0"/>
                <a:cs typeface="Times New Roman" panose="02020603050405020304" pitchFamily="18" charset="0"/>
              </a:rPr>
              <a:t>mportance</a:t>
            </a:r>
            <a:r>
              <a:rPr lang="en-GB" sz="1800" dirty="0">
                <a:latin typeface="Archivo" panose="020B0503020202020B04" pitchFamily="34" charset="0"/>
                <a:ea typeface="Archivo" panose="020B0503020202020B04" pitchFamily="34" charset="0"/>
                <a:cs typeface="Times New Roman" panose="02020603050405020304" pitchFamily="18" charset="0"/>
              </a:rPr>
              <a:t> of collaboration, steering groups and interdisciplinary teams </a:t>
            </a:r>
            <a:endParaRPr lang="en-GB" sz="1800" dirty="0">
              <a:effectLst/>
              <a:latin typeface="Archivo" panose="020B0503020202020B04" pitchFamily="34" charset="0"/>
              <a:ea typeface="Archivo" panose="020B0503020202020B04" pitchFamily="34" charset="0"/>
              <a:cs typeface="Times New Roman" panose="02020603050405020304" pitchFamily="18" charset="0"/>
            </a:endParaRPr>
          </a:p>
          <a:p>
            <a:pPr marL="0" indent="0" algn="just">
              <a:lnSpc>
                <a:spcPct val="150000"/>
              </a:lnSpc>
              <a:spcBef>
                <a:spcPts val="0"/>
              </a:spcBef>
              <a:buNone/>
            </a:pP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endParaRPr lang="en-US" sz="2000" dirty="0"/>
          </a:p>
        </p:txBody>
      </p:sp>
      <p:pic>
        <p:nvPicPr>
          <p:cNvPr id="5" name="Picture 4">
            <a:extLst>
              <a:ext uri="{FF2B5EF4-FFF2-40B4-BE49-F238E27FC236}">
                <a16:creationId xmlns:a16="http://schemas.microsoft.com/office/drawing/2014/main" id="{35214E8B-7BD1-4CD6-B498-38944093A7D0}"/>
              </a:ext>
            </a:extLst>
          </p:cNvPr>
          <p:cNvPicPr>
            <a:picLocks noChangeAspect="1"/>
          </p:cNvPicPr>
          <p:nvPr/>
        </p:nvPicPr>
        <p:blipFill rotWithShape="1">
          <a:blip r:embed="rId3"/>
          <a:srcRect l="23906" t="15694" r="44844" b="6666"/>
          <a:stretch/>
        </p:blipFill>
        <p:spPr>
          <a:xfrm>
            <a:off x="1066799" y="2143918"/>
            <a:ext cx="2962275" cy="4139780"/>
          </a:xfrm>
          <a:prstGeom prst="rect">
            <a:avLst/>
          </a:prstGeom>
        </p:spPr>
      </p:pic>
    </p:spTree>
    <p:extLst>
      <p:ext uri="{BB962C8B-B14F-4D97-AF65-F5344CB8AC3E}">
        <p14:creationId xmlns:p14="http://schemas.microsoft.com/office/powerpoint/2010/main" val="1873598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DDCF4-6B88-3851-625B-31890A78A393}"/>
              </a:ext>
            </a:extLst>
          </p:cNvPr>
          <p:cNvSpPr>
            <a:spLocks noGrp="1"/>
          </p:cNvSpPr>
          <p:nvPr>
            <p:ph type="title"/>
          </p:nvPr>
        </p:nvSpPr>
        <p:spPr>
          <a:xfrm>
            <a:off x="839788" y="457200"/>
            <a:ext cx="5097186" cy="1600200"/>
          </a:xfrm>
        </p:spPr>
        <p:txBody>
          <a:bodyPr/>
          <a:lstStyle/>
          <a:p>
            <a:r>
              <a:rPr lang="en-US" dirty="0"/>
              <a:t>Reaching climate goals for Trondheim</a:t>
            </a:r>
          </a:p>
        </p:txBody>
      </p:sp>
      <p:pic>
        <p:nvPicPr>
          <p:cNvPr id="6" name="Picture 5">
            <a:extLst>
              <a:ext uri="{FF2B5EF4-FFF2-40B4-BE49-F238E27FC236}">
                <a16:creationId xmlns:a16="http://schemas.microsoft.com/office/drawing/2014/main" id="{763DE3B0-5CFC-E991-827B-5DC3C14FE161}"/>
              </a:ext>
            </a:extLst>
          </p:cNvPr>
          <p:cNvPicPr>
            <a:picLocks noChangeAspect="1"/>
          </p:cNvPicPr>
          <p:nvPr/>
        </p:nvPicPr>
        <p:blipFill rotWithShape="1">
          <a:blip r:embed="rId3"/>
          <a:srcRect l="42513" t="19769" r="27931" b="7126"/>
          <a:stretch/>
        </p:blipFill>
        <p:spPr>
          <a:xfrm>
            <a:off x="7018906" y="457200"/>
            <a:ext cx="2725097" cy="3791383"/>
          </a:xfrm>
          <a:prstGeom prst="rect">
            <a:avLst/>
          </a:prstGeom>
        </p:spPr>
      </p:pic>
      <p:pic>
        <p:nvPicPr>
          <p:cNvPr id="8" name="Picture 7">
            <a:extLst>
              <a:ext uri="{FF2B5EF4-FFF2-40B4-BE49-F238E27FC236}">
                <a16:creationId xmlns:a16="http://schemas.microsoft.com/office/drawing/2014/main" id="{E7167407-6826-1808-E754-D39BAE59EEEB}"/>
              </a:ext>
            </a:extLst>
          </p:cNvPr>
          <p:cNvPicPr>
            <a:picLocks noChangeAspect="1"/>
          </p:cNvPicPr>
          <p:nvPr/>
        </p:nvPicPr>
        <p:blipFill rotWithShape="1">
          <a:blip r:embed="rId4"/>
          <a:srcRect l="32759" t="22835" r="12327" b="13448"/>
          <a:stretch/>
        </p:blipFill>
        <p:spPr>
          <a:xfrm>
            <a:off x="915715" y="2057400"/>
            <a:ext cx="5809045" cy="3791383"/>
          </a:xfrm>
          <a:prstGeom prst="rect">
            <a:avLst/>
          </a:prstGeom>
        </p:spPr>
      </p:pic>
    </p:spTree>
    <p:extLst>
      <p:ext uri="{BB962C8B-B14F-4D97-AF65-F5344CB8AC3E}">
        <p14:creationId xmlns:p14="http://schemas.microsoft.com/office/powerpoint/2010/main" val="178283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BCE66D-8480-E69F-40EB-C3CD0694A166}"/>
              </a:ext>
            </a:extLst>
          </p:cNvPr>
          <p:cNvSpPr>
            <a:spLocks noGrp="1"/>
          </p:cNvSpPr>
          <p:nvPr>
            <p:ph type="title"/>
          </p:nvPr>
        </p:nvSpPr>
        <p:spPr/>
        <p:txBody>
          <a:bodyPr/>
          <a:lstStyle/>
          <a:p>
            <a:r>
              <a:rPr lang="en-US" dirty="0"/>
              <a:t>Main strategies to be adopted by climate friendly Trondheim</a:t>
            </a:r>
          </a:p>
        </p:txBody>
      </p:sp>
      <p:sp>
        <p:nvSpPr>
          <p:cNvPr id="6" name="Text Placeholder 5">
            <a:extLst>
              <a:ext uri="{FF2B5EF4-FFF2-40B4-BE49-F238E27FC236}">
                <a16:creationId xmlns:a16="http://schemas.microsoft.com/office/drawing/2014/main" id="{D4A528A9-23C6-4B93-EA9B-D7505F11E96B}"/>
              </a:ext>
            </a:extLst>
          </p:cNvPr>
          <p:cNvSpPr>
            <a:spLocks noGrp="1"/>
          </p:cNvSpPr>
          <p:nvPr>
            <p:ph type="body" idx="1"/>
          </p:nvPr>
        </p:nvSpPr>
        <p:spPr>
          <a:xfrm>
            <a:off x="838200" y="1846646"/>
            <a:ext cx="10515600" cy="4351338"/>
          </a:xfrm>
        </p:spPr>
        <p:txBody>
          <a:bodyPr/>
          <a:lstStyle/>
          <a:p>
            <a:r>
              <a:rPr lang="en-US" dirty="0"/>
              <a:t>Strategy A: Planning and exercise of authority. Planning and the exercise of authority must be based on targets for reduced greenhouse gas emissions. Climate considerations must be at the forefront of Trondheim's long-term urban development, based on an urban development strategy with a coordinated area and transport analysis.</a:t>
            </a:r>
          </a:p>
          <a:p>
            <a:r>
              <a:rPr lang="en-US" dirty="0"/>
              <a:t>Strategy B: Regulations, fees and support schemes. Trondheim municipality will be a driving force to develop national instruments so that we can carry out the necessary emission-reducing measures.</a:t>
            </a:r>
          </a:p>
        </p:txBody>
      </p:sp>
    </p:spTree>
    <p:extLst>
      <p:ext uri="{BB962C8B-B14F-4D97-AF65-F5344CB8AC3E}">
        <p14:creationId xmlns:p14="http://schemas.microsoft.com/office/powerpoint/2010/main" val="283436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0E7FC5-7A17-B00D-19D6-32F845BC31DA}"/>
              </a:ext>
            </a:extLst>
          </p:cNvPr>
          <p:cNvSpPr>
            <a:spLocks noGrp="1"/>
          </p:cNvSpPr>
          <p:nvPr>
            <p:ph type="body" idx="1"/>
          </p:nvPr>
        </p:nvSpPr>
        <p:spPr>
          <a:xfrm>
            <a:off x="825063" y="732549"/>
            <a:ext cx="5181600" cy="5331919"/>
          </a:xfrm>
        </p:spPr>
        <p:txBody>
          <a:bodyPr>
            <a:noAutofit/>
          </a:bodyPr>
          <a:lstStyle/>
          <a:p>
            <a:r>
              <a:rPr lang="en-US" sz="1600" b="1" dirty="0"/>
              <a:t>Strategy C: Business development and innovation. </a:t>
            </a:r>
            <a:r>
              <a:rPr lang="en-US" sz="1600" dirty="0"/>
              <a:t>Trondheim municipality will facilitate the green shift within construction, transport and energy production. This will be done through collaboration with businesses and knowledge environments, and by seeking funding through national and international schemes. </a:t>
            </a:r>
          </a:p>
          <a:p>
            <a:r>
              <a:rPr lang="en-US" sz="1600" b="1" dirty="0"/>
              <a:t>Strategy D: Information, motivation and involvement</a:t>
            </a:r>
            <a:r>
              <a:rPr lang="en-US" sz="1600" dirty="0"/>
              <a:t>. Citizens' involvement is crucial to achieving several of the plan's goals. Trondheim municipality will work actively and outreach to get the population involved in the green shift. </a:t>
            </a:r>
          </a:p>
          <a:p>
            <a:r>
              <a:rPr lang="en-US" sz="1600" b="1" dirty="0"/>
              <a:t>Strategy E: Skills development and networking. </a:t>
            </a:r>
            <a:r>
              <a:rPr lang="en-US" sz="1600" dirty="0"/>
              <a:t>Trondheim municipality will facilitate skills development and cooperation on climate measures and climate adaptation in the population, businesses and in the municipality's </a:t>
            </a:r>
            <a:r>
              <a:rPr lang="en-US" sz="1600" dirty="0" err="1"/>
              <a:t>organisation</a:t>
            </a:r>
            <a:r>
              <a:rPr lang="en-US" sz="1600" dirty="0"/>
              <a:t>. This will be done through existing collaboration platforms and arenas and, if necessary, establish new ones.</a:t>
            </a:r>
          </a:p>
        </p:txBody>
      </p:sp>
      <p:sp>
        <p:nvSpPr>
          <p:cNvPr id="5" name="Text Placeholder 4">
            <a:extLst>
              <a:ext uri="{FF2B5EF4-FFF2-40B4-BE49-F238E27FC236}">
                <a16:creationId xmlns:a16="http://schemas.microsoft.com/office/drawing/2014/main" id="{98886237-E4CB-BB58-2823-590D96E5489C}"/>
              </a:ext>
            </a:extLst>
          </p:cNvPr>
          <p:cNvSpPr>
            <a:spLocks noGrp="1"/>
          </p:cNvSpPr>
          <p:nvPr>
            <p:ph type="body" idx="2"/>
          </p:nvPr>
        </p:nvSpPr>
        <p:spPr>
          <a:xfrm>
            <a:off x="6111767" y="445651"/>
            <a:ext cx="5181600" cy="5331919"/>
          </a:xfrm>
        </p:spPr>
        <p:txBody>
          <a:bodyPr>
            <a:noAutofit/>
          </a:bodyPr>
          <a:lstStyle/>
          <a:p>
            <a:r>
              <a:rPr lang="en-US" sz="1500" b="1" dirty="0"/>
              <a:t>Strategy F: Avoid indirect greenhouse gas emissions</a:t>
            </a:r>
            <a:r>
              <a:rPr lang="en-US" sz="1500" dirty="0"/>
              <a:t>.. Initially known indirect emissions must also be cut, and eventually reported into the climate budget.</a:t>
            </a:r>
          </a:p>
          <a:p>
            <a:r>
              <a:rPr lang="en-US" sz="1500" b="1" dirty="0"/>
              <a:t>Strategy G:</a:t>
            </a:r>
            <a:r>
              <a:rPr lang="en-US" sz="1500" dirty="0"/>
              <a:t> Sweep for own door. Climate considerations must be at the forefront of the municipality's operations, including Trondheim municipality's action and financial plan. A climate budget must be presented annually and climate and environmental indicators are used as the basis for all the </a:t>
            </a:r>
            <a:r>
              <a:rPr lang="en-US" sz="1500" dirty="0" err="1"/>
              <a:t>Councillor's</a:t>
            </a:r>
            <a:r>
              <a:rPr lang="en-US" sz="1500" dirty="0"/>
              <a:t> case submissions. </a:t>
            </a:r>
          </a:p>
          <a:p>
            <a:r>
              <a:rPr lang="en-US" sz="1500" b="1" dirty="0"/>
              <a:t>Strategy H: Climate adaptation</a:t>
            </a:r>
            <a:r>
              <a:rPr lang="en-US" sz="1500" dirty="0"/>
              <a:t>. Trondheim will become a robust municipality by adapting to a changed climate in step with the development of knowledge. Trondheim municipality will carry out regular climate vulnerability analyzes and establish a separate climate adaptation plan.</a:t>
            </a:r>
          </a:p>
          <a:p>
            <a:r>
              <a:rPr lang="en-US" sz="1500" dirty="0"/>
              <a:t> </a:t>
            </a:r>
            <a:r>
              <a:rPr lang="en-US" sz="1500" b="1" dirty="0"/>
              <a:t>Strategy I. Success as standard</a:t>
            </a:r>
            <a:r>
              <a:rPr lang="en-US" sz="1500" dirty="0"/>
              <a:t>. Trondheim municipality will also in future establish pilot projects for climate and energy-efficient technology development and new solutions. Urban space must be made available for testing new solutions that will very likely benefit both the municipality and other local communities' development towards a zero-emissions society.</a:t>
            </a:r>
          </a:p>
          <a:p>
            <a:endParaRPr lang="en-US" sz="1500" dirty="0"/>
          </a:p>
        </p:txBody>
      </p:sp>
    </p:spTree>
    <p:extLst>
      <p:ext uri="{BB962C8B-B14F-4D97-AF65-F5344CB8AC3E}">
        <p14:creationId xmlns:p14="http://schemas.microsoft.com/office/powerpoint/2010/main" val="2732784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4953694ac0_0_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pl-PL" dirty="0"/>
              <a:t>Norwegian </a:t>
            </a:r>
            <a:r>
              <a:rPr lang="pl-PL" dirty="0" err="1"/>
              <a:t>climate</a:t>
            </a:r>
            <a:r>
              <a:rPr lang="pl-PL" dirty="0"/>
              <a:t> policy </a:t>
            </a:r>
            <a:endParaRPr dirty="0"/>
          </a:p>
        </p:txBody>
      </p:sp>
      <p:pic>
        <p:nvPicPr>
          <p:cNvPr id="2" name="Picture 1">
            <a:extLst>
              <a:ext uri="{FF2B5EF4-FFF2-40B4-BE49-F238E27FC236}">
                <a16:creationId xmlns:a16="http://schemas.microsoft.com/office/drawing/2014/main" id="{935B6724-FBF3-9AF3-3285-1902F70705E0}"/>
              </a:ext>
            </a:extLst>
          </p:cNvPr>
          <p:cNvPicPr>
            <a:picLocks noChangeAspect="1"/>
          </p:cNvPicPr>
          <p:nvPr/>
        </p:nvPicPr>
        <p:blipFill rotWithShape="1">
          <a:blip r:embed="rId3"/>
          <a:srcRect l="44788" t="18889" r="35613" b="14444"/>
          <a:stretch/>
        </p:blipFill>
        <p:spPr>
          <a:xfrm>
            <a:off x="7787711" y="1436513"/>
            <a:ext cx="2389517" cy="3429000"/>
          </a:xfrm>
          <a:prstGeom prst="rect">
            <a:avLst/>
          </a:prstGeom>
        </p:spPr>
      </p:pic>
      <p:sp>
        <p:nvSpPr>
          <p:cNvPr id="6" name="TextBox 5">
            <a:extLst>
              <a:ext uri="{FF2B5EF4-FFF2-40B4-BE49-F238E27FC236}">
                <a16:creationId xmlns:a16="http://schemas.microsoft.com/office/drawing/2014/main" id="{E64FF00E-E7D8-788B-F9D8-53BE37E25F16}"/>
              </a:ext>
            </a:extLst>
          </p:cNvPr>
          <p:cNvSpPr txBox="1"/>
          <p:nvPr/>
        </p:nvSpPr>
        <p:spPr>
          <a:xfrm flipH="1">
            <a:off x="1086926" y="2156603"/>
            <a:ext cx="6236899" cy="3170099"/>
          </a:xfrm>
          <a:prstGeom prst="rect">
            <a:avLst/>
          </a:prstGeom>
          <a:noFill/>
        </p:spPr>
        <p:txBody>
          <a:bodyPr wrap="square" rtlCol="0">
            <a:spAutoFit/>
          </a:bodyPr>
          <a:lstStyle/>
          <a:p>
            <a:pPr algn="ctr"/>
            <a:r>
              <a:rPr lang="en-US" b="1" dirty="0">
                <a:solidFill>
                  <a:schemeClr val="bg1"/>
                </a:solidFill>
                <a:latin typeface="Archivo" panose="020B0503020202020B04" pitchFamily="34" charset="0"/>
              </a:rPr>
              <a:t>The country has set a </a:t>
            </a:r>
            <a:r>
              <a:rPr lang="pl-PL" b="1" dirty="0" err="1">
                <a:solidFill>
                  <a:schemeClr val="bg1"/>
                </a:solidFill>
                <a:latin typeface="Archivo" panose="020B0503020202020B04" pitchFamily="34" charset="0"/>
              </a:rPr>
              <a:t>national</a:t>
            </a:r>
            <a:r>
              <a:rPr lang="pl-PL" b="1" dirty="0">
                <a:solidFill>
                  <a:schemeClr val="bg1"/>
                </a:solidFill>
                <a:latin typeface="Archivo" panose="020B0503020202020B04" pitchFamily="34" charset="0"/>
              </a:rPr>
              <a:t> </a:t>
            </a:r>
            <a:r>
              <a:rPr lang="en-US" b="1" dirty="0">
                <a:solidFill>
                  <a:schemeClr val="bg1"/>
                </a:solidFill>
                <a:latin typeface="Archivo" panose="020B0503020202020B04" pitchFamily="34" charset="0"/>
              </a:rPr>
              <a:t>target of reducing emissions by at least 50-55 % by 2030 from the level in the reference year 1990</a:t>
            </a:r>
            <a:r>
              <a:rPr lang="pl-PL" b="1" dirty="0">
                <a:solidFill>
                  <a:schemeClr val="bg1"/>
                </a:solidFill>
                <a:latin typeface="Archivo" panose="020B0503020202020B04" pitchFamily="34" charset="0"/>
              </a:rPr>
              <a:t> and by 90-95 % in 2050.</a:t>
            </a:r>
          </a:p>
          <a:p>
            <a:pPr algn="just"/>
            <a:endParaRPr lang="pl-PL" dirty="0">
              <a:solidFill>
                <a:schemeClr val="bg1"/>
              </a:solidFill>
              <a:latin typeface="Archivo" panose="020B0503020202020B04" pitchFamily="34" charset="0"/>
            </a:endParaRPr>
          </a:p>
          <a:p>
            <a:pPr algn="just"/>
            <a:r>
              <a:rPr lang="en-US" sz="1800" dirty="0">
                <a:solidFill>
                  <a:schemeClr val="bg1"/>
                </a:solidFill>
                <a:latin typeface="Archivo" panose="020B0503020202020B04" pitchFamily="34" charset="0"/>
              </a:rPr>
              <a:t>The main policy instruments in the climate action plan are</a:t>
            </a:r>
            <a:endParaRPr lang="pl-PL" sz="1800" dirty="0">
              <a:solidFill>
                <a:schemeClr val="bg1"/>
              </a:solidFill>
              <a:latin typeface="Archivo" panose="020B0503020202020B04" pitchFamily="34" charset="0"/>
            </a:endParaRPr>
          </a:p>
          <a:p>
            <a:pPr marL="285750" indent="-285750" algn="just">
              <a:buFont typeface="Arial" panose="020B0604020202020204" pitchFamily="34" charset="0"/>
              <a:buChar char="•"/>
            </a:pPr>
            <a:r>
              <a:rPr lang="en-US" sz="1800" dirty="0">
                <a:solidFill>
                  <a:schemeClr val="bg1"/>
                </a:solidFill>
                <a:latin typeface="Archivo" panose="020B0503020202020B04" pitchFamily="34" charset="0"/>
              </a:rPr>
              <a:t>taxation of greenhouse gas emissions, </a:t>
            </a:r>
            <a:endParaRPr lang="pl-PL" sz="1800" dirty="0">
              <a:solidFill>
                <a:schemeClr val="bg1"/>
              </a:solidFill>
              <a:latin typeface="Archivo" panose="020B0503020202020B04" pitchFamily="34" charset="0"/>
            </a:endParaRPr>
          </a:p>
          <a:p>
            <a:pPr marL="285750" indent="-285750" algn="just">
              <a:buFont typeface="Arial" panose="020B0604020202020204" pitchFamily="34" charset="0"/>
              <a:buChar char="•"/>
            </a:pPr>
            <a:r>
              <a:rPr lang="en-US" sz="1800" dirty="0">
                <a:solidFill>
                  <a:schemeClr val="bg1"/>
                </a:solidFill>
                <a:latin typeface="Archivo" panose="020B0503020202020B04" pitchFamily="34" charset="0"/>
              </a:rPr>
              <a:t>regulatory measures, </a:t>
            </a:r>
            <a:endParaRPr lang="pl-PL" sz="1800" dirty="0">
              <a:solidFill>
                <a:schemeClr val="bg1"/>
              </a:solidFill>
              <a:latin typeface="Archivo" panose="020B0503020202020B04" pitchFamily="34" charset="0"/>
            </a:endParaRPr>
          </a:p>
          <a:p>
            <a:pPr marL="285750" indent="-285750" algn="just">
              <a:buFont typeface="Arial" panose="020B0604020202020204" pitchFamily="34" charset="0"/>
              <a:buChar char="•"/>
            </a:pPr>
            <a:r>
              <a:rPr lang="en-US" sz="1800" dirty="0">
                <a:solidFill>
                  <a:schemeClr val="bg1"/>
                </a:solidFill>
                <a:latin typeface="Archivo" panose="020B0503020202020B04" pitchFamily="34" charset="0"/>
              </a:rPr>
              <a:t>climate-related requirements in public procurement processes,</a:t>
            </a:r>
            <a:endParaRPr lang="pl-PL" sz="1800" dirty="0">
              <a:solidFill>
                <a:schemeClr val="bg1"/>
              </a:solidFill>
              <a:latin typeface="Archivo" panose="020B0503020202020B04" pitchFamily="34" charset="0"/>
            </a:endParaRPr>
          </a:p>
          <a:p>
            <a:pPr marL="285750" indent="-285750" algn="just">
              <a:buFont typeface="Arial" panose="020B0604020202020204" pitchFamily="34" charset="0"/>
              <a:buChar char="•"/>
            </a:pPr>
            <a:r>
              <a:rPr lang="en-US" sz="1800" dirty="0">
                <a:solidFill>
                  <a:schemeClr val="bg1"/>
                </a:solidFill>
                <a:latin typeface="Archivo" panose="020B0503020202020B04" pitchFamily="34" charset="0"/>
              </a:rPr>
              <a:t>information on climate-friendly options, </a:t>
            </a:r>
            <a:endParaRPr lang="pl-PL" sz="1800" dirty="0">
              <a:solidFill>
                <a:schemeClr val="bg1"/>
              </a:solidFill>
              <a:latin typeface="Archivo" panose="020B0503020202020B04" pitchFamily="34" charset="0"/>
            </a:endParaRPr>
          </a:p>
          <a:p>
            <a:pPr marL="285750" indent="-285750" algn="just">
              <a:buFont typeface="Arial" panose="020B0604020202020204" pitchFamily="34" charset="0"/>
              <a:buChar char="•"/>
            </a:pPr>
            <a:r>
              <a:rPr lang="en-US" sz="1800" dirty="0">
                <a:solidFill>
                  <a:schemeClr val="bg1"/>
                </a:solidFill>
                <a:latin typeface="Archivo" panose="020B0503020202020B04" pitchFamily="34" charset="0"/>
              </a:rPr>
              <a:t>financial support for the development of new technology,</a:t>
            </a:r>
            <a:endParaRPr lang="pl-PL" sz="1800" dirty="0">
              <a:solidFill>
                <a:schemeClr val="bg1"/>
              </a:solidFill>
              <a:latin typeface="Archivo" panose="020B0503020202020B04" pitchFamily="34" charset="0"/>
            </a:endParaRPr>
          </a:p>
          <a:p>
            <a:pPr marL="285750" indent="-285750" algn="just">
              <a:buFont typeface="Arial" panose="020B0604020202020204" pitchFamily="34" charset="0"/>
              <a:buChar char="•"/>
            </a:pPr>
            <a:r>
              <a:rPr lang="en-US" sz="1800" dirty="0">
                <a:solidFill>
                  <a:schemeClr val="bg1"/>
                </a:solidFill>
                <a:latin typeface="Archivo" panose="020B0503020202020B04" pitchFamily="34" charset="0"/>
              </a:rPr>
              <a:t>initiatives to promote research and innovation..</a:t>
            </a:r>
          </a:p>
        </p:txBody>
      </p:sp>
      <p:pic>
        <p:nvPicPr>
          <p:cNvPr id="8" name="Picture 7">
            <a:extLst>
              <a:ext uri="{FF2B5EF4-FFF2-40B4-BE49-F238E27FC236}">
                <a16:creationId xmlns:a16="http://schemas.microsoft.com/office/drawing/2014/main" id="{2CDC31C6-EA74-BD33-DEF1-9B9724131E58}"/>
              </a:ext>
            </a:extLst>
          </p:cNvPr>
          <p:cNvPicPr>
            <a:picLocks noChangeAspect="1"/>
          </p:cNvPicPr>
          <p:nvPr/>
        </p:nvPicPr>
        <p:blipFill rotWithShape="1">
          <a:blip r:embed="rId4"/>
          <a:srcRect l="45402" t="18482" r="36499" b="20845"/>
          <a:stretch/>
        </p:blipFill>
        <p:spPr>
          <a:xfrm>
            <a:off x="9841230" y="3075733"/>
            <a:ext cx="2023110" cy="2861168"/>
          </a:xfrm>
          <a:prstGeom prst="rect">
            <a:avLst/>
          </a:prstGeom>
        </p:spPr>
      </p:pic>
    </p:spTree>
    <p:extLst>
      <p:ext uri="{BB962C8B-B14F-4D97-AF65-F5344CB8AC3E}">
        <p14:creationId xmlns:p14="http://schemas.microsoft.com/office/powerpoint/2010/main" val="2684177104"/>
      </p:ext>
    </p:extLst>
  </p:cSld>
  <p:clrMapOvr>
    <a:masterClrMapping/>
  </p:clrMapOvr>
  <mc:AlternateContent xmlns:mc="http://schemas.openxmlformats.org/markup-compatibility/2006" xmlns:p14="http://schemas.microsoft.com/office/powerpoint/2010/main">
    <mc:Choice Requires="p14">
      <p:transition spd="slow" p14:dur="2000" advTm="91835"/>
    </mc:Choice>
    <mc:Fallback xmlns="">
      <p:transition spd="slow" advTm="918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675F-5001-498A-8756-16AE7F07DAA2}"/>
              </a:ext>
            </a:extLst>
          </p:cNvPr>
          <p:cNvSpPr>
            <a:spLocks noGrp="1"/>
          </p:cNvSpPr>
          <p:nvPr>
            <p:ph type="title"/>
          </p:nvPr>
        </p:nvSpPr>
        <p:spPr/>
        <p:txBody>
          <a:bodyPr/>
          <a:lstStyle/>
          <a:p>
            <a:r>
              <a:rPr lang="pl-PL" dirty="0" err="1"/>
              <a:t>Climate</a:t>
            </a:r>
            <a:r>
              <a:rPr lang="pl-PL" dirty="0"/>
              <a:t> </a:t>
            </a:r>
            <a:r>
              <a:rPr lang="pl-PL" dirty="0" err="1"/>
              <a:t>planning</a:t>
            </a:r>
            <a:r>
              <a:rPr lang="pl-PL" dirty="0"/>
              <a:t> in </a:t>
            </a:r>
            <a:r>
              <a:rPr lang="pl-PL" dirty="0" err="1"/>
              <a:t>Norway</a:t>
            </a:r>
            <a:r>
              <a:rPr lang="pl-PL" dirty="0"/>
              <a:t> </a:t>
            </a:r>
            <a:endParaRPr lang="en-US" dirty="0"/>
          </a:p>
        </p:txBody>
      </p:sp>
      <p:pic>
        <p:nvPicPr>
          <p:cNvPr id="6" name="Picture 5">
            <a:extLst>
              <a:ext uri="{FF2B5EF4-FFF2-40B4-BE49-F238E27FC236}">
                <a16:creationId xmlns:a16="http://schemas.microsoft.com/office/drawing/2014/main" id="{C8406859-AC51-4882-ABF2-CB884F1122BA}"/>
              </a:ext>
            </a:extLst>
          </p:cNvPr>
          <p:cNvPicPr>
            <a:picLocks noChangeAspect="1"/>
          </p:cNvPicPr>
          <p:nvPr/>
        </p:nvPicPr>
        <p:blipFill rotWithShape="1">
          <a:blip r:embed="rId2"/>
          <a:srcRect l="11172" t="18611" r="24844" b="22917"/>
          <a:stretch/>
        </p:blipFill>
        <p:spPr>
          <a:xfrm>
            <a:off x="2286713" y="1926839"/>
            <a:ext cx="8030935" cy="4128234"/>
          </a:xfrm>
          <a:prstGeom prst="rect">
            <a:avLst/>
          </a:prstGeom>
        </p:spPr>
      </p:pic>
    </p:spTree>
    <p:extLst>
      <p:ext uri="{BB962C8B-B14F-4D97-AF65-F5344CB8AC3E}">
        <p14:creationId xmlns:p14="http://schemas.microsoft.com/office/powerpoint/2010/main" val="16969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E43E4-EC50-CB13-58AA-88881D5D5C4A}"/>
              </a:ext>
            </a:extLst>
          </p:cNvPr>
          <p:cNvSpPr>
            <a:spLocks noGrp="1"/>
          </p:cNvSpPr>
          <p:nvPr>
            <p:ph type="title"/>
          </p:nvPr>
        </p:nvSpPr>
        <p:spPr/>
        <p:txBody>
          <a:bodyPr/>
          <a:lstStyle/>
          <a:p>
            <a:r>
              <a:rPr lang="en-US" dirty="0"/>
              <a:t>Collaboration for climate planning </a:t>
            </a:r>
          </a:p>
        </p:txBody>
      </p:sp>
      <p:sp>
        <p:nvSpPr>
          <p:cNvPr id="4" name="Text Placeholder 3">
            <a:extLst>
              <a:ext uri="{FF2B5EF4-FFF2-40B4-BE49-F238E27FC236}">
                <a16:creationId xmlns:a16="http://schemas.microsoft.com/office/drawing/2014/main" id="{0B1A3893-08A0-9114-0B2F-AA1999B9BD82}"/>
              </a:ext>
            </a:extLst>
          </p:cNvPr>
          <p:cNvSpPr>
            <a:spLocks noGrp="1"/>
          </p:cNvSpPr>
          <p:nvPr>
            <p:ph type="body" idx="1"/>
          </p:nvPr>
        </p:nvSpPr>
        <p:spPr/>
        <p:txBody>
          <a:bodyPr/>
          <a:lstStyle/>
          <a:p>
            <a:r>
              <a:rPr lang="en-US" dirty="0"/>
              <a:t>Good practices</a:t>
            </a:r>
          </a:p>
        </p:txBody>
      </p:sp>
    </p:spTree>
    <p:extLst>
      <p:ext uri="{BB962C8B-B14F-4D97-AF65-F5344CB8AC3E}">
        <p14:creationId xmlns:p14="http://schemas.microsoft.com/office/powerpoint/2010/main" val="68815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675F-5001-498A-8756-16AE7F07DAA2}"/>
              </a:ext>
            </a:extLst>
          </p:cNvPr>
          <p:cNvSpPr>
            <a:spLocks noGrp="1"/>
          </p:cNvSpPr>
          <p:nvPr>
            <p:ph type="title"/>
          </p:nvPr>
        </p:nvSpPr>
        <p:spPr/>
        <p:txBody>
          <a:bodyPr/>
          <a:lstStyle/>
          <a:p>
            <a:r>
              <a:rPr lang="pl-PL" dirty="0" err="1"/>
              <a:t>Climate</a:t>
            </a:r>
            <a:r>
              <a:rPr lang="pl-PL" dirty="0"/>
              <a:t> </a:t>
            </a:r>
            <a:r>
              <a:rPr lang="pl-PL" dirty="0" err="1"/>
              <a:t>planning</a:t>
            </a:r>
            <a:r>
              <a:rPr lang="pl-PL" dirty="0"/>
              <a:t>: </a:t>
            </a:r>
            <a:r>
              <a:rPr lang="pl-PL" dirty="0" err="1"/>
              <a:t>collaborative</a:t>
            </a:r>
            <a:r>
              <a:rPr lang="pl-PL" dirty="0"/>
              <a:t> </a:t>
            </a:r>
            <a:r>
              <a:rPr lang="pl-PL" dirty="0" err="1"/>
              <a:t>process</a:t>
            </a:r>
            <a:r>
              <a:rPr lang="en-US" dirty="0"/>
              <a:t> </a:t>
            </a:r>
          </a:p>
        </p:txBody>
      </p:sp>
      <p:sp>
        <p:nvSpPr>
          <p:cNvPr id="4" name="pole tekstowe 3">
            <a:extLst>
              <a:ext uri="{FF2B5EF4-FFF2-40B4-BE49-F238E27FC236}">
                <a16:creationId xmlns:a16="http://schemas.microsoft.com/office/drawing/2014/main" id="{F7C9D660-4052-5B64-46FB-CADBB5348A0D}"/>
              </a:ext>
            </a:extLst>
          </p:cNvPr>
          <p:cNvSpPr txBox="1"/>
          <p:nvPr/>
        </p:nvSpPr>
        <p:spPr>
          <a:xfrm>
            <a:off x="1121895" y="2056766"/>
            <a:ext cx="9948210" cy="4278094"/>
          </a:xfrm>
          <a:prstGeom prst="rect">
            <a:avLst/>
          </a:prstGeom>
          <a:noFill/>
        </p:spPr>
        <p:txBody>
          <a:bodyPr wrap="square">
            <a:spAutoFit/>
          </a:bodyPr>
          <a:lstStyle/>
          <a:p>
            <a:pPr>
              <a:buClr>
                <a:schemeClr val="accent4">
                  <a:lumMod val="40000"/>
                  <a:lumOff val="60000"/>
                </a:schemeClr>
              </a:buClr>
            </a:pPr>
            <a:r>
              <a:rPr lang="en-US" sz="3400" dirty="0">
                <a:solidFill>
                  <a:schemeClr val="accent4">
                    <a:lumMod val="40000"/>
                    <a:lumOff val="60000"/>
                  </a:schemeClr>
                </a:solidFill>
              </a:rPr>
              <a:t>Norwegian Association of Local and Regional Authorities (KS)</a:t>
            </a:r>
            <a:r>
              <a:rPr lang="pl-PL" sz="3400" dirty="0">
                <a:solidFill>
                  <a:schemeClr val="accent4">
                    <a:lumMod val="40000"/>
                    <a:lumOff val="60000"/>
                  </a:schemeClr>
                </a:solidFill>
              </a:rPr>
              <a:t>:</a:t>
            </a:r>
          </a:p>
          <a:p>
            <a:pPr marL="457200" indent="-457200">
              <a:buClr>
                <a:schemeClr val="accent4">
                  <a:lumMod val="40000"/>
                  <a:lumOff val="60000"/>
                </a:schemeClr>
              </a:buClr>
              <a:buFont typeface="Wingdings" panose="05000000000000000000" pitchFamily="2" charset="2"/>
              <a:buChar char="v"/>
            </a:pPr>
            <a:r>
              <a:rPr lang="pl-PL" sz="3400" dirty="0">
                <a:solidFill>
                  <a:schemeClr val="accent4">
                    <a:lumMod val="40000"/>
                    <a:lumOff val="60000"/>
                  </a:schemeClr>
                </a:solidFill>
              </a:rPr>
              <a:t>„</a:t>
            </a:r>
            <a:r>
              <a:rPr lang="en-GB" sz="3400" dirty="0">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rPr>
              <a:t>Local adaptation to a changing climate</a:t>
            </a:r>
            <a:r>
              <a:rPr lang="pl-PL" sz="3400" dirty="0">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rPr>
              <a:t>” booklet</a:t>
            </a:r>
          </a:p>
          <a:p>
            <a:pPr marL="457200" indent="-457200">
              <a:buClr>
                <a:schemeClr val="accent4">
                  <a:lumMod val="40000"/>
                  <a:lumOff val="60000"/>
                </a:schemeClr>
              </a:buClr>
              <a:buFont typeface="Wingdings" panose="05000000000000000000" pitchFamily="2" charset="2"/>
              <a:buChar char="v"/>
            </a:pPr>
            <a:r>
              <a:rPr lang="pl-PL" sz="3400" dirty="0">
                <a:solidFill>
                  <a:schemeClr val="accent4">
                    <a:lumMod val="40000"/>
                    <a:lumOff val="60000"/>
                  </a:schemeClr>
                </a:solidFill>
                <a:latin typeface="Archivo" panose="020B0604020202020204" charset="-18"/>
                <a:cs typeface="Times New Roman" panose="02020603050405020304" pitchFamily="18" charset="0"/>
              </a:rPr>
              <a:t>„</a:t>
            </a:r>
            <a:r>
              <a:rPr lang="en-GB" sz="3400" dirty="0">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rPr>
              <a:t>The consequences of climate change for municipal and county municipal infrastructure</a:t>
            </a:r>
            <a:r>
              <a:rPr lang="pl-PL" sz="3400" dirty="0">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rPr>
              <a:t>” </a:t>
            </a:r>
            <a:r>
              <a:rPr lang="pl-PL" sz="3400" dirty="0" err="1">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rPr>
              <a:t>study</a:t>
            </a:r>
            <a:r>
              <a:rPr lang="pl-PL" sz="3400" dirty="0">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rPr>
              <a:t> </a:t>
            </a:r>
            <a:r>
              <a:rPr lang="pl-PL" sz="3400" dirty="0" err="1">
                <a:solidFill>
                  <a:schemeClr val="accent4">
                    <a:lumMod val="40000"/>
                    <a:lumOff val="60000"/>
                  </a:schemeClr>
                </a:solidFill>
                <a:latin typeface="Archivo" panose="020B0604020202020204" charset="-18"/>
                <a:ea typeface="Archivo" panose="020B0604020202020204" charset="-18"/>
                <a:cs typeface="Times New Roman" panose="02020603050405020304" pitchFamily="18" charset="0"/>
              </a:rPr>
              <a:t>work</a:t>
            </a:r>
            <a:endParaRPr lang="pl-PL" sz="3400" dirty="0">
              <a:solidFill>
                <a:schemeClr val="accent4">
                  <a:lumMod val="40000"/>
                  <a:lumOff val="60000"/>
                </a:schemeClr>
              </a:solidFill>
              <a:effectLst/>
              <a:latin typeface="Archivo" panose="020B0604020202020204" charset="-18"/>
              <a:ea typeface="Archivo" panose="020B0604020202020204" charset="-18"/>
              <a:cs typeface="Times New Roman" panose="02020603050405020304" pitchFamily="18" charset="0"/>
            </a:endParaRPr>
          </a:p>
          <a:p>
            <a:pPr marL="457200" indent="-457200">
              <a:buClr>
                <a:schemeClr val="accent4">
                  <a:lumMod val="40000"/>
                  <a:lumOff val="60000"/>
                </a:schemeClr>
              </a:buClr>
              <a:buFont typeface="Wingdings" panose="05000000000000000000" pitchFamily="2" charset="2"/>
              <a:buChar char="v"/>
            </a:pPr>
            <a:r>
              <a:rPr lang="en-US" sz="3400" dirty="0">
                <a:solidFill>
                  <a:schemeClr val="accent4">
                    <a:lumMod val="40000"/>
                    <a:lumOff val="60000"/>
                  </a:schemeClr>
                </a:solidFill>
              </a:rPr>
              <a:t>Guide for climate budget as a management tool</a:t>
            </a:r>
            <a:endParaRPr lang="pl-PL" sz="3400" dirty="0">
              <a:solidFill>
                <a:schemeClr val="accent4">
                  <a:lumMod val="40000"/>
                  <a:lumOff val="60000"/>
                </a:schemeClr>
              </a:solidFill>
            </a:endParaRPr>
          </a:p>
          <a:p>
            <a:pPr marL="457200" indent="-457200">
              <a:buClr>
                <a:schemeClr val="accent4">
                  <a:lumMod val="40000"/>
                  <a:lumOff val="60000"/>
                </a:schemeClr>
              </a:buClr>
              <a:buFont typeface="Wingdings" panose="05000000000000000000" pitchFamily="2" charset="2"/>
              <a:buChar char="v"/>
            </a:pPr>
            <a:r>
              <a:rPr lang="pl-PL" sz="3400" dirty="0" err="1">
                <a:solidFill>
                  <a:schemeClr val="accent4">
                    <a:lumMod val="40000"/>
                    <a:lumOff val="60000"/>
                  </a:schemeClr>
                </a:solidFill>
              </a:rPr>
              <a:t>Sustainability</a:t>
            </a:r>
            <a:r>
              <a:rPr lang="pl-PL" sz="3400" dirty="0">
                <a:solidFill>
                  <a:schemeClr val="accent4">
                    <a:lumMod val="40000"/>
                    <a:lumOff val="60000"/>
                  </a:schemeClr>
                </a:solidFill>
              </a:rPr>
              <a:t> Network</a:t>
            </a:r>
          </a:p>
        </p:txBody>
      </p:sp>
    </p:spTree>
    <p:extLst>
      <p:ext uri="{BB962C8B-B14F-4D97-AF65-F5344CB8AC3E}">
        <p14:creationId xmlns:p14="http://schemas.microsoft.com/office/powerpoint/2010/main" val="727041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6450-CC08-4830-82B7-4949C01E963E}"/>
              </a:ext>
            </a:extLst>
          </p:cNvPr>
          <p:cNvSpPr>
            <a:spLocks noGrp="1"/>
          </p:cNvSpPr>
          <p:nvPr>
            <p:ph type="title"/>
          </p:nvPr>
        </p:nvSpPr>
        <p:spPr>
          <a:xfrm>
            <a:off x="497173" y="0"/>
            <a:ext cx="11197653" cy="1325563"/>
          </a:xfrm>
        </p:spPr>
        <p:txBody>
          <a:bodyPr wrap="square" anchor="ctr">
            <a:normAutofit/>
          </a:bodyPr>
          <a:lstStyle/>
          <a:p>
            <a:r>
              <a:rPr lang="en-GB" sz="4000" dirty="0">
                <a:effectLst/>
                <a:latin typeface="Archivo" panose="020B0503020202020B04" pitchFamily="34" charset="0"/>
                <a:ea typeface="Archivo" panose="020B0503020202020B04" pitchFamily="34" charset="0"/>
                <a:cs typeface="Times New Roman" panose="02020603050405020304" pitchFamily="18" charset="0"/>
              </a:rPr>
              <a:t>Climate </a:t>
            </a:r>
            <a:r>
              <a:rPr lang="pl-PL" sz="4000" dirty="0">
                <a:effectLst/>
                <a:latin typeface="Archivo" panose="020B0503020202020B04" pitchFamily="34" charset="0"/>
                <a:ea typeface="Archivo" panose="020B0503020202020B04" pitchFamily="34" charset="0"/>
                <a:cs typeface="Times New Roman" panose="02020603050405020304" pitchFamily="18" charset="0"/>
              </a:rPr>
              <a:t>A</a:t>
            </a:r>
            <a:r>
              <a:rPr lang="en-GB" sz="4000" dirty="0" err="1">
                <a:effectLst/>
                <a:latin typeface="Archivo" panose="020B0503020202020B04" pitchFamily="34" charset="0"/>
                <a:ea typeface="Archivo" panose="020B0503020202020B04" pitchFamily="34" charset="0"/>
                <a:cs typeface="Times New Roman" panose="02020603050405020304" pitchFamily="18" charset="0"/>
              </a:rPr>
              <a:t>daptation</a:t>
            </a:r>
            <a:r>
              <a:rPr lang="en-GB" sz="4000" dirty="0">
                <a:effectLst/>
                <a:latin typeface="Archivo" panose="020B0503020202020B04" pitchFamily="34" charset="0"/>
                <a:ea typeface="Archivo" panose="020B0503020202020B04" pitchFamily="34" charset="0"/>
                <a:cs typeface="Times New Roman" panose="02020603050405020304" pitchFamily="18" charset="0"/>
              </a:rPr>
              <a:t> </a:t>
            </a:r>
            <a:r>
              <a:rPr lang="pl-PL" sz="4000" dirty="0">
                <a:latin typeface="Archivo" panose="020B0503020202020B04" pitchFamily="34" charset="0"/>
                <a:ea typeface="Archivo" panose="020B0503020202020B04" pitchFamily="34" charset="0"/>
                <a:cs typeface="Times New Roman" panose="02020603050405020304" pitchFamily="18" charset="0"/>
              </a:rPr>
              <a:t>N</a:t>
            </a:r>
            <a:r>
              <a:rPr lang="en-GB" sz="4000" dirty="0" err="1">
                <a:effectLst/>
                <a:latin typeface="Archivo" panose="020B0503020202020B04" pitchFamily="34" charset="0"/>
                <a:ea typeface="Archivo" panose="020B0503020202020B04" pitchFamily="34" charset="0"/>
                <a:cs typeface="Times New Roman" panose="02020603050405020304" pitchFamily="18" charset="0"/>
              </a:rPr>
              <a:t>etwork</a:t>
            </a:r>
            <a:r>
              <a:rPr lang="en-GB" sz="4000" dirty="0">
                <a:effectLst/>
                <a:latin typeface="Archivo" panose="020B0503020202020B04" pitchFamily="34" charset="0"/>
                <a:ea typeface="Archivo" panose="020B0503020202020B04" pitchFamily="34" charset="0"/>
                <a:cs typeface="Times New Roman" panose="02020603050405020304" pitchFamily="18" charset="0"/>
              </a:rPr>
              <a:t> </a:t>
            </a:r>
            <a:r>
              <a:rPr lang="en-GB" sz="4000" dirty="0" err="1">
                <a:effectLst/>
                <a:latin typeface="Archivo" panose="020B0503020202020B04" pitchFamily="34" charset="0"/>
                <a:ea typeface="Archivo" panose="020B0503020202020B04" pitchFamily="34" charset="0"/>
                <a:cs typeface="Times New Roman" panose="02020603050405020304" pitchFamily="18" charset="0"/>
              </a:rPr>
              <a:t>Trøndelag</a:t>
            </a:r>
            <a:r>
              <a:rPr lang="en-GB" sz="4000" dirty="0">
                <a:effectLst/>
                <a:latin typeface="Archivo" panose="020B0503020202020B04" pitchFamily="34" charset="0"/>
                <a:ea typeface="Archivo" panose="020B0503020202020B04" pitchFamily="34" charset="0"/>
                <a:cs typeface="Times New Roman" panose="02020603050405020304" pitchFamily="18" charset="0"/>
              </a:rPr>
              <a:t> (NKT) </a:t>
            </a:r>
            <a:endParaRPr lang="en-US" sz="4000" dirty="0"/>
          </a:p>
        </p:txBody>
      </p:sp>
      <p:graphicFrame>
        <p:nvGraphicFramePr>
          <p:cNvPr id="9" name="Diagram 8">
            <a:extLst>
              <a:ext uri="{FF2B5EF4-FFF2-40B4-BE49-F238E27FC236}">
                <a16:creationId xmlns:a16="http://schemas.microsoft.com/office/drawing/2014/main" id="{C67E0B5A-1E9B-4B16-8491-A6C323B50EE5}"/>
              </a:ext>
            </a:extLst>
          </p:cNvPr>
          <p:cNvGraphicFramePr/>
          <p:nvPr>
            <p:extLst>
              <p:ext uri="{D42A27DB-BD31-4B8C-83A1-F6EECF244321}">
                <p14:modId xmlns:p14="http://schemas.microsoft.com/office/powerpoint/2010/main" val="2306643727"/>
              </p:ext>
            </p:extLst>
          </p:nvPr>
        </p:nvGraphicFramePr>
        <p:xfrm>
          <a:off x="1056650" y="1109273"/>
          <a:ext cx="9751258" cy="5413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46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582F-6D58-4673-997F-E9C4C61A3B2E}"/>
              </a:ext>
            </a:extLst>
          </p:cNvPr>
          <p:cNvSpPr>
            <a:spLocks noGrp="1"/>
          </p:cNvSpPr>
          <p:nvPr>
            <p:ph type="title"/>
          </p:nvPr>
        </p:nvSpPr>
        <p:spPr>
          <a:xfrm>
            <a:off x="838200" y="-92075"/>
            <a:ext cx="10515600" cy="1325563"/>
          </a:xfrm>
        </p:spPr>
        <p:txBody>
          <a:bodyPr/>
          <a:lstStyle/>
          <a:p>
            <a:r>
              <a:rPr lang="en-US" dirty="0"/>
              <a:t>Climate Adaptation </a:t>
            </a:r>
            <a:r>
              <a:rPr lang="en-US" dirty="0" err="1"/>
              <a:t>Netwo</a:t>
            </a:r>
            <a:r>
              <a:rPr lang="pl-PL" dirty="0"/>
              <a:t>r</a:t>
            </a:r>
            <a:r>
              <a:rPr lang="en-US" dirty="0"/>
              <a:t>k </a:t>
            </a:r>
            <a:r>
              <a:rPr lang="en-US" dirty="0" err="1"/>
              <a:t>Trøndelag</a:t>
            </a:r>
            <a:endParaRPr lang="en-US" dirty="0"/>
          </a:p>
        </p:txBody>
      </p:sp>
      <p:graphicFrame>
        <p:nvGraphicFramePr>
          <p:cNvPr id="4" name="Diagram 3">
            <a:extLst>
              <a:ext uri="{FF2B5EF4-FFF2-40B4-BE49-F238E27FC236}">
                <a16:creationId xmlns:a16="http://schemas.microsoft.com/office/drawing/2014/main" id="{BE91624E-2F24-486D-985D-EF8D859F187F}"/>
              </a:ext>
            </a:extLst>
          </p:cNvPr>
          <p:cNvGraphicFramePr/>
          <p:nvPr>
            <p:extLst>
              <p:ext uri="{D42A27DB-BD31-4B8C-83A1-F6EECF244321}">
                <p14:modId xmlns:p14="http://schemas.microsoft.com/office/powerpoint/2010/main" val="107676070"/>
              </p:ext>
            </p:extLst>
          </p:nvPr>
        </p:nvGraphicFramePr>
        <p:xfrm>
          <a:off x="628234" y="1345506"/>
          <a:ext cx="10725566" cy="4623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D2C8DC2-F78F-49E7-9EB8-FCD551DED0B6}"/>
              </a:ext>
            </a:extLst>
          </p:cNvPr>
          <p:cNvSpPr txBox="1"/>
          <p:nvPr/>
        </p:nvSpPr>
        <p:spPr>
          <a:xfrm>
            <a:off x="1133475" y="6296025"/>
            <a:ext cx="6677025" cy="307777"/>
          </a:xfrm>
          <a:prstGeom prst="rect">
            <a:avLst/>
          </a:prstGeom>
          <a:noFill/>
        </p:spPr>
        <p:txBody>
          <a:bodyPr wrap="square" rtlCol="0">
            <a:spAutoFit/>
          </a:bodyPr>
          <a:lstStyle/>
          <a:p>
            <a:r>
              <a:rPr lang="en-US" dirty="0">
                <a:solidFill>
                  <a:schemeClr val="bg1"/>
                </a:solidFill>
              </a:rPr>
              <a:t>https://www.klima2050.no/network-climate-adaptation</a:t>
            </a:r>
          </a:p>
        </p:txBody>
      </p:sp>
    </p:spTree>
    <p:extLst>
      <p:ext uri="{BB962C8B-B14F-4D97-AF65-F5344CB8AC3E}">
        <p14:creationId xmlns:p14="http://schemas.microsoft.com/office/powerpoint/2010/main" val="3635318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1011810-88C7-49DD-B157-738CFC258F86}"/>
              </a:ext>
            </a:extLst>
          </p:cNvPr>
          <p:cNvSpPr>
            <a:spLocks noGrp="1"/>
          </p:cNvSpPr>
          <p:nvPr>
            <p:ph type="title"/>
          </p:nvPr>
        </p:nvSpPr>
        <p:spPr/>
        <p:txBody>
          <a:bodyPr>
            <a:normAutofit fontScale="90000"/>
          </a:bodyPr>
          <a:lstStyle/>
          <a:p>
            <a:r>
              <a:rPr lang="en-US" sz="3200" dirty="0"/>
              <a:t>In Front - </a:t>
            </a:r>
            <a:r>
              <a:rPr lang="en-GB" sz="3200" dirty="0">
                <a:effectLst/>
                <a:latin typeface="Archivo" panose="020B0503020202020B04" pitchFamily="34" charset="0"/>
                <a:ea typeface="Archivo" panose="020B0503020202020B04" pitchFamily="34" charset="0"/>
                <a:cs typeface="Arial" panose="020B0604020202020204" pitchFamily="34" charset="0"/>
              </a:rPr>
              <a:t>municipal network for climate adaptation</a:t>
            </a:r>
            <a:endParaRPr lang="en-US" dirty="0"/>
          </a:p>
        </p:txBody>
      </p:sp>
      <p:sp>
        <p:nvSpPr>
          <p:cNvPr id="14" name="Text Placeholder 13">
            <a:extLst>
              <a:ext uri="{FF2B5EF4-FFF2-40B4-BE49-F238E27FC236}">
                <a16:creationId xmlns:a16="http://schemas.microsoft.com/office/drawing/2014/main" id="{7EB55DCA-C8E4-456B-8D8D-6079B7593698}"/>
              </a:ext>
            </a:extLst>
          </p:cNvPr>
          <p:cNvSpPr>
            <a:spLocks noGrp="1"/>
          </p:cNvSpPr>
          <p:nvPr>
            <p:ph type="body" idx="1"/>
          </p:nvPr>
        </p:nvSpPr>
        <p:spPr>
          <a:xfrm>
            <a:off x="659906" y="2363475"/>
            <a:ext cx="3932237" cy="3811588"/>
          </a:xfrm>
        </p:spPr>
        <p:txBody>
          <a:bodyPr>
            <a:normAutofit fontScale="92500" lnSpcReduction="20000"/>
          </a:bodyPr>
          <a:lstStyle/>
          <a:p>
            <a:r>
              <a:rPr lang="en-GB" sz="2400" dirty="0">
                <a:effectLst/>
                <a:latin typeface="Archivo" panose="020B0503020202020B04" pitchFamily="34" charset="0"/>
                <a:ea typeface="Archivo" panose="020B0503020202020B04" pitchFamily="34" charset="0"/>
                <a:cs typeface="Times New Roman" panose="02020603050405020304" pitchFamily="18" charset="0"/>
              </a:rPr>
              <a:t>13 urban municipalities from all counties in the country. Bergen,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Bodø</a:t>
            </a:r>
            <a:r>
              <a:rPr lang="en-GB" sz="2400" dirty="0">
                <a:effectLst/>
                <a:latin typeface="Archivo" panose="020B0503020202020B04" pitchFamily="34" charset="0"/>
                <a:ea typeface="Archivo" panose="020B0503020202020B04" pitchFamily="34" charset="0"/>
                <a:cs typeface="Times New Roman" panose="02020603050405020304" pitchFamily="18" charset="0"/>
              </a:rPr>
              <a:t>,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Bærum</a:t>
            </a:r>
            <a:r>
              <a:rPr lang="en-GB" sz="2400" dirty="0">
                <a:effectLst/>
                <a:latin typeface="Archivo" panose="020B0503020202020B04" pitchFamily="34" charset="0"/>
                <a:ea typeface="Archivo" panose="020B0503020202020B04" pitchFamily="34" charset="0"/>
                <a:cs typeface="Times New Roman" panose="02020603050405020304" pitchFamily="18" charset="0"/>
              </a:rPr>
              <a:t>,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Fredrikstad</a:t>
            </a:r>
            <a:r>
              <a:rPr lang="en-GB" sz="2400" dirty="0">
                <a:effectLst/>
                <a:latin typeface="Archivo" panose="020B0503020202020B04" pitchFamily="34" charset="0"/>
                <a:ea typeface="Archivo" panose="020B0503020202020B04" pitchFamily="34" charset="0"/>
                <a:cs typeface="Times New Roman" panose="02020603050405020304" pitchFamily="18" charset="0"/>
              </a:rPr>
              <a:t>,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Hamar</a:t>
            </a:r>
            <a:r>
              <a:rPr lang="en-GB" sz="2400" dirty="0">
                <a:effectLst/>
                <a:latin typeface="Archivo" panose="020B0503020202020B04" pitchFamily="34" charset="0"/>
                <a:ea typeface="Archivo" panose="020B0503020202020B04" pitchFamily="34" charset="0"/>
                <a:cs typeface="Times New Roman" panose="02020603050405020304" pitchFamily="18" charset="0"/>
              </a:rPr>
              <a:t>, Kristiansand, Oslo,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Porsgrunn</a:t>
            </a:r>
            <a:r>
              <a:rPr lang="en-GB" sz="2400" dirty="0">
                <a:effectLst/>
                <a:latin typeface="Archivo" panose="020B0503020202020B04" pitchFamily="34" charset="0"/>
                <a:ea typeface="Archivo" panose="020B0503020202020B04" pitchFamily="34" charset="0"/>
                <a:cs typeface="Times New Roman" panose="02020603050405020304" pitchFamily="18" charset="0"/>
              </a:rPr>
              <a:t>, Skien, Stavanger,  Trondheim,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Tromsø</a:t>
            </a:r>
            <a:r>
              <a:rPr lang="en-GB" sz="2400" dirty="0">
                <a:effectLst/>
                <a:latin typeface="Archivo" panose="020B0503020202020B04" pitchFamily="34" charset="0"/>
                <a:ea typeface="Archivo" panose="020B0503020202020B04" pitchFamily="34" charset="0"/>
                <a:cs typeface="Times New Roman" panose="02020603050405020304" pitchFamily="18" charset="0"/>
              </a:rPr>
              <a:t>, </a:t>
            </a:r>
            <a:r>
              <a:rPr lang="en-GB" sz="2400" dirty="0" err="1">
                <a:effectLst/>
                <a:latin typeface="Archivo" panose="020B0503020202020B04" pitchFamily="34" charset="0"/>
                <a:ea typeface="Archivo" panose="020B0503020202020B04" pitchFamily="34" charset="0"/>
                <a:cs typeface="Times New Roman" panose="02020603050405020304" pitchFamily="18" charset="0"/>
              </a:rPr>
              <a:t>Ålesund</a:t>
            </a:r>
            <a:r>
              <a:rPr lang="en-GB" sz="2400" dirty="0">
                <a:effectLst/>
                <a:latin typeface="Archivo" panose="020B0503020202020B04" pitchFamily="34" charset="0"/>
                <a:ea typeface="Archivo" panose="020B0503020202020B04" pitchFamily="34" charset="0"/>
                <a:cs typeface="Times New Roman" panose="02020603050405020304" pitchFamily="18" charset="0"/>
              </a:rPr>
              <a:t>.</a:t>
            </a:r>
          </a:p>
          <a:p>
            <a:r>
              <a:rPr lang="en-GB" sz="2400" dirty="0">
                <a:effectLst/>
                <a:latin typeface="Archivo" panose="020B0503020202020B04" pitchFamily="34" charset="0"/>
                <a:ea typeface="Archivo" panose="020B0503020202020B04" pitchFamily="34" charset="0"/>
                <a:cs typeface="Times New Roman" panose="02020603050405020304" pitchFamily="18" charset="0"/>
              </a:rPr>
              <a:t>Norwegian Environment Agency as the coordinator (NB! Binding agreements between NVE and municipality)</a:t>
            </a:r>
            <a:endParaRPr lang="en-US" sz="2400" dirty="0"/>
          </a:p>
        </p:txBody>
      </p:sp>
      <p:pic>
        <p:nvPicPr>
          <p:cNvPr id="2050" name="Picture 2" descr="Hele Norge i front på klimatilpasning | Miljødirektoratet">
            <a:extLst>
              <a:ext uri="{FF2B5EF4-FFF2-40B4-BE49-F238E27FC236}">
                <a16:creationId xmlns:a16="http://schemas.microsoft.com/office/drawing/2014/main" id="{0787BDFF-5A6D-47E8-90EF-DFACD1E45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573" y="731655"/>
            <a:ext cx="5032375" cy="5032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61EE7F-5BDC-4585-9A1A-737B7565C47E}"/>
              </a:ext>
            </a:extLst>
          </p:cNvPr>
          <p:cNvSpPr txBox="1"/>
          <p:nvPr/>
        </p:nvSpPr>
        <p:spPr>
          <a:xfrm>
            <a:off x="5468573" y="5987048"/>
            <a:ext cx="5943600" cy="338554"/>
          </a:xfrm>
          <a:prstGeom prst="rect">
            <a:avLst/>
          </a:prstGeom>
          <a:noFill/>
        </p:spPr>
        <p:txBody>
          <a:bodyPr wrap="square" rtlCol="0">
            <a:spAutoFit/>
          </a:bodyPr>
          <a:lstStyle/>
          <a:p>
            <a:r>
              <a:rPr lang="en-US" sz="800" b="0" i="1" dirty="0">
                <a:solidFill>
                  <a:schemeClr val="bg1"/>
                </a:solidFill>
                <a:effectLst/>
                <a:latin typeface="Archivo" panose="020B0503020202020B04" pitchFamily="34" charset="0"/>
              </a:rPr>
              <a:t> Pictures of </a:t>
            </a:r>
            <a:r>
              <a:rPr lang="en-US" sz="800" b="0" i="1" dirty="0" err="1">
                <a:solidFill>
                  <a:schemeClr val="bg1"/>
                </a:solidFill>
                <a:effectLst/>
                <a:latin typeface="Archivo" panose="020B0503020202020B04" pitchFamily="34" charset="0"/>
              </a:rPr>
              <a:t>Ålesund</a:t>
            </a:r>
            <a:r>
              <a:rPr lang="en-US" sz="800" b="0" i="1" dirty="0">
                <a:solidFill>
                  <a:schemeClr val="bg1"/>
                </a:solidFill>
                <a:effectLst/>
                <a:latin typeface="Archivo" panose="020B0503020202020B04" pitchFamily="34" charset="0"/>
              </a:rPr>
              <a:t>, </a:t>
            </a:r>
            <a:r>
              <a:rPr lang="en-US" sz="800" b="0" i="1" dirty="0" err="1">
                <a:solidFill>
                  <a:schemeClr val="bg1"/>
                </a:solidFill>
                <a:effectLst/>
                <a:latin typeface="Archivo" panose="020B0503020202020B04" pitchFamily="34" charset="0"/>
              </a:rPr>
              <a:t>Bodø</a:t>
            </a:r>
            <a:r>
              <a:rPr lang="en-US" sz="800" b="0" i="1" dirty="0">
                <a:solidFill>
                  <a:schemeClr val="bg1"/>
                </a:solidFill>
                <a:effectLst/>
                <a:latin typeface="Archivo" panose="020B0503020202020B04" pitchFamily="34" charset="0"/>
              </a:rPr>
              <a:t> </a:t>
            </a:r>
            <a:r>
              <a:rPr lang="en-US" sz="800" b="0" i="1" dirty="0" err="1">
                <a:solidFill>
                  <a:schemeClr val="bg1"/>
                </a:solidFill>
                <a:effectLst/>
                <a:latin typeface="Archivo" panose="020B0503020202020B04" pitchFamily="34" charset="0"/>
              </a:rPr>
              <a:t>og</a:t>
            </a:r>
            <a:r>
              <a:rPr lang="en-US" sz="800" b="0" i="1" dirty="0">
                <a:solidFill>
                  <a:schemeClr val="bg1"/>
                </a:solidFill>
                <a:effectLst/>
                <a:latin typeface="Archivo" panose="020B0503020202020B04" pitchFamily="34" charset="0"/>
              </a:rPr>
              <a:t> </a:t>
            </a:r>
            <a:r>
              <a:rPr lang="en-US" sz="800" b="0" i="1" dirty="0" err="1">
                <a:solidFill>
                  <a:schemeClr val="bg1"/>
                </a:solidFill>
                <a:effectLst/>
                <a:latin typeface="Archivo" panose="020B0503020202020B04" pitchFamily="34" charset="0"/>
              </a:rPr>
              <a:t>Hamar</a:t>
            </a:r>
            <a:r>
              <a:rPr lang="en-US" sz="800" b="0" i="1" dirty="0">
                <a:solidFill>
                  <a:schemeClr val="bg1"/>
                </a:solidFill>
                <a:effectLst/>
                <a:latin typeface="Archivo" panose="020B0503020202020B04" pitchFamily="34" charset="0"/>
              </a:rPr>
              <a:t> ( </a:t>
            </a:r>
            <a:r>
              <a:rPr lang="en-US" sz="800" b="0" i="1" dirty="0" err="1">
                <a:solidFill>
                  <a:schemeClr val="bg1"/>
                </a:solidFill>
                <a:effectLst/>
                <a:latin typeface="Archivo" panose="020B0503020202020B04" pitchFamily="34" charset="0"/>
              </a:rPr>
              <a:t>Foto</a:t>
            </a:r>
            <a:r>
              <a:rPr lang="en-US" sz="800" b="0" i="1" dirty="0">
                <a:solidFill>
                  <a:schemeClr val="bg1"/>
                </a:solidFill>
                <a:effectLst/>
                <a:latin typeface="Archivo" panose="020B0503020202020B04" pitchFamily="34" charset="0"/>
              </a:rPr>
              <a:t>: Lars </a:t>
            </a:r>
            <a:r>
              <a:rPr lang="en-US" sz="800" b="0" i="1" dirty="0" err="1">
                <a:solidFill>
                  <a:schemeClr val="bg1"/>
                </a:solidFill>
                <a:effectLst/>
                <a:latin typeface="Archivo" panose="020B0503020202020B04" pitchFamily="34" charset="0"/>
              </a:rPr>
              <a:t>Svensson</a:t>
            </a:r>
            <a:r>
              <a:rPr lang="en-US" sz="800" b="0" i="1" dirty="0">
                <a:solidFill>
                  <a:schemeClr val="bg1"/>
                </a:solidFill>
                <a:effectLst/>
                <a:latin typeface="Archivo" panose="020B0503020202020B04" pitchFamily="34" charset="0"/>
              </a:rPr>
              <a:t> (</a:t>
            </a:r>
            <a:r>
              <a:rPr lang="en-US" sz="800" b="0" i="1" dirty="0" err="1">
                <a:solidFill>
                  <a:schemeClr val="bg1"/>
                </a:solidFill>
                <a:effectLst/>
                <a:latin typeface="Archivo" panose="020B0503020202020B04" pitchFamily="34" charset="0"/>
              </a:rPr>
              <a:t>Mostphotos</a:t>
            </a:r>
            <a:r>
              <a:rPr lang="en-US" sz="800" b="0" i="1" dirty="0">
                <a:solidFill>
                  <a:schemeClr val="bg1"/>
                </a:solidFill>
                <a:effectLst/>
                <a:latin typeface="Archivo" panose="020B0503020202020B04" pitchFamily="34" charset="0"/>
              </a:rPr>
              <a:t>) Frederick Hornung (</a:t>
            </a:r>
            <a:r>
              <a:rPr lang="en-US" sz="800" b="0" i="1" dirty="0" err="1">
                <a:solidFill>
                  <a:schemeClr val="bg1"/>
                </a:solidFill>
                <a:effectLst/>
                <a:latin typeface="Archivo" panose="020B0503020202020B04" pitchFamily="34" charset="0"/>
              </a:rPr>
              <a:t>Mostphotos</a:t>
            </a:r>
            <a:r>
              <a:rPr lang="en-US" sz="800" b="0" i="1" dirty="0">
                <a:solidFill>
                  <a:schemeClr val="bg1"/>
                </a:solidFill>
                <a:effectLst/>
                <a:latin typeface="Archivo" panose="020B0503020202020B04" pitchFamily="34" charset="0"/>
              </a:rPr>
              <a:t>) </a:t>
            </a:r>
            <a:r>
              <a:rPr lang="en-US" sz="800" b="0" i="1" dirty="0" err="1">
                <a:solidFill>
                  <a:schemeClr val="bg1"/>
                </a:solidFill>
                <a:effectLst/>
                <a:latin typeface="Archivo" panose="020B0503020202020B04" pitchFamily="34" charset="0"/>
              </a:rPr>
              <a:t>og</a:t>
            </a:r>
            <a:r>
              <a:rPr lang="en-US" sz="800" b="0" i="1" dirty="0">
                <a:solidFill>
                  <a:schemeClr val="bg1"/>
                </a:solidFill>
                <a:effectLst/>
                <a:latin typeface="Archivo" panose="020B0503020202020B04" pitchFamily="34" charset="0"/>
              </a:rPr>
              <a:t> andreyspb21 (Shutterstock / NTB)..</a:t>
            </a:r>
            <a:endParaRPr lang="en-US" sz="800" i="1" dirty="0">
              <a:solidFill>
                <a:schemeClr val="bg1"/>
              </a:solidFill>
              <a:latin typeface="Archivo" panose="020B0503020202020B04" pitchFamily="34" charset="0"/>
            </a:endParaRPr>
          </a:p>
        </p:txBody>
      </p:sp>
    </p:spTree>
    <p:extLst>
      <p:ext uri="{BB962C8B-B14F-4D97-AF65-F5344CB8AC3E}">
        <p14:creationId xmlns:p14="http://schemas.microsoft.com/office/powerpoint/2010/main" val="450485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E161-A5ED-4C9B-BF48-51F915275359}"/>
              </a:ext>
            </a:extLst>
          </p:cNvPr>
          <p:cNvSpPr>
            <a:spLocks noGrp="1"/>
          </p:cNvSpPr>
          <p:nvPr>
            <p:ph type="title"/>
          </p:nvPr>
        </p:nvSpPr>
        <p:spPr/>
        <p:txBody>
          <a:bodyPr>
            <a:normAutofit/>
          </a:bodyPr>
          <a:lstStyle/>
          <a:p>
            <a:r>
              <a:rPr lang="en-US" sz="3800" dirty="0"/>
              <a:t>In Front - </a:t>
            </a:r>
            <a:r>
              <a:rPr lang="en-GB" sz="3800" dirty="0">
                <a:effectLst/>
                <a:latin typeface="Archivo" panose="020B0503020202020B04" pitchFamily="34" charset="0"/>
                <a:ea typeface="Archivo" panose="020B0503020202020B04" pitchFamily="34" charset="0"/>
                <a:cs typeface="Arial" panose="020B0604020202020204" pitchFamily="34" charset="0"/>
              </a:rPr>
              <a:t>municipal network for climate adaptation</a:t>
            </a:r>
            <a:endParaRPr lang="en-US" sz="3800" dirty="0"/>
          </a:p>
        </p:txBody>
      </p:sp>
      <p:sp>
        <p:nvSpPr>
          <p:cNvPr id="7" name="Text Placeholder 6">
            <a:extLst>
              <a:ext uri="{FF2B5EF4-FFF2-40B4-BE49-F238E27FC236}">
                <a16:creationId xmlns:a16="http://schemas.microsoft.com/office/drawing/2014/main" id="{14D6C386-FCEB-437A-9C93-1EE7619A6A83}"/>
              </a:ext>
            </a:extLst>
          </p:cNvPr>
          <p:cNvSpPr>
            <a:spLocks noGrp="1"/>
          </p:cNvSpPr>
          <p:nvPr>
            <p:ph type="body" idx="1"/>
          </p:nvPr>
        </p:nvSpPr>
        <p:spPr/>
        <p:txBody>
          <a:bodyPr/>
          <a:lstStyle/>
          <a:p>
            <a:r>
              <a:rPr lang="en-US" dirty="0"/>
              <a:t>Goals  </a:t>
            </a:r>
          </a:p>
        </p:txBody>
      </p:sp>
      <p:sp>
        <p:nvSpPr>
          <p:cNvPr id="8" name="Text Placeholder 7">
            <a:extLst>
              <a:ext uri="{FF2B5EF4-FFF2-40B4-BE49-F238E27FC236}">
                <a16:creationId xmlns:a16="http://schemas.microsoft.com/office/drawing/2014/main" id="{C68CD8E4-F71E-4F5E-B90B-61DFC8C07737}"/>
              </a:ext>
            </a:extLst>
          </p:cNvPr>
          <p:cNvSpPr>
            <a:spLocks noGrp="1"/>
          </p:cNvSpPr>
          <p:nvPr>
            <p:ph type="body" idx="2"/>
          </p:nvPr>
        </p:nvSpPr>
        <p:spPr>
          <a:xfrm>
            <a:off x="644918" y="2505075"/>
            <a:ext cx="5157787" cy="3684588"/>
          </a:xfrm>
        </p:spPr>
        <p:txBody>
          <a:bodyPr>
            <a:normAutofit/>
          </a:bodyPr>
          <a:lstStyle/>
          <a:p>
            <a:pPr lvl="0">
              <a:buFont typeface="Wingdings" panose="05000000000000000000" pitchFamily="2" charset="2"/>
              <a:buChar char="Ø"/>
            </a:pPr>
            <a:r>
              <a:rPr lang="en-GB" sz="2000" dirty="0">
                <a:latin typeface="Archivo" panose="020B0503020202020B04" pitchFamily="34" charset="0"/>
                <a:cs typeface="Times New Roman" panose="02020603050405020304" pitchFamily="18" charset="0"/>
              </a:rPr>
              <a:t>Knowledge development and competence development in the municipalities that participate in the network;</a:t>
            </a:r>
            <a:endParaRPr lang="en-US" sz="2000" dirty="0">
              <a:latin typeface="Archivo" panose="020B0503020202020B04" pitchFamily="34" charset="0"/>
              <a:cs typeface="Times New Roman" panose="02020603050405020304" pitchFamily="18" charset="0"/>
            </a:endParaRPr>
          </a:p>
          <a:p>
            <a:pPr lvl="0">
              <a:buFont typeface="Wingdings" panose="05000000000000000000" pitchFamily="2" charset="2"/>
              <a:buChar char="Ø"/>
            </a:pPr>
            <a:r>
              <a:rPr lang="en-GB" sz="2000" dirty="0">
                <a:latin typeface="Archivo" panose="020B0503020202020B04" pitchFamily="34" charset="0"/>
                <a:cs typeface="Times New Roman" panose="02020603050405020304" pitchFamily="18" charset="0"/>
              </a:rPr>
              <a:t>The network municipalities will work together </a:t>
            </a:r>
            <a:r>
              <a:rPr lang="pl-PL" sz="2000" dirty="0">
                <a:latin typeface="Archivo" panose="020B0503020202020B04" pitchFamily="34" charset="0"/>
                <a:cs typeface="Times New Roman" panose="02020603050405020304" pitchFamily="18" charset="0"/>
              </a:rPr>
              <a:t>to </a:t>
            </a:r>
            <a:r>
              <a:rPr lang="en-GB" sz="2000" dirty="0">
                <a:latin typeface="Archivo" panose="020B0503020202020B04" pitchFamily="34" charset="0"/>
                <a:cs typeface="Times New Roman" panose="02020603050405020304" pitchFamily="18" charset="0"/>
              </a:rPr>
              <a:t>carry out projects related to selected topics or issues within climate adaptation</a:t>
            </a:r>
            <a:r>
              <a:rPr lang="pl-PL" sz="2000" dirty="0">
                <a:latin typeface="Archivo" panose="020B0503020202020B04" pitchFamily="34" charset="0"/>
                <a:cs typeface="Times New Roman" panose="02020603050405020304" pitchFamily="18" charset="0"/>
              </a:rPr>
              <a:t> (</a:t>
            </a:r>
            <a:r>
              <a:rPr lang="pl-PL" sz="2000" dirty="0" err="1">
                <a:latin typeface="Archivo" panose="020B0503020202020B04" pitchFamily="34" charset="0"/>
                <a:cs typeface="Times New Roman" panose="02020603050405020304" pitchFamily="18" charset="0"/>
              </a:rPr>
              <a:t>expl</a:t>
            </a:r>
            <a:r>
              <a:rPr lang="pl-PL" sz="2000" dirty="0">
                <a:latin typeface="Archivo" panose="020B0503020202020B04" pitchFamily="34" charset="0"/>
                <a:cs typeface="Times New Roman" panose="02020603050405020304" pitchFamily="18" charset="0"/>
              </a:rPr>
              <a:t>.):</a:t>
            </a:r>
            <a:r>
              <a:rPr lang="pl-PL" sz="2000" dirty="0">
                <a:solidFill>
                  <a:schemeClr val="bg1"/>
                </a:solidFill>
                <a:latin typeface="Archivo" panose="020B0503020202020B04" pitchFamily="34" charset="0"/>
                <a:cs typeface="Times New Roman" panose="02020603050405020304" pitchFamily="18" charset="0"/>
              </a:rPr>
              <a:t> </a:t>
            </a:r>
            <a:endParaRPr lang="en-GB" sz="2000" dirty="0">
              <a:solidFill>
                <a:schemeClr val="bg1"/>
              </a:solidFill>
              <a:effectLst/>
              <a:latin typeface="Archivo" panose="020B0503020202020B04" pitchFamily="34" charset="0"/>
              <a:ea typeface="Archivo" panose="020B0503020202020B04" pitchFamily="34" charset="0"/>
            </a:endParaRPr>
          </a:p>
          <a:p>
            <a:pPr lvl="1">
              <a:buFont typeface="Wingdings" panose="05000000000000000000" pitchFamily="2" charset="2"/>
              <a:buChar char="Ø"/>
            </a:pPr>
            <a:r>
              <a:rPr lang="en-US" sz="2000" dirty="0">
                <a:solidFill>
                  <a:schemeClr val="bg1"/>
                </a:solidFill>
                <a:effectLst/>
                <a:latin typeface="Archivo" panose="020B0503020202020B04" pitchFamily="34" charset="0"/>
                <a:ea typeface="Archivo" panose="020B0503020202020B04" pitchFamily="34" charset="0"/>
              </a:rPr>
              <a:t>Green roofs </a:t>
            </a:r>
          </a:p>
          <a:p>
            <a:pPr lvl="1">
              <a:buFont typeface="Wingdings" panose="05000000000000000000" pitchFamily="2" charset="2"/>
              <a:buChar char="Ø"/>
            </a:pPr>
            <a:r>
              <a:rPr lang="en-US" sz="2000" dirty="0">
                <a:solidFill>
                  <a:schemeClr val="bg1"/>
                </a:solidFill>
                <a:latin typeface="Archivo" panose="020B0503020202020B04" pitchFamily="34" charset="0"/>
                <a:ea typeface="Archivo" panose="020B0503020202020B04" pitchFamily="34" charset="0"/>
              </a:rPr>
              <a:t>Preservation of cultural monuments in changing climate conditions </a:t>
            </a:r>
            <a:endParaRPr lang="en-US" sz="2000" dirty="0">
              <a:solidFill>
                <a:schemeClr val="bg1"/>
              </a:solidFill>
              <a:effectLst/>
              <a:latin typeface="Archivo" panose="020B0503020202020B04" pitchFamily="34" charset="0"/>
              <a:ea typeface="Archivo" panose="020B0503020202020B04" pitchFamily="34" charset="0"/>
            </a:endParaRPr>
          </a:p>
          <a:p>
            <a:endParaRPr lang="en-US" sz="1800" dirty="0"/>
          </a:p>
        </p:txBody>
      </p:sp>
      <p:sp>
        <p:nvSpPr>
          <p:cNvPr id="9" name="Text Placeholder 8">
            <a:extLst>
              <a:ext uri="{FF2B5EF4-FFF2-40B4-BE49-F238E27FC236}">
                <a16:creationId xmlns:a16="http://schemas.microsoft.com/office/drawing/2014/main" id="{145B34E2-EAAA-42C6-AF68-899359278069}"/>
              </a:ext>
            </a:extLst>
          </p:cNvPr>
          <p:cNvSpPr>
            <a:spLocks noGrp="1"/>
          </p:cNvSpPr>
          <p:nvPr>
            <p:ph type="body" idx="3"/>
          </p:nvPr>
        </p:nvSpPr>
        <p:spPr/>
        <p:txBody>
          <a:bodyPr/>
          <a:lstStyle/>
          <a:p>
            <a:r>
              <a:rPr lang="en-US" dirty="0"/>
              <a:t>Recommendations</a:t>
            </a:r>
          </a:p>
        </p:txBody>
      </p:sp>
      <p:sp>
        <p:nvSpPr>
          <p:cNvPr id="10" name="Text Placeholder 9">
            <a:extLst>
              <a:ext uri="{FF2B5EF4-FFF2-40B4-BE49-F238E27FC236}">
                <a16:creationId xmlns:a16="http://schemas.microsoft.com/office/drawing/2014/main" id="{E970D87A-7875-4C93-A493-E705EBD2A7D9}"/>
              </a:ext>
            </a:extLst>
          </p:cNvPr>
          <p:cNvSpPr>
            <a:spLocks noGrp="1"/>
          </p:cNvSpPr>
          <p:nvPr>
            <p:ph type="body" idx="4"/>
          </p:nvPr>
        </p:nvSpPr>
        <p:spPr>
          <a:xfrm>
            <a:off x="6172199" y="2505075"/>
            <a:ext cx="5445177" cy="3684588"/>
          </a:xfrm>
        </p:spPr>
        <p:txBody>
          <a:bodyPr>
            <a:normAutofit/>
          </a:bodyPr>
          <a:lstStyle/>
          <a:p>
            <a:pPr marL="0" marR="0" algn="just">
              <a:lnSpc>
                <a:spcPct val="150000"/>
              </a:lnSpc>
              <a:spcBef>
                <a:spcPts val="0"/>
              </a:spcBef>
              <a:spcAft>
                <a:spcPts val="0"/>
              </a:spcAft>
            </a:pPr>
            <a:endParaRPr lang="en-GB" sz="1800" b="1" dirty="0">
              <a:solidFill>
                <a:schemeClr val="bg1"/>
              </a:solidFill>
              <a:effectLst/>
              <a:latin typeface="Archivo" panose="020B0503020202020B04" pitchFamily="34" charset="0"/>
              <a:ea typeface="Archivo" panose="020B0503020202020B04" pitchFamily="34" charset="0"/>
            </a:endParaRPr>
          </a:p>
          <a:p>
            <a:pPr marL="0" marR="0" algn="just">
              <a:lnSpc>
                <a:spcPct val="150000"/>
              </a:lnSpc>
              <a:spcBef>
                <a:spcPts val="0"/>
              </a:spcBef>
              <a:spcAft>
                <a:spcPts val="0"/>
              </a:spcAft>
              <a:buFont typeface="Wingdings" panose="05000000000000000000" pitchFamily="2" charset="2"/>
              <a:buChar char="ü"/>
            </a:pPr>
            <a:r>
              <a:rPr lang="en-GB" sz="2000" b="1" dirty="0">
                <a:solidFill>
                  <a:schemeClr val="bg1"/>
                </a:solidFill>
                <a:effectLst/>
                <a:latin typeface="Archivo" panose="020B0503020202020B04" pitchFamily="34" charset="0"/>
                <a:ea typeface="Archivo" panose="020B0503020202020B04" pitchFamily="34" charset="0"/>
              </a:rPr>
              <a:t>Development of good examples / best practice is a learning resource for other municipalities</a:t>
            </a:r>
          </a:p>
          <a:p>
            <a:pPr marL="0" algn="just">
              <a:lnSpc>
                <a:spcPct val="150000"/>
              </a:lnSpc>
              <a:spcBef>
                <a:spcPts val="0"/>
              </a:spcBef>
              <a:buFont typeface="Wingdings" panose="05000000000000000000" pitchFamily="2" charset="2"/>
              <a:buChar char="ü"/>
            </a:pPr>
            <a:r>
              <a:rPr lang="en-GB" sz="2000" b="1" dirty="0">
                <a:solidFill>
                  <a:schemeClr val="bg1"/>
                </a:solidFill>
                <a:effectLst/>
                <a:latin typeface="Archivo" panose="020B0503020202020B04" pitchFamily="34" charset="0"/>
                <a:ea typeface="Archivo" panose="020B0503020202020B04" pitchFamily="34" charset="0"/>
              </a:rPr>
              <a:t>Input to the national climate adaptation work (and the other way around) </a:t>
            </a:r>
            <a:r>
              <a:rPr lang="pl-PL" sz="2000" b="1" dirty="0">
                <a:solidFill>
                  <a:schemeClr val="bg1"/>
                </a:solidFill>
                <a:effectLst/>
                <a:latin typeface="Archivo" panose="020B0503020202020B04" pitchFamily="34" charset="0"/>
                <a:ea typeface="Archivo" panose="020B0503020202020B04" pitchFamily="34" charset="0"/>
              </a:rPr>
              <a:t/>
            </a:r>
            <a:br>
              <a:rPr lang="pl-PL" sz="2000" b="1" dirty="0">
                <a:solidFill>
                  <a:schemeClr val="bg1"/>
                </a:solidFill>
                <a:effectLst/>
                <a:latin typeface="Archivo" panose="020B0503020202020B04" pitchFamily="34" charset="0"/>
                <a:ea typeface="Archivo" panose="020B0503020202020B04" pitchFamily="34" charset="0"/>
              </a:rPr>
            </a:br>
            <a:r>
              <a:rPr lang="en-GB" sz="2000" b="1" dirty="0">
                <a:solidFill>
                  <a:schemeClr val="bg1"/>
                </a:solidFill>
                <a:effectLst/>
                <a:latin typeface="Archivo" panose="020B0503020202020B04" pitchFamily="34" charset="0"/>
                <a:ea typeface="Archivo" panose="020B0503020202020B04" pitchFamily="34" charset="0"/>
              </a:rPr>
              <a:t>is important </a:t>
            </a:r>
            <a:endParaRPr lang="en-US" sz="2000" dirty="0">
              <a:solidFill>
                <a:schemeClr val="bg1"/>
              </a:solidFill>
              <a:effectLst/>
              <a:latin typeface="Arial" panose="020B0604020202020204" pitchFamily="34" charset="0"/>
              <a:ea typeface="Archivo" panose="020B0503020202020B04" pitchFamily="34" charset="0"/>
            </a:endParaRPr>
          </a:p>
        </p:txBody>
      </p:sp>
    </p:spTree>
    <p:extLst>
      <p:ext uri="{BB962C8B-B14F-4D97-AF65-F5344CB8AC3E}">
        <p14:creationId xmlns:p14="http://schemas.microsoft.com/office/powerpoint/2010/main" val="570915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3C2ABB-EA11-2B3C-57FD-455B4864C124}"/>
              </a:ext>
            </a:extLst>
          </p:cNvPr>
          <p:cNvSpPr>
            <a:spLocks noGrp="1"/>
          </p:cNvSpPr>
          <p:nvPr>
            <p:ph type="title"/>
          </p:nvPr>
        </p:nvSpPr>
        <p:spPr/>
        <p:txBody>
          <a:bodyPr/>
          <a:lstStyle/>
          <a:p>
            <a:r>
              <a:rPr lang="en-US" dirty="0"/>
              <a:t>Knowledge for climate planning</a:t>
            </a:r>
          </a:p>
        </p:txBody>
      </p:sp>
      <p:sp>
        <p:nvSpPr>
          <p:cNvPr id="8" name="Text Placeholder 7">
            <a:extLst>
              <a:ext uri="{FF2B5EF4-FFF2-40B4-BE49-F238E27FC236}">
                <a16:creationId xmlns:a16="http://schemas.microsoft.com/office/drawing/2014/main" id="{9F3FA606-32B7-FBEA-F8E6-43575D56A20D}"/>
              </a:ext>
            </a:extLst>
          </p:cNvPr>
          <p:cNvSpPr>
            <a:spLocks noGrp="1"/>
          </p:cNvSpPr>
          <p:nvPr>
            <p:ph type="body" idx="1"/>
          </p:nvPr>
        </p:nvSpPr>
        <p:spPr/>
        <p:txBody>
          <a:bodyPr/>
          <a:lstStyle/>
          <a:p>
            <a:r>
              <a:rPr lang="en-US" dirty="0"/>
              <a:t>Good practices</a:t>
            </a:r>
          </a:p>
        </p:txBody>
      </p:sp>
    </p:spTree>
    <p:extLst>
      <p:ext uri="{BB962C8B-B14F-4D97-AF65-F5344CB8AC3E}">
        <p14:creationId xmlns:p14="http://schemas.microsoft.com/office/powerpoint/2010/main" val="1519022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011E30-FE10-B263-8038-3CB770D2D5BE}"/>
              </a:ext>
            </a:extLst>
          </p:cNvPr>
          <p:cNvSpPr>
            <a:spLocks noGrp="1"/>
          </p:cNvSpPr>
          <p:nvPr>
            <p:ph type="title"/>
          </p:nvPr>
        </p:nvSpPr>
        <p:spPr/>
        <p:txBody>
          <a:bodyPr/>
          <a:lstStyle/>
          <a:p>
            <a:r>
              <a:rPr lang="en-US" dirty="0"/>
              <a:t>Climate profiles</a:t>
            </a:r>
          </a:p>
        </p:txBody>
      </p:sp>
      <p:sp>
        <p:nvSpPr>
          <p:cNvPr id="13" name="Text Placeholder 12">
            <a:extLst>
              <a:ext uri="{FF2B5EF4-FFF2-40B4-BE49-F238E27FC236}">
                <a16:creationId xmlns:a16="http://schemas.microsoft.com/office/drawing/2014/main" id="{8F88219E-3C81-9030-F0BE-D79CDE2BCBB8}"/>
              </a:ext>
            </a:extLst>
          </p:cNvPr>
          <p:cNvSpPr>
            <a:spLocks noGrp="1"/>
          </p:cNvSpPr>
          <p:nvPr>
            <p:ph type="body" idx="1"/>
          </p:nvPr>
        </p:nvSpPr>
        <p:spPr>
          <a:xfrm>
            <a:off x="609601" y="1690688"/>
            <a:ext cx="4876800" cy="4351338"/>
          </a:xfrm>
        </p:spPr>
        <p:txBody>
          <a:bodyPr>
            <a:normAutofit fontScale="92500" lnSpcReduction="20000"/>
          </a:bodyPr>
          <a:lstStyle/>
          <a:p>
            <a:r>
              <a:rPr lang="en-US" b="0" i="1" dirty="0">
                <a:effectLst/>
                <a:latin typeface="Roboto" panose="02000000000000000000" pitchFamily="2" charset="0"/>
              </a:rPr>
              <a:t>The climate profile provides an overview of climate-related issues and information on where you can get more detailed information about these.</a:t>
            </a:r>
          </a:p>
          <a:p>
            <a:r>
              <a:rPr lang="en-US" b="0" i="1" dirty="0">
                <a:effectLst/>
                <a:latin typeface="Roboto" panose="02000000000000000000" pitchFamily="2" charset="0"/>
              </a:rPr>
              <a:t> </a:t>
            </a:r>
            <a:r>
              <a:rPr lang="en-US" b="0" i="0" dirty="0">
                <a:effectLst/>
                <a:latin typeface="Roboto" panose="02000000000000000000" pitchFamily="2" charset="0"/>
              </a:rPr>
              <a:t>The climate profiles focus on changes from today's climate (1971–2000) to the end of the century (2071–2100) and describe expected climate changes with high greenhouse gas emissions</a:t>
            </a:r>
            <a:endParaRPr lang="en-US" dirty="0"/>
          </a:p>
        </p:txBody>
      </p:sp>
      <p:pic>
        <p:nvPicPr>
          <p:cNvPr id="2" name="Picture 1">
            <a:extLst>
              <a:ext uri="{FF2B5EF4-FFF2-40B4-BE49-F238E27FC236}">
                <a16:creationId xmlns:a16="http://schemas.microsoft.com/office/drawing/2014/main" id="{851895B7-5B57-5A46-2D8B-966F7A80B15F}"/>
              </a:ext>
            </a:extLst>
          </p:cNvPr>
          <p:cNvPicPr>
            <a:picLocks noChangeAspect="1"/>
          </p:cNvPicPr>
          <p:nvPr/>
        </p:nvPicPr>
        <p:blipFill rotWithShape="1">
          <a:blip r:embed="rId3"/>
          <a:srcRect l="1" t="13583" r="4122" b="7841"/>
          <a:stretch/>
        </p:blipFill>
        <p:spPr>
          <a:xfrm>
            <a:off x="5762626" y="1802945"/>
            <a:ext cx="6213242" cy="2864305"/>
          </a:xfrm>
          <a:prstGeom prst="rect">
            <a:avLst/>
          </a:prstGeom>
        </p:spPr>
      </p:pic>
    </p:spTree>
    <p:extLst>
      <p:ext uri="{BB962C8B-B14F-4D97-AF65-F5344CB8AC3E}">
        <p14:creationId xmlns:p14="http://schemas.microsoft.com/office/powerpoint/2010/main" val="3310891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68EC-54AB-41C7-A943-04A424DF1D30}"/>
              </a:ext>
            </a:extLst>
          </p:cNvPr>
          <p:cNvSpPr>
            <a:spLocks noGrp="1"/>
          </p:cNvSpPr>
          <p:nvPr>
            <p:ph type="title"/>
          </p:nvPr>
        </p:nvSpPr>
        <p:spPr/>
        <p:txBody>
          <a:bodyPr>
            <a:normAutofit/>
          </a:bodyPr>
          <a:lstStyle/>
          <a:p>
            <a:r>
              <a:rPr lang="en-GB" sz="3800" dirty="0" err="1">
                <a:effectLst/>
                <a:latin typeface="Archivo" panose="020B0503020202020B04" pitchFamily="34" charset="0"/>
                <a:ea typeface="Archivo" panose="020B0503020202020B04" pitchFamily="34" charset="0"/>
                <a:cs typeface="Times New Roman" panose="02020603050405020304" pitchFamily="18" charset="0"/>
              </a:rPr>
              <a:t>KlimaReg</a:t>
            </a:r>
            <a:r>
              <a:rPr lang="en-GB" sz="3800" dirty="0">
                <a:effectLst/>
                <a:latin typeface="Archivo" panose="020B0503020202020B04" pitchFamily="34" charset="0"/>
                <a:ea typeface="Archivo" panose="020B0503020202020B04" pitchFamily="34" charset="0"/>
                <a:cs typeface="Times New Roman" panose="02020603050405020304" pitchFamily="18" charset="0"/>
              </a:rPr>
              <a:t> project – involvement of the private research institute</a:t>
            </a:r>
            <a:endParaRPr lang="en-US" sz="3800" dirty="0"/>
          </a:p>
        </p:txBody>
      </p:sp>
      <p:sp>
        <p:nvSpPr>
          <p:cNvPr id="4" name="Text Placeholder 3">
            <a:extLst>
              <a:ext uri="{FF2B5EF4-FFF2-40B4-BE49-F238E27FC236}">
                <a16:creationId xmlns:a16="http://schemas.microsoft.com/office/drawing/2014/main" id="{62798F04-75F7-46AA-ADAC-04C5AA426F71}"/>
              </a:ext>
            </a:extLst>
          </p:cNvPr>
          <p:cNvSpPr>
            <a:spLocks noGrp="1"/>
          </p:cNvSpPr>
          <p:nvPr>
            <p:ph type="body" idx="1"/>
          </p:nvPr>
        </p:nvSpPr>
        <p:spPr>
          <a:xfrm>
            <a:off x="359764" y="1825625"/>
            <a:ext cx="11362544" cy="4351338"/>
          </a:xfrm>
        </p:spPr>
        <p:txBody>
          <a:bodyPr>
            <a:normAutofit/>
          </a:bodyPr>
          <a:lstStyle/>
          <a:p>
            <a:r>
              <a:rPr lang="pl-PL" sz="2400" dirty="0">
                <a:effectLst/>
                <a:latin typeface="Archivo" panose="020B0503020202020B04" pitchFamily="34" charset="0"/>
                <a:ea typeface="Archivo" panose="020B0503020202020B04" pitchFamily="34" charset="0"/>
                <a:cs typeface="Arial" panose="020B0604020202020204" pitchFamily="34" charset="0"/>
              </a:rPr>
              <a:t>Led by </a:t>
            </a:r>
            <a:r>
              <a:rPr lang="en-GB" sz="2400" dirty="0">
                <a:effectLst/>
                <a:latin typeface="Archivo" panose="020B0503020202020B04" pitchFamily="34" charset="0"/>
                <a:ea typeface="Archivo" panose="020B0503020202020B04" pitchFamily="34" charset="0"/>
                <a:cs typeface="Arial" panose="020B0604020202020204" pitchFamily="34" charset="0"/>
              </a:rPr>
              <a:t>by the Norwegian Institute for Sustainability Research (NORSUS)</a:t>
            </a:r>
            <a:r>
              <a:rPr lang="pl-PL" sz="2400" dirty="0">
                <a:effectLst/>
                <a:latin typeface="Archivo" panose="020B0503020202020B04" pitchFamily="34" charset="0"/>
                <a:ea typeface="Archivo" panose="020B0503020202020B04" pitchFamily="34" charset="0"/>
                <a:cs typeface="Arial" panose="020B0604020202020204" pitchFamily="34" charset="0"/>
              </a:rPr>
              <a:t> </a:t>
            </a:r>
            <a:r>
              <a:rPr lang="pl-PL" sz="2400" dirty="0">
                <a:latin typeface="Archivo" panose="020B0503020202020B04" pitchFamily="34" charset="0"/>
                <a:cs typeface="Arial" panose="020B0604020202020204" pitchFamily="34" charset="0"/>
              </a:rPr>
              <a:t>for </a:t>
            </a:r>
            <a:r>
              <a:rPr lang="en-US" sz="2400" dirty="0" err="1">
                <a:latin typeface="Archivo" panose="020B0503020202020B04" pitchFamily="34" charset="0"/>
                <a:cs typeface="Arial" panose="020B0604020202020204" pitchFamily="34" charset="0"/>
              </a:rPr>
              <a:t>Østfold</a:t>
            </a:r>
            <a:r>
              <a:rPr lang="en-US" sz="2400" dirty="0">
                <a:latin typeface="Archivo" panose="020B0503020202020B04" pitchFamily="34" charset="0"/>
                <a:cs typeface="Arial" panose="020B0604020202020204" pitchFamily="34" charset="0"/>
              </a:rPr>
              <a:t> County Municipality v / Tyra </a:t>
            </a:r>
            <a:r>
              <a:rPr lang="en-US" sz="2400" dirty="0" err="1">
                <a:latin typeface="Archivo" panose="020B0503020202020B04" pitchFamily="34" charset="0"/>
                <a:cs typeface="Arial" panose="020B0604020202020204" pitchFamily="34" charset="0"/>
              </a:rPr>
              <a:t>Risnes</a:t>
            </a:r>
            <a:endParaRPr lang="en-US" sz="2400" dirty="0">
              <a:latin typeface="Archivo" panose="020B0503020202020B04" pitchFamily="34" charset="0"/>
              <a:cs typeface="Arial" panose="020B0604020202020204" pitchFamily="34" charset="0"/>
            </a:endParaRPr>
          </a:p>
          <a:p>
            <a:r>
              <a:rPr lang="pl-PL" sz="2400" dirty="0">
                <a:latin typeface="Archivo" panose="020B0503020202020B04" pitchFamily="34" charset="0"/>
                <a:ea typeface="Archivo" panose="020B0503020202020B04" pitchFamily="34" charset="0"/>
                <a:cs typeface="Arial" panose="020B0604020202020204" pitchFamily="34" charset="0"/>
              </a:rPr>
              <a:t>A</a:t>
            </a:r>
            <a:r>
              <a:rPr lang="en-GB" sz="2400" dirty="0">
                <a:effectLst/>
                <a:latin typeface="Archivo" panose="020B0503020202020B04" pitchFamily="34" charset="0"/>
                <a:ea typeface="Archivo" panose="020B0503020202020B04" pitchFamily="34" charset="0"/>
                <a:cs typeface="Arial" panose="020B0604020202020204" pitchFamily="34" charset="0"/>
              </a:rPr>
              <a:t> research project financed by </a:t>
            </a:r>
            <a:r>
              <a:rPr lang="en-GB" sz="2400" dirty="0" err="1">
                <a:effectLst/>
                <a:latin typeface="Archivo" panose="020B0503020202020B04" pitchFamily="34" charset="0"/>
                <a:ea typeface="Archivo" panose="020B0503020202020B04" pitchFamily="34" charset="0"/>
                <a:cs typeface="Arial" panose="020B0604020202020204" pitchFamily="34" charset="0"/>
              </a:rPr>
              <a:t>Oslofjord</a:t>
            </a:r>
            <a:r>
              <a:rPr lang="en-GB" sz="2400" dirty="0">
                <a:effectLst/>
                <a:latin typeface="Archivo" panose="020B0503020202020B04" pitchFamily="34" charset="0"/>
                <a:ea typeface="Archivo" panose="020B0503020202020B04" pitchFamily="34" charset="0"/>
                <a:cs typeface="Arial" panose="020B0604020202020204" pitchFamily="34" charset="0"/>
              </a:rPr>
              <a:t> Research Fund for strengthening the data and methodology and improving the tools used in Norwegian municipal and regional Climate and Energy Planning</a:t>
            </a:r>
            <a:endParaRPr lang="pl-PL" sz="2400" dirty="0">
              <a:effectLst/>
              <a:latin typeface="Archivo" panose="020B0503020202020B04" pitchFamily="34" charset="0"/>
              <a:ea typeface="Archivo" panose="020B0503020202020B04" pitchFamily="34" charset="0"/>
              <a:cs typeface="Arial" panose="020B0604020202020204" pitchFamily="34" charset="0"/>
            </a:endParaRPr>
          </a:p>
          <a:p>
            <a:r>
              <a:rPr lang="en-GB" sz="2400" dirty="0">
                <a:effectLst/>
                <a:latin typeface="Archivo" panose="020B0503020202020B04" pitchFamily="34" charset="0"/>
                <a:ea typeface="Archivo" panose="020B0503020202020B04" pitchFamily="34" charset="0"/>
                <a:cs typeface="Arial" panose="020B0604020202020204" pitchFamily="34" charset="0"/>
              </a:rPr>
              <a:t>The main goal</a:t>
            </a:r>
            <a:r>
              <a:rPr lang="pl-PL" sz="2400" dirty="0">
                <a:effectLst/>
                <a:latin typeface="Archivo" panose="020B0503020202020B04" pitchFamily="34" charset="0"/>
                <a:ea typeface="Archivo" panose="020B0503020202020B04" pitchFamily="34" charset="0"/>
                <a:cs typeface="Arial" panose="020B0604020202020204" pitchFamily="34" charset="0"/>
              </a:rPr>
              <a:t>s</a:t>
            </a:r>
            <a:r>
              <a:rPr lang="en-GB" sz="2400" dirty="0">
                <a:effectLst/>
                <a:latin typeface="Archivo" panose="020B0503020202020B04" pitchFamily="34" charset="0"/>
                <a:ea typeface="Archivo" panose="020B0503020202020B04" pitchFamily="34" charset="0"/>
                <a:cs typeface="Arial" panose="020B0604020202020204" pitchFamily="34" charset="0"/>
              </a:rPr>
              <a:t> of the project, which lasted over 3 years (2013 - 2015)</a:t>
            </a:r>
            <a:r>
              <a:rPr lang="pl-PL" sz="2400" dirty="0">
                <a:effectLst/>
                <a:latin typeface="Archivo" panose="020B0503020202020B04" pitchFamily="34" charset="0"/>
                <a:ea typeface="Archivo" panose="020B0503020202020B04" pitchFamily="34" charset="0"/>
                <a:cs typeface="Arial" panose="020B0604020202020204" pitchFamily="34" charset="0"/>
              </a:rPr>
              <a:t> </a:t>
            </a:r>
            <a:r>
              <a:rPr lang="pl-PL" sz="2400" dirty="0" err="1">
                <a:effectLst/>
                <a:latin typeface="Archivo" panose="020B0503020202020B04" pitchFamily="34" charset="0"/>
                <a:ea typeface="Archivo" panose="020B0503020202020B04" pitchFamily="34" charset="0"/>
                <a:cs typeface="Arial" panose="020B0604020202020204" pitchFamily="34" charset="0"/>
              </a:rPr>
              <a:t>were</a:t>
            </a:r>
            <a:r>
              <a:rPr lang="pl-PL" sz="2400" dirty="0">
                <a:effectLst/>
                <a:latin typeface="Archivo" panose="020B0503020202020B04" pitchFamily="34" charset="0"/>
                <a:ea typeface="Archivo" panose="020B0503020202020B04" pitchFamily="34" charset="0"/>
                <a:cs typeface="Arial" panose="020B0604020202020204" pitchFamily="34" charset="0"/>
              </a:rPr>
              <a:t>: </a:t>
            </a:r>
          </a:p>
          <a:p>
            <a:pPr lvl="1">
              <a:buFont typeface="Wingdings" panose="05000000000000000000" pitchFamily="2" charset="2"/>
              <a:buChar char="Ø"/>
            </a:pPr>
            <a:r>
              <a:rPr lang="en-GB" sz="2000" dirty="0">
                <a:effectLst/>
                <a:latin typeface="Archivo" panose="020B0503020202020B04" pitchFamily="34" charset="0"/>
                <a:ea typeface="Archivo" panose="020B0503020202020B04" pitchFamily="34" charset="0"/>
                <a:cs typeface="Arial" panose="020B0604020202020204" pitchFamily="34" charset="0"/>
              </a:rPr>
              <a:t>to help municipalities, county municipalities and companies gain access to methods and tools that were based on locally based data and assumptions </a:t>
            </a:r>
            <a:endParaRPr lang="pl-PL" sz="2000" dirty="0">
              <a:effectLst/>
              <a:latin typeface="Archivo" panose="020B0503020202020B04" pitchFamily="34" charset="0"/>
              <a:ea typeface="Archivo" panose="020B0503020202020B04" pitchFamily="34" charset="0"/>
              <a:cs typeface="Arial" panose="020B0604020202020204" pitchFamily="34" charset="0"/>
            </a:endParaRPr>
          </a:p>
          <a:p>
            <a:pPr lvl="1">
              <a:buFont typeface="Wingdings" panose="05000000000000000000" pitchFamily="2" charset="2"/>
              <a:buChar char="Ø"/>
            </a:pPr>
            <a:r>
              <a:rPr lang="pl-PL" sz="2000" dirty="0">
                <a:latin typeface="Archivo" panose="020B0503020202020B04" pitchFamily="34" charset="0"/>
                <a:ea typeface="Archivo" panose="020B0503020202020B04" pitchFamily="34" charset="0"/>
                <a:cs typeface="Arial" panose="020B0604020202020204" pitchFamily="34" charset="0"/>
              </a:rPr>
              <a:t>to </a:t>
            </a:r>
            <a:r>
              <a:rPr lang="pl-PL" sz="2000" dirty="0" err="1">
                <a:latin typeface="Archivo" panose="020B0503020202020B04" pitchFamily="34" charset="0"/>
                <a:ea typeface="Archivo" panose="020B0503020202020B04" pitchFamily="34" charset="0"/>
                <a:cs typeface="Arial" panose="020B0604020202020204" pitchFamily="34" charset="0"/>
              </a:rPr>
              <a:t>increase</a:t>
            </a:r>
            <a:r>
              <a:rPr lang="pl-PL" sz="2000" dirty="0">
                <a:latin typeface="Archivo" panose="020B0503020202020B04" pitchFamily="34" charset="0"/>
                <a:ea typeface="Archivo" panose="020B0503020202020B04" pitchFamily="34" charset="0"/>
                <a:cs typeface="Arial" panose="020B0604020202020204" pitchFamily="34" charset="0"/>
              </a:rPr>
              <a:t> the </a:t>
            </a:r>
            <a:r>
              <a:rPr lang="pl-PL" sz="2000" dirty="0" err="1">
                <a:latin typeface="Archivo" panose="020B0503020202020B04" pitchFamily="34" charset="0"/>
                <a:ea typeface="Archivo" panose="020B0503020202020B04" pitchFamily="34" charset="0"/>
                <a:cs typeface="Arial" panose="020B0604020202020204" pitchFamily="34" charset="0"/>
              </a:rPr>
              <a:t>value</a:t>
            </a:r>
            <a:r>
              <a:rPr lang="pl-PL" sz="2000" dirty="0">
                <a:latin typeface="Archivo" panose="020B0503020202020B04" pitchFamily="34" charset="0"/>
                <a:ea typeface="Archivo" panose="020B0503020202020B04" pitchFamily="34" charset="0"/>
                <a:cs typeface="Arial" panose="020B0604020202020204" pitchFamily="34" charset="0"/>
              </a:rPr>
              <a:t> and </a:t>
            </a:r>
            <a:r>
              <a:rPr lang="en-GB" sz="2000" dirty="0">
                <a:effectLst/>
                <a:latin typeface="Archivo" panose="020B0503020202020B04" pitchFamily="34" charset="0"/>
                <a:ea typeface="Archivo" panose="020B0503020202020B04" pitchFamily="34" charset="0"/>
                <a:cs typeface="Arial" panose="020B0604020202020204" pitchFamily="34" charset="0"/>
              </a:rPr>
              <a:t>use of databases with energy and climate information and further development of data basis for and application of Local Energy Assessments (LEU)</a:t>
            </a:r>
          </a:p>
        </p:txBody>
      </p:sp>
      <p:pic>
        <p:nvPicPr>
          <p:cNvPr id="3074" name="Picture 2">
            <a:extLst>
              <a:ext uri="{FF2B5EF4-FFF2-40B4-BE49-F238E27FC236}">
                <a16:creationId xmlns:a16="http://schemas.microsoft.com/office/drawing/2014/main" id="{E084318A-1F40-4D8E-8E5B-57EF85516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628" y="5676900"/>
            <a:ext cx="3354815"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7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2B7D1-68DB-396D-563A-FC776EB5AD6F}"/>
              </a:ext>
            </a:extLst>
          </p:cNvPr>
          <p:cNvSpPr>
            <a:spLocks noGrp="1"/>
          </p:cNvSpPr>
          <p:nvPr>
            <p:ph type="title"/>
          </p:nvPr>
        </p:nvSpPr>
        <p:spPr/>
        <p:txBody>
          <a:bodyPr/>
          <a:lstStyle/>
          <a:p>
            <a:r>
              <a:rPr lang="en-US" dirty="0"/>
              <a:t>Climate adaptation measures</a:t>
            </a:r>
          </a:p>
        </p:txBody>
      </p:sp>
      <p:pic>
        <p:nvPicPr>
          <p:cNvPr id="2052" name="Picture 4">
            <a:extLst>
              <a:ext uri="{FF2B5EF4-FFF2-40B4-BE49-F238E27FC236}">
                <a16:creationId xmlns:a16="http://schemas.microsoft.com/office/drawing/2014/main" id="{479A3408-EC51-B24A-E5FF-EE01C322A7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 t="-54782" r="-57411" b="-8705"/>
          <a:stretch/>
        </p:blipFill>
        <p:spPr bwMode="auto">
          <a:xfrm>
            <a:off x="797109" y="-343461"/>
            <a:ext cx="8336387" cy="55584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Climate Change Is Going To Impact Norway - Life in Norway">
            <a:extLst>
              <a:ext uri="{FF2B5EF4-FFF2-40B4-BE49-F238E27FC236}">
                <a16:creationId xmlns:a16="http://schemas.microsoft.com/office/drawing/2014/main" id="{7573B311-454A-19FB-ACDF-E9E83C919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143" y="1556338"/>
            <a:ext cx="4212007" cy="27062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58D4D37-5FC5-FCCC-7CF7-7B8DE5ABC1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731526" y="3487591"/>
            <a:ext cx="4871966" cy="2435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22699A-61E4-6EE9-5D80-7503B05FB3EC}"/>
              </a:ext>
            </a:extLst>
          </p:cNvPr>
          <p:cNvSpPr txBox="1"/>
          <p:nvPr/>
        </p:nvSpPr>
        <p:spPr>
          <a:xfrm flipH="1">
            <a:off x="274319" y="6266377"/>
            <a:ext cx="9406891" cy="553998"/>
          </a:xfrm>
          <a:prstGeom prst="rect">
            <a:avLst/>
          </a:prstGeom>
          <a:noFill/>
        </p:spPr>
        <p:txBody>
          <a:bodyPr wrap="square" rtlCol="0">
            <a:spAutoFit/>
          </a:bodyPr>
          <a:lstStyle/>
          <a:p>
            <a:r>
              <a:rPr lang="en-US" sz="1000" dirty="0">
                <a:solidFill>
                  <a:schemeClr val="bg1"/>
                </a:solidFill>
              </a:rPr>
              <a:t>https://news.sky.com/story/in-retreat-the-norwegian-community-of-svalbard-on-the-frontline-of-climate-change-11820192</a:t>
            </a:r>
          </a:p>
          <a:p>
            <a:r>
              <a:rPr lang="en-US" sz="1000" dirty="0">
                <a:solidFill>
                  <a:schemeClr val="bg1"/>
                </a:solidFill>
              </a:rPr>
              <a:t>https://www.lifeinnorway.net/wp-content/uploads/2019/08/heavy-rainfall-in-bergen.jpg</a:t>
            </a:r>
          </a:p>
          <a:p>
            <a:r>
              <a:rPr lang="en-US" sz="1000" dirty="0">
                <a:solidFill>
                  <a:schemeClr val="bg1"/>
                </a:solidFill>
              </a:rPr>
              <a:t>https://dailysceptic.org/2022/09/26/attenborough-claims-avalanches-are-getting-more-unpredictable-due-to-climate-change-but-numbers-show-recent-dramatic-falls/</a:t>
            </a:r>
          </a:p>
        </p:txBody>
      </p:sp>
      <p:sp>
        <p:nvSpPr>
          <p:cNvPr id="7" name="TextBox 6">
            <a:extLst>
              <a:ext uri="{FF2B5EF4-FFF2-40B4-BE49-F238E27FC236}">
                <a16:creationId xmlns:a16="http://schemas.microsoft.com/office/drawing/2014/main" id="{9EAEFBA1-1A07-9747-1463-1845E93AC035}"/>
              </a:ext>
            </a:extLst>
          </p:cNvPr>
          <p:cNvSpPr txBox="1"/>
          <p:nvPr/>
        </p:nvSpPr>
        <p:spPr>
          <a:xfrm flipH="1">
            <a:off x="1051827" y="5090035"/>
            <a:ext cx="26288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Coastal protection </a:t>
            </a:r>
            <a:endParaRPr lang="en-US" b="1" dirty="0">
              <a:solidFill>
                <a:schemeClr val="bg1"/>
              </a:solidFill>
              <a:latin typeface="Archivo" panose="020B0503020202020B04" pitchFamily="34" charset="0"/>
            </a:endParaRPr>
          </a:p>
        </p:txBody>
      </p:sp>
      <p:sp>
        <p:nvSpPr>
          <p:cNvPr id="8" name="TextBox 7">
            <a:extLst>
              <a:ext uri="{FF2B5EF4-FFF2-40B4-BE49-F238E27FC236}">
                <a16:creationId xmlns:a16="http://schemas.microsoft.com/office/drawing/2014/main" id="{BD09992E-E056-F16B-AD08-BBA9A29576DE}"/>
              </a:ext>
            </a:extLst>
          </p:cNvPr>
          <p:cNvSpPr txBox="1"/>
          <p:nvPr/>
        </p:nvSpPr>
        <p:spPr>
          <a:xfrm flipH="1">
            <a:off x="1051826" y="5496294"/>
            <a:ext cx="26288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Flood protection </a:t>
            </a:r>
            <a:endParaRPr lang="en-US" b="1" dirty="0">
              <a:solidFill>
                <a:schemeClr val="bg1"/>
              </a:solidFill>
              <a:latin typeface="Archivo" panose="020B0503020202020B04" pitchFamily="34" charset="0"/>
            </a:endParaRPr>
          </a:p>
        </p:txBody>
      </p:sp>
      <p:sp>
        <p:nvSpPr>
          <p:cNvPr id="9" name="TextBox 8">
            <a:extLst>
              <a:ext uri="{FF2B5EF4-FFF2-40B4-BE49-F238E27FC236}">
                <a16:creationId xmlns:a16="http://schemas.microsoft.com/office/drawing/2014/main" id="{F6848F23-2E8A-A4E1-0C99-98AB49338B9B}"/>
              </a:ext>
            </a:extLst>
          </p:cNvPr>
          <p:cNvSpPr txBox="1"/>
          <p:nvPr/>
        </p:nvSpPr>
        <p:spPr>
          <a:xfrm flipH="1">
            <a:off x="1051825" y="5902553"/>
            <a:ext cx="26288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Water management </a:t>
            </a:r>
            <a:endParaRPr lang="en-US" b="1" dirty="0">
              <a:solidFill>
                <a:schemeClr val="bg1"/>
              </a:solidFill>
              <a:latin typeface="Archivo" panose="020B0503020202020B04" pitchFamily="34" charset="0"/>
            </a:endParaRPr>
          </a:p>
        </p:txBody>
      </p:sp>
      <p:sp>
        <p:nvSpPr>
          <p:cNvPr id="10" name="TextBox 9">
            <a:extLst>
              <a:ext uri="{FF2B5EF4-FFF2-40B4-BE49-F238E27FC236}">
                <a16:creationId xmlns:a16="http://schemas.microsoft.com/office/drawing/2014/main" id="{B6D4AB57-7599-873A-9366-74B8C9D9C2E8}"/>
              </a:ext>
            </a:extLst>
          </p:cNvPr>
          <p:cNvSpPr txBox="1"/>
          <p:nvPr/>
        </p:nvSpPr>
        <p:spPr>
          <a:xfrm flipH="1">
            <a:off x="8872009" y="4813707"/>
            <a:ext cx="26288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Forest management </a:t>
            </a:r>
            <a:endParaRPr lang="en-US" b="1" dirty="0">
              <a:solidFill>
                <a:schemeClr val="bg1"/>
              </a:solidFill>
              <a:latin typeface="Archivo" panose="020B0503020202020B04" pitchFamily="34" charset="0"/>
            </a:endParaRPr>
          </a:p>
        </p:txBody>
      </p:sp>
      <p:sp>
        <p:nvSpPr>
          <p:cNvPr id="11" name="TextBox 10">
            <a:extLst>
              <a:ext uri="{FF2B5EF4-FFF2-40B4-BE49-F238E27FC236}">
                <a16:creationId xmlns:a16="http://schemas.microsoft.com/office/drawing/2014/main" id="{29F199B8-19BF-1726-6F00-B77AFCD01D14}"/>
              </a:ext>
            </a:extLst>
          </p:cNvPr>
          <p:cNvSpPr txBox="1"/>
          <p:nvPr/>
        </p:nvSpPr>
        <p:spPr>
          <a:xfrm flipH="1">
            <a:off x="8885806" y="5183039"/>
            <a:ext cx="26288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Adaptation plans </a:t>
            </a:r>
            <a:endParaRPr lang="en-US" b="1" dirty="0">
              <a:solidFill>
                <a:schemeClr val="bg1"/>
              </a:solidFill>
              <a:latin typeface="Archivo" panose="020B0503020202020B04" pitchFamily="34" charset="0"/>
            </a:endParaRPr>
          </a:p>
        </p:txBody>
      </p:sp>
      <p:sp>
        <p:nvSpPr>
          <p:cNvPr id="12" name="TextBox 11">
            <a:extLst>
              <a:ext uri="{FF2B5EF4-FFF2-40B4-BE49-F238E27FC236}">
                <a16:creationId xmlns:a16="http://schemas.microsoft.com/office/drawing/2014/main" id="{5EAC565E-64E3-2342-6122-FAAD28601344}"/>
              </a:ext>
            </a:extLst>
          </p:cNvPr>
          <p:cNvSpPr txBox="1"/>
          <p:nvPr/>
        </p:nvSpPr>
        <p:spPr>
          <a:xfrm flipH="1">
            <a:off x="8872008" y="5588097"/>
            <a:ext cx="2628899" cy="646331"/>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Research and monitoring</a:t>
            </a:r>
            <a:endParaRPr lang="en-US" b="1" dirty="0">
              <a:solidFill>
                <a:schemeClr val="bg1"/>
              </a:solidFill>
              <a:latin typeface="Archivo" panose="020B0503020202020B04" pitchFamily="34" charset="0"/>
            </a:endParaRPr>
          </a:p>
        </p:txBody>
      </p:sp>
    </p:spTree>
    <p:extLst>
      <p:ext uri="{BB962C8B-B14F-4D97-AF65-F5344CB8AC3E}">
        <p14:creationId xmlns:p14="http://schemas.microsoft.com/office/powerpoint/2010/main" val="855267539"/>
      </p:ext>
    </p:extLst>
  </p:cSld>
  <p:clrMapOvr>
    <a:masterClrMapping/>
  </p:clrMapOvr>
  <mc:AlternateContent xmlns:mc="http://schemas.openxmlformats.org/markup-compatibility/2006" xmlns:p14="http://schemas.microsoft.com/office/powerpoint/2010/main">
    <mc:Choice Requires="p14">
      <p:transition spd="slow" p14:dur="2000" advTm="218561"/>
    </mc:Choice>
    <mc:Fallback xmlns="">
      <p:transition spd="slow" advTm="21856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6F1F12-D698-4BF6-936E-4CA159078FED}"/>
              </a:ext>
            </a:extLst>
          </p:cNvPr>
          <p:cNvSpPr>
            <a:spLocks noGrp="1"/>
          </p:cNvSpPr>
          <p:nvPr>
            <p:ph type="title"/>
          </p:nvPr>
        </p:nvSpPr>
        <p:spPr>
          <a:xfrm>
            <a:off x="314793" y="65325"/>
            <a:ext cx="11692328" cy="1325563"/>
          </a:xfrm>
        </p:spPr>
        <p:txBody>
          <a:bodyPr>
            <a:normAutofit/>
          </a:bodyPr>
          <a:lstStyle/>
          <a:p>
            <a:r>
              <a:rPr lang="en-GB" sz="3800" b="1" dirty="0">
                <a:solidFill>
                  <a:srgbClr val="4A9399"/>
                </a:solidFill>
                <a:effectLst/>
                <a:latin typeface="Archivo Bold" panose="020B0803020202020B04" pitchFamily="34" charset="0"/>
                <a:ea typeface="Times New Roman" panose="02020603050405020304" pitchFamily="18" charset="0"/>
                <a:cs typeface="Times New Roman" panose="02020603050405020304" pitchFamily="18" charset="0"/>
              </a:rPr>
              <a:t>Academic days on climate adaptation in </a:t>
            </a:r>
            <a:r>
              <a:rPr lang="en-GB" sz="3800" b="1" dirty="0" err="1">
                <a:solidFill>
                  <a:srgbClr val="4A9399"/>
                </a:solidFill>
                <a:effectLst/>
                <a:latin typeface="Archivo Bold" panose="020B0803020202020B04" pitchFamily="34" charset="0"/>
                <a:ea typeface="Times New Roman" panose="02020603050405020304" pitchFamily="18" charset="0"/>
                <a:cs typeface="Times New Roman" panose="02020603050405020304" pitchFamily="18" charset="0"/>
              </a:rPr>
              <a:t>Hedmark</a:t>
            </a:r>
            <a:endParaRPr lang="en-US" sz="3800" dirty="0"/>
          </a:p>
        </p:txBody>
      </p:sp>
      <p:pic>
        <p:nvPicPr>
          <p:cNvPr id="14" name="Picture 13" descr="A group of people in a meeting&#10;&#10;Description automatically generated with medium confidence">
            <a:extLst>
              <a:ext uri="{FF2B5EF4-FFF2-40B4-BE49-F238E27FC236}">
                <a16:creationId xmlns:a16="http://schemas.microsoft.com/office/drawing/2014/main" id="{13363467-8037-4537-8163-9388E14490A5}"/>
              </a:ext>
            </a:extLst>
          </p:cNvPr>
          <p:cNvPicPr>
            <a:picLocks noChangeAspect="1"/>
          </p:cNvPicPr>
          <p:nvPr/>
        </p:nvPicPr>
        <p:blipFill>
          <a:blip r:embed="rId3"/>
          <a:stretch>
            <a:fillRect/>
          </a:stretch>
        </p:blipFill>
        <p:spPr>
          <a:xfrm>
            <a:off x="2641600" y="1538351"/>
            <a:ext cx="6908800" cy="4611624"/>
          </a:xfrm>
          <a:prstGeom prst="rect">
            <a:avLst/>
          </a:prstGeom>
        </p:spPr>
      </p:pic>
      <p:sp>
        <p:nvSpPr>
          <p:cNvPr id="15" name="TextBox 14">
            <a:extLst>
              <a:ext uri="{FF2B5EF4-FFF2-40B4-BE49-F238E27FC236}">
                <a16:creationId xmlns:a16="http://schemas.microsoft.com/office/drawing/2014/main" id="{FE0BE6C9-CA87-49F7-86EF-0497288679DB}"/>
              </a:ext>
            </a:extLst>
          </p:cNvPr>
          <p:cNvSpPr txBox="1"/>
          <p:nvPr/>
        </p:nvSpPr>
        <p:spPr>
          <a:xfrm rot="10800000" flipV="1">
            <a:off x="546100" y="1704339"/>
            <a:ext cx="1943100" cy="1477328"/>
          </a:xfrm>
          <a:prstGeom prst="rect">
            <a:avLst/>
          </a:prstGeom>
          <a:noFill/>
        </p:spPr>
        <p:txBody>
          <a:bodyPr wrap="square" rtlCol="0">
            <a:spAutoFit/>
          </a:bodyPr>
          <a:lstStyle/>
          <a:p>
            <a:r>
              <a:rPr lang="pl-PL" sz="1800" dirty="0">
                <a:solidFill>
                  <a:schemeClr val="bg1"/>
                </a:solidFill>
                <a:latin typeface="Archivo" panose="020B0503020202020B04" pitchFamily="34" charset="0"/>
                <a:ea typeface="Archivo" panose="020B0503020202020B04" pitchFamily="34" charset="0"/>
                <a:cs typeface="Times New Roman" panose="02020603050405020304" pitchFamily="18" charset="0"/>
              </a:rPr>
              <a:t>I</a:t>
            </a:r>
            <a:r>
              <a:rPr lang="en-US" sz="1800" dirty="0" err="1">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nterdisciplinary</a:t>
            </a: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 lectures on surface water and climate change</a:t>
            </a:r>
            <a:endParaRPr lang="en-US" sz="1800" dirty="0">
              <a:solidFill>
                <a:schemeClr val="bg1"/>
              </a:solidFill>
            </a:endParaRPr>
          </a:p>
        </p:txBody>
      </p:sp>
      <p:sp>
        <p:nvSpPr>
          <p:cNvPr id="17" name="TextBox 16">
            <a:extLst>
              <a:ext uri="{FF2B5EF4-FFF2-40B4-BE49-F238E27FC236}">
                <a16:creationId xmlns:a16="http://schemas.microsoft.com/office/drawing/2014/main" id="{535289E9-8B3B-4366-912A-96C52E404622}"/>
              </a:ext>
            </a:extLst>
          </p:cNvPr>
          <p:cNvSpPr txBox="1"/>
          <p:nvPr/>
        </p:nvSpPr>
        <p:spPr>
          <a:xfrm>
            <a:off x="673100" y="3984110"/>
            <a:ext cx="1384300" cy="1754326"/>
          </a:xfrm>
          <a:prstGeom prst="rect">
            <a:avLst/>
          </a:prstGeom>
          <a:noFill/>
        </p:spPr>
        <p:txBody>
          <a:bodyPr wrap="square">
            <a:spAutoFit/>
          </a:bodyPr>
          <a:lstStyle/>
          <a:p>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Each municipality brought their own case to be solved</a:t>
            </a:r>
          </a:p>
        </p:txBody>
      </p:sp>
      <p:sp>
        <p:nvSpPr>
          <p:cNvPr id="20" name="TextBox 19">
            <a:extLst>
              <a:ext uri="{FF2B5EF4-FFF2-40B4-BE49-F238E27FC236}">
                <a16:creationId xmlns:a16="http://schemas.microsoft.com/office/drawing/2014/main" id="{98E3E293-0C3E-421D-B195-7D35BD748361}"/>
              </a:ext>
            </a:extLst>
          </p:cNvPr>
          <p:cNvSpPr txBox="1"/>
          <p:nvPr/>
        </p:nvSpPr>
        <p:spPr>
          <a:xfrm>
            <a:off x="9807731" y="2096414"/>
            <a:ext cx="2489200" cy="2764859"/>
          </a:xfrm>
          <a:prstGeom prst="rect">
            <a:avLst/>
          </a:prstGeom>
          <a:noFill/>
        </p:spPr>
        <p:txBody>
          <a:bodyPr wrap="square" rtlCol="0">
            <a:spAutoFit/>
          </a:bodyPr>
          <a:lstStyle/>
          <a:p>
            <a:pPr marL="0" marR="0">
              <a:lnSpc>
                <a:spcPct val="150000"/>
              </a:lnSpc>
              <a:spcBef>
                <a:spcPts val="0"/>
              </a:spcBef>
              <a:spcAft>
                <a:spcPts val="800"/>
              </a:spcAft>
            </a:pP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Program</a:t>
            </a:r>
            <a:r>
              <a:rPr lang="pl-PL"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a:t>
            </a:r>
          </a:p>
          <a:p>
            <a:pPr marL="285750" marR="0" indent="-285750">
              <a:spcBef>
                <a:spcPts val="0"/>
              </a:spcBef>
              <a:spcAft>
                <a:spcPts val="800"/>
              </a:spcAft>
              <a:buFont typeface="Arial" panose="020B0604020202020204" pitchFamily="34" charset="0"/>
              <a:buChar char="•"/>
            </a:pP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Competence development </a:t>
            </a:r>
            <a:r>
              <a:rPr lang="pl-PL"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
            </a:r>
            <a:br>
              <a:rPr lang="pl-PL"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br>
            <a:r>
              <a:rPr lang="pl-PL" sz="1800" dirty="0">
                <a:solidFill>
                  <a:schemeClr val="bg1"/>
                </a:solidFill>
                <a:latin typeface="Archivo" panose="020B0503020202020B04" pitchFamily="34" charset="0"/>
                <a:ea typeface="Archivo" panose="020B0503020202020B04" pitchFamily="34" charset="0"/>
                <a:cs typeface="Times New Roman" panose="02020603050405020304" pitchFamily="18" charset="0"/>
              </a:rPr>
              <a:t>(</a:t>
            </a: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2 days</a:t>
            </a:r>
            <a:r>
              <a:rPr lang="pl-PL" sz="1800" dirty="0">
                <a:solidFill>
                  <a:schemeClr val="bg1"/>
                </a:solidFill>
                <a:latin typeface="Archivo" panose="020B0503020202020B04" pitchFamily="34" charset="0"/>
                <a:ea typeface="Archivo" panose="020B0503020202020B04" pitchFamily="34" charset="0"/>
                <a:cs typeface="Times New Roman" panose="02020603050405020304" pitchFamily="18" charset="0"/>
              </a:rPr>
              <a:t>)</a:t>
            </a:r>
          </a:p>
          <a:p>
            <a:pPr marL="285750" marR="0" indent="-285750">
              <a:spcBef>
                <a:spcPts val="0"/>
              </a:spcBef>
              <a:spcAft>
                <a:spcPts val="800"/>
              </a:spcAft>
              <a:buFont typeface="Arial" panose="020B0604020202020204" pitchFamily="34" charset="0"/>
              <a:buChar char="•"/>
            </a:pP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Group work (1 day)</a:t>
            </a:r>
            <a:endParaRPr lang="pl-PL"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Dissemination </a:t>
            </a:r>
            <a:r>
              <a:rPr lang="pl-PL"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
            </a:r>
            <a:br>
              <a:rPr lang="pl-PL"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br>
            <a:r>
              <a:rPr lang="en-US" sz="18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(1 day</a:t>
            </a:r>
            <a:r>
              <a:rPr lang="en-US" sz="1600" dirty="0">
                <a:solidFill>
                  <a:schemeClr val="bg1"/>
                </a:solidFill>
                <a:effectLst/>
                <a:latin typeface="Archivo" panose="020B0503020202020B04" pitchFamily="34" charset="0"/>
                <a:ea typeface="Archivo" panose="020B0503020202020B04" pitchFamily="34" charset="0"/>
                <a:cs typeface="Times New Roman" panose="02020603050405020304" pitchFamily="18" charset="0"/>
              </a:rPr>
              <a:t>)</a:t>
            </a:r>
          </a:p>
          <a:p>
            <a:endParaRPr lang="en-US" sz="1200" dirty="0">
              <a:solidFill>
                <a:schemeClr val="bg1"/>
              </a:solidFill>
            </a:endParaRPr>
          </a:p>
        </p:txBody>
      </p:sp>
      <p:sp>
        <p:nvSpPr>
          <p:cNvPr id="21" name="TextBox 20">
            <a:extLst>
              <a:ext uri="{FF2B5EF4-FFF2-40B4-BE49-F238E27FC236}">
                <a16:creationId xmlns:a16="http://schemas.microsoft.com/office/drawing/2014/main" id="{64C707BD-6708-47F4-84EA-A7615EBD0039}"/>
              </a:ext>
            </a:extLst>
          </p:cNvPr>
          <p:cNvSpPr txBox="1"/>
          <p:nvPr/>
        </p:nvSpPr>
        <p:spPr>
          <a:xfrm>
            <a:off x="2641600" y="6149975"/>
            <a:ext cx="2167581" cy="261610"/>
          </a:xfrm>
          <a:prstGeom prst="rect">
            <a:avLst/>
          </a:prstGeom>
          <a:noFill/>
        </p:spPr>
        <p:txBody>
          <a:bodyPr wrap="none" rtlCol="0">
            <a:spAutoFit/>
          </a:bodyPr>
          <a:lstStyle/>
          <a:p>
            <a:r>
              <a:rPr lang="en-US" sz="1100" b="0" i="1" dirty="0">
                <a:solidFill>
                  <a:schemeClr val="bg1"/>
                </a:solidFill>
                <a:effectLst/>
                <a:latin typeface="Proxima Nova"/>
              </a:rPr>
              <a:t>Photo: Trond </a:t>
            </a:r>
            <a:r>
              <a:rPr lang="en-US" sz="1100" b="0" i="1" dirty="0" err="1">
                <a:solidFill>
                  <a:schemeClr val="bg1"/>
                </a:solidFill>
                <a:effectLst/>
                <a:latin typeface="Proxima Nova"/>
              </a:rPr>
              <a:t>Sverre</a:t>
            </a:r>
            <a:r>
              <a:rPr lang="en-US" sz="1100" b="0" i="1" dirty="0">
                <a:solidFill>
                  <a:schemeClr val="bg1"/>
                </a:solidFill>
                <a:effectLst/>
                <a:latin typeface="Proxima Nova"/>
              </a:rPr>
              <a:t> Kristiansen</a:t>
            </a:r>
            <a:endParaRPr lang="en-US" sz="1100" i="1" dirty="0">
              <a:solidFill>
                <a:schemeClr val="bg1"/>
              </a:solidFill>
            </a:endParaRPr>
          </a:p>
        </p:txBody>
      </p:sp>
    </p:spTree>
    <p:extLst>
      <p:ext uri="{BB962C8B-B14F-4D97-AF65-F5344CB8AC3E}">
        <p14:creationId xmlns:p14="http://schemas.microsoft.com/office/powerpoint/2010/main" val="1431976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7656DA-0238-4CD1-9D80-F4727CBCD237}"/>
              </a:ext>
            </a:extLst>
          </p:cNvPr>
          <p:cNvSpPr>
            <a:spLocks noGrp="1"/>
          </p:cNvSpPr>
          <p:nvPr>
            <p:ph type="title"/>
          </p:nvPr>
        </p:nvSpPr>
        <p:spPr>
          <a:xfrm>
            <a:off x="839788" y="365125"/>
            <a:ext cx="10869612" cy="1325563"/>
          </a:xfrm>
        </p:spPr>
        <p:txBody>
          <a:bodyPr>
            <a:noAutofit/>
          </a:bodyPr>
          <a:lstStyle/>
          <a:p>
            <a:pPr marL="0" marR="0">
              <a:lnSpc>
                <a:spcPct val="100000"/>
              </a:lnSpc>
              <a:spcBef>
                <a:spcPts val="200"/>
              </a:spcBef>
              <a:spcAft>
                <a:spcPts val="0"/>
              </a:spcAft>
            </a:pPr>
            <a:r>
              <a:rPr lang="en-GB" sz="3800" b="1" dirty="0">
                <a:solidFill>
                  <a:srgbClr val="4A9399"/>
                </a:solidFill>
                <a:effectLst/>
                <a:latin typeface="Archivo Bold" panose="020B0803020202020B04" pitchFamily="34" charset="0"/>
                <a:ea typeface="Times New Roman" panose="02020603050405020304" pitchFamily="18" charset="0"/>
                <a:cs typeface="Times New Roman" panose="02020603050405020304" pitchFamily="18" charset="0"/>
              </a:rPr>
              <a:t>Academic days on climate adaptation</a:t>
            </a:r>
            <a:r>
              <a:rPr lang="pl-PL" sz="3800" b="1" dirty="0">
                <a:solidFill>
                  <a:srgbClr val="4A9399"/>
                </a:solidFill>
                <a:effectLst/>
                <a:latin typeface="Archivo Bold" panose="020B0803020202020B04" pitchFamily="34" charset="0"/>
                <a:ea typeface="Times New Roman" panose="02020603050405020304" pitchFamily="18" charset="0"/>
                <a:cs typeface="Times New Roman" panose="02020603050405020304" pitchFamily="18" charset="0"/>
              </a:rPr>
              <a:t> in </a:t>
            </a:r>
            <a:r>
              <a:rPr lang="pl-PL" sz="3800" b="1" dirty="0" err="1">
                <a:solidFill>
                  <a:srgbClr val="4A9399"/>
                </a:solidFill>
                <a:effectLst/>
                <a:latin typeface="Archivo Bold" panose="020B0803020202020B04" pitchFamily="34" charset="0"/>
                <a:ea typeface="Times New Roman" panose="02020603050405020304" pitchFamily="18" charset="0"/>
                <a:cs typeface="Times New Roman" panose="02020603050405020304" pitchFamily="18" charset="0"/>
              </a:rPr>
              <a:t>Hedmark</a:t>
            </a:r>
            <a:endParaRPr lang="en-US" sz="3800" b="1" dirty="0">
              <a:solidFill>
                <a:srgbClr val="4A9399"/>
              </a:solidFill>
              <a:effectLst/>
              <a:latin typeface="Archivo Bold" panose="020B0803020202020B04" pitchFamily="34" charset="0"/>
              <a:ea typeface="Times New Roman" panose="02020603050405020304" pitchFamily="18" charset="0"/>
              <a:cs typeface="Times New Roman" panose="02020603050405020304" pitchFamily="18" charset="0"/>
            </a:endParaRPr>
          </a:p>
        </p:txBody>
      </p:sp>
      <p:sp>
        <p:nvSpPr>
          <p:cNvPr id="14" name="Text Placeholder 13">
            <a:extLst>
              <a:ext uri="{FF2B5EF4-FFF2-40B4-BE49-F238E27FC236}">
                <a16:creationId xmlns:a16="http://schemas.microsoft.com/office/drawing/2014/main" id="{71BA8F8B-262C-4BEB-AE1E-452A2B0FE1AB}"/>
              </a:ext>
            </a:extLst>
          </p:cNvPr>
          <p:cNvSpPr>
            <a:spLocks noGrp="1"/>
          </p:cNvSpPr>
          <p:nvPr>
            <p:ph type="body" idx="1"/>
          </p:nvPr>
        </p:nvSpPr>
        <p:spPr/>
        <p:txBody>
          <a:bodyPr/>
          <a:lstStyle/>
          <a:p>
            <a:r>
              <a:rPr lang="en-US" dirty="0"/>
              <a:t>Knowledge building project</a:t>
            </a:r>
          </a:p>
        </p:txBody>
      </p:sp>
      <p:sp>
        <p:nvSpPr>
          <p:cNvPr id="15" name="Text Placeholder 14">
            <a:extLst>
              <a:ext uri="{FF2B5EF4-FFF2-40B4-BE49-F238E27FC236}">
                <a16:creationId xmlns:a16="http://schemas.microsoft.com/office/drawing/2014/main" id="{294505B0-80B3-42F3-8732-0F8849AD4D6B}"/>
              </a:ext>
            </a:extLst>
          </p:cNvPr>
          <p:cNvSpPr>
            <a:spLocks noGrp="1"/>
          </p:cNvSpPr>
          <p:nvPr>
            <p:ph type="body" idx="2"/>
          </p:nvPr>
        </p:nvSpPr>
        <p:spPr/>
        <p:txBody>
          <a:bodyPr>
            <a:normAutofit/>
          </a:bodyPr>
          <a:lstStyle/>
          <a:p>
            <a:pPr marL="114300" indent="0">
              <a:buNone/>
            </a:pPr>
            <a:r>
              <a:rPr lang="en-US" sz="1800" dirty="0"/>
              <a:t>Location: </a:t>
            </a:r>
            <a:r>
              <a:rPr lang="en-US" sz="1800" dirty="0" err="1"/>
              <a:t>Hedmark</a:t>
            </a:r>
            <a:endParaRPr lang="en-US" sz="1800" dirty="0"/>
          </a:p>
          <a:p>
            <a:pPr marL="0" marR="0">
              <a:lnSpc>
                <a:spcPct val="150000"/>
              </a:lnSpc>
              <a:spcBef>
                <a:spcPts val="0"/>
              </a:spcBef>
              <a:spcAft>
                <a:spcPts val="800"/>
              </a:spcAft>
            </a:pPr>
            <a:r>
              <a:rPr lang="en-US" sz="1800" b="1" dirty="0">
                <a:effectLst/>
                <a:latin typeface="Archivo" panose="020B0503020202020B04" pitchFamily="34" charset="0"/>
                <a:ea typeface="Archivo" panose="020B0503020202020B04" pitchFamily="34" charset="0"/>
                <a:cs typeface="Times New Roman" panose="02020603050405020304" pitchFamily="18" charset="0"/>
              </a:rPr>
              <a:t>Project</a:t>
            </a:r>
            <a:r>
              <a:rPr lang="en-US" sz="1800" dirty="0">
                <a:effectLst/>
                <a:latin typeface="Archivo" panose="020B0503020202020B04" pitchFamily="34" charset="0"/>
                <a:ea typeface="Archivo" panose="020B0503020202020B04" pitchFamily="34" charset="0"/>
                <a:cs typeface="Times New Roman" panose="02020603050405020304" pitchFamily="18" charset="0"/>
              </a:rPr>
              <a:t>: interdisciplinary lectures on surface water and climate change offer in terms of opportunities and limitations, the municipality's responsibilities connected various instruments available and possible solutions</a:t>
            </a:r>
          </a:p>
          <a:p>
            <a:pPr marL="0" marR="0">
              <a:lnSpc>
                <a:spcPct val="150000"/>
              </a:lnSpc>
              <a:spcBef>
                <a:spcPts val="0"/>
              </a:spcBef>
              <a:spcAft>
                <a:spcPts val="800"/>
              </a:spcAft>
            </a:pPr>
            <a:r>
              <a:rPr lang="en-US" sz="1800" b="1" dirty="0">
                <a:effectLst/>
                <a:latin typeface="Archivo" panose="020B0503020202020B04" pitchFamily="34" charset="0"/>
                <a:ea typeface="Archivo" panose="020B0503020202020B04" pitchFamily="34" charset="0"/>
                <a:cs typeface="Times New Roman" panose="02020603050405020304" pitchFamily="18" charset="0"/>
              </a:rPr>
              <a:t>Target group</a:t>
            </a:r>
            <a:r>
              <a:rPr lang="en-US" sz="1800" dirty="0">
                <a:effectLst/>
                <a:latin typeface="Archivo" panose="020B0503020202020B04" pitchFamily="34" charset="0"/>
                <a:ea typeface="Archivo" panose="020B0503020202020B04" pitchFamily="34" charset="0"/>
                <a:cs typeface="Times New Roman" panose="02020603050405020304" pitchFamily="18" charset="0"/>
              </a:rPr>
              <a:t>: 4 municipalities, county governor, county municipality and NVE </a:t>
            </a:r>
          </a:p>
        </p:txBody>
      </p:sp>
      <p:sp>
        <p:nvSpPr>
          <p:cNvPr id="16" name="Text Placeholder 15">
            <a:extLst>
              <a:ext uri="{FF2B5EF4-FFF2-40B4-BE49-F238E27FC236}">
                <a16:creationId xmlns:a16="http://schemas.microsoft.com/office/drawing/2014/main" id="{8E8F423B-68C1-43FA-ABD6-2DDC96D35767}"/>
              </a:ext>
            </a:extLst>
          </p:cNvPr>
          <p:cNvSpPr>
            <a:spLocks noGrp="1"/>
          </p:cNvSpPr>
          <p:nvPr>
            <p:ph type="body" idx="3"/>
          </p:nvPr>
        </p:nvSpPr>
        <p:spPr/>
        <p:txBody>
          <a:bodyPr/>
          <a:lstStyle/>
          <a:p>
            <a:r>
              <a:rPr lang="en-US" dirty="0"/>
              <a:t>Method:</a:t>
            </a:r>
          </a:p>
        </p:txBody>
      </p:sp>
      <p:sp>
        <p:nvSpPr>
          <p:cNvPr id="17" name="Text Placeholder 16">
            <a:extLst>
              <a:ext uri="{FF2B5EF4-FFF2-40B4-BE49-F238E27FC236}">
                <a16:creationId xmlns:a16="http://schemas.microsoft.com/office/drawing/2014/main" id="{F103D071-DB64-430A-AA69-4981CF039206}"/>
              </a:ext>
            </a:extLst>
          </p:cNvPr>
          <p:cNvSpPr>
            <a:spLocks noGrp="1"/>
          </p:cNvSpPr>
          <p:nvPr>
            <p:ph type="body" idx="4"/>
          </p:nvPr>
        </p:nvSpPr>
        <p:spPr>
          <a:xfrm>
            <a:off x="6172200" y="2505075"/>
            <a:ext cx="5537200" cy="3684588"/>
          </a:xfrm>
        </p:spPr>
        <p:txBody>
          <a:bodyPr>
            <a:noAutofit/>
          </a:bodyPr>
          <a:lstStyle/>
          <a:p>
            <a:r>
              <a:rPr lang="en-US" sz="1800" dirty="0">
                <a:effectLst/>
                <a:latin typeface="Archivo" panose="020B0503020202020B04" pitchFamily="34" charset="0"/>
                <a:ea typeface="Archivo" panose="020B0503020202020B04" pitchFamily="34" charset="0"/>
                <a:cs typeface="Times New Roman" panose="02020603050405020304" pitchFamily="18" charset="0"/>
              </a:rPr>
              <a:t>Each municipality participated in courses with interdisciplinary expertise and a real case from their own municipality. </a:t>
            </a:r>
          </a:p>
          <a:p>
            <a:r>
              <a:rPr lang="en-US" sz="1800" dirty="0">
                <a:effectLst/>
                <a:latin typeface="Archivo" panose="020B0503020202020B04" pitchFamily="34" charset="0"/>
                <a:ea typeface="Archivo" panose="020B0503020202020B04" pitchFamily="34" charset="0"/>
                <a:cs typeface="Times New Roman" panose="02020603050405020304" pitchFamily="18" charset="0"/>
              </a:rPr>
              <a:t>All cases was based on an existing or new area plan in the municipality. </a:t>
            </a:r>
          </a:p>
          <a:p>
            <a:endParaRPr lang="en-US" sz="1800" dirty="0">
              <a:latin typeface="Archivo" panose="020B0503020202020B04" pitchFamily="34" charset="0"/>
              <a:cs typeface="Times New Roman" panose="02020603050405020304" pitchFamily="18" charset="0"/>
            </a:endParaRPr>
          </a:p>
          <a:p>
            <a:pPr marL="0" marR="0">
              <a:lnSpc>
                <a:spcPct val="150000"/>
              </a:lnSpc>
              <a:spcBef>
                <a:spcPts val="0"/>
              </a:spcBef>
              <a:spcAft>
                <a:spcPts val="800"/>
              </a:spcAft>
            </a:pPr>
            <a:r>
              <a:rPr lang="en-US" sz="1800" dirty="0">
                <a:effectLst/>
                <a:latin typeface="Archivo" panose="020B0503020202020B04" pitchFamily="34" charset="0"/>
                <a:ea typeface="Archivo" panose="020B0503020202020B04" pitchFamily="34" charset="0"/>
                <a:cs typeface="Times New Roman" panose="02020603050405020304" pitchFamily="18" charset="0"/>
              </a:rPr>
              <a:t>Program (sessions were 1-2 months apart)</a:t>
            </a:r>
          </a:p>
          <a:p>
            <a:pPr marL="800100" lvl="1">
              <a:lnSpc>
                <a:spcPct val="150000"/>
              </a:lnSpc>
              <a:spcBef>
                <a:spcPts val="0"/>
              </a:spcBef>
              <a:buFont typeface="Symbol" panose="05050102010706020507" pitchFamily="18" charset="2"/>
              <a:buChar char=""/>
            </a:pPr>
            <a:r>
              <a:rPr lang="en-US" sz="1400" dirty="0">
                <a:effectLst/>
                <a:latin typeface="Archivo" panose="020B0503020202020B04" pitchFamily="34" charset="0"/>
                <a:ea typeface="Archivo" panose="020B0503020202020B04" pitchFamily="34" charset="0"/>
                <a:cs typeface="Times New Roman" panose="02020603050405020304" pitchFamily="18" charset="0"/>
              </a:rPr>
              <a:t>Competence development 2 days</a:t>
            </a:r>
          </a:p>
          <a:p>
            <a:pPr marL="800100" lvl="1">
              <a:lnSpc>
                <a:spcPct val="150000"/>
              </a:lnSpc>
              <a:spcBef>
                <a:spcPts val="0"/>
              </a:spcBef>
              <a:buFont typeface="Symbol" panose="05050102010706020507" pitchFamily="18" charset="2"/>
              <a:buChar char=""/>
            </a:pPr>
            <a:r>
              <a:rPr lang="en-US" sz="1400" dirty="0">
                <a:effectLst/>
                <a:latin typeface="Archivo" panose="020B0503020202020B04" pitchFamily="34" charset="0"/>
                <a:ea typeface="Archivo" panose="020B0503020202020B04" pitchFamily="34" charset="0"/>
                <a:cs typeface="Times New Roman" panose="02020603050405020304" pitchFamily="18" charset="0"/>
              </a:rPr>
              <a:t>Group work (one day)</a:t>
            </a:r>
          </a:p>
          <a:p>
            <a:pPr marL="800100" lvl="1">
              <a:lnSpc>
                <a:spcPct val="150000"/>
              </a:lnSpc>
              <a:spcBef>
                <a:spcPts val="0"/>
              </a:spcBef>
              <a:spcAft>
                <a:spcPts val="800"/>
              </a:spcAft>
              <a:buFont typeface="Symbol" panose="05050102010706020507" pitchFamily="18" charset="2"/>
              <a:buChar char=""/>
            </a:pPr>
            <a:r>
              <a:rPr lang="en-US" sz="1400" dirty="0">
                <a:effectLst/>
                <a:latin typeface="Archivo" panose="020B0503020202020B04" pitchFamily="34" charset="0"/>
                <a:ea typeface="Archivo" panose="020B0503020202020B04" pitchFamily="34" charset="0"/>
                <a:cs typeface="Times New Roman" panose="02020603050405020304" pitchFamily="18" charset="0"/>
              </a:rPr>
              <a:t>Dissemination ( one day)</a:t>
            </a:r>
          </a:p>
          <a:p>
            <a:endParaRPr lang="en-US" sz="1800" dirty="0"/>
          </a:p>
        </p:txBody>
      </p:sp>
    </p:spTree>
    <p:extLst>
      <p:ext uri="{BB962C8B-B14F-4D97-AF65-F5344CB8AC3E}">
        <p14:creationId xmlns:p14="http://schemas.microsoft.com/office/powerpoint/2010/main" val="1337678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7E491A-9366-E9FA-3793-021F57C4D2BB}"/>
              </a:ext>
            </a:extLst>
          </p:cNvPr>
          <p:cNvSpPr>
            <a:spLocks noGrp="1"/>
          </p:cNvSpPr>
          <p:nvPr>
            <p:ph type="title"/>
          </p:nvPr>
        </p:nvSpPr>
        <p:spPr/>
        <p:txBody>
          <a:bodyPr/>
          <a:lstStyle/>
          <a:p>
            <a:r>
              <a:rPr lang="en-US" dirty="0"/>
              <a:t>Competences for climate</a:t>
            </a:r>
          </a:p>
        </p:txBody>
      </p:sp>
      <p:sp>
        <p:nvSpPr>
          <p:cNvPr id="5" name="Text Placeholder 4">
            <a:extLst>
              <a:ext uri="{FF2B5EF4-FFF2-40B4-BE49-F238E27FC236}">
                <a16:creationId xmlns:a16="http://schemas.microsoft.com/office/drawing/2014/main" id="{B1307885-DF90-C324-D77D-051FF199E5EC}"/>
              </a:ext>
            </a:extLst>
          </p:cNvPr>
          <p:cNvSpPr>
            <a:spLocks noGrp="1"/>
          </p:cNvSpPr>
          <p:nvPr>
            <p:ph type="body" idx="1"/>
          </p:nvPr>
        </p:nvSpPr>
        <p:spPr/>
        <p:txBody>
          <a:bodyPr/>
          <a:lstStyle/>
          <a:p>
            <a:r>
              <a:rPr lang="en-US" dirty="0"/>
              <a:t>Good practices</a:t>
            </a:r>
          </a:p>
        </p:txBody>
      </p:sp>
    </p:spTree>
    <p:extLst>
      <p:ext uri="{BB962C8B-B14F-4D97-AF65-F5344CB8AC3E}">
        <p14:creationId xmlns:p14="http://schemas.microsoft.com/office/powerpoint/2010/main" val="2489626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AA5-72E3-4697-AF18-716A0E8FC156}"/>
              </a:ext>
            </a:extLst>
          </p:cNvPr>
          <p:cNvSpPr>
            <a:spLocks noGrp="1"/>
          </p:cNvSpPr>
          <p:nvPr>
            <p:ph type="title"/>
          </p:nvPr>
        </p:nvSpPr>
        <p:spPr>
          <a:xfrm>
            <a:off x="342900" y="365125"/>
            <a:ext cx="11290300" cy="1325563"/>
          </a:xfrm>
        </p:spPr>
        <p:txBody>
          <a:bodyPr>
            <a:normAutofit/>
          </a:bodyPr>
          <a:lstStyle/>
          <a:p>
            <a:r>
              <a:rPr lang="en-US" sz="3800" dirty="0"/>
              <a:t>Funding scheme for competence development by </a:t>
            </a:r>
            <a:r>
              <a:rPr lang="en-US" sz="3800" dirty="0" err="1"/>
              <a:t>Miljødirektoratet</a:t>
            </a:r>
            <a:endParaRPr lang="en-US" sz="3800" dirty="0"/>
          </a:p>
        </p:txBody>
      </p:sp>
      <p:sp>
        <p:nvSpPr>
          <p:cNvPr id="4" name="Text Placeholder 3">
            <a:extLst>
              <a:ext uri="{FF2B5EF4-FFF2-40B4-BE49-F238E27FC236}">
                <a16:creationId xmlns:a16="http://schemas.microsoft.com/office/drawing/2014/main" id="{51F3BC7B-4058-4842-A9F6-6178A52AA227}"/>
              </a:ext>
            </a:extLst>
          </p:cNvPr>
          <p:cNvSpPr>
            <a:spLocks noGrp="1"/>
          </p:cNvSpPr>
          <p:nvPr>
            <p:ph type="body" idx="1"/>
          </p:nvPr>
        </p:nvSpPr>
        <p:spPr/>
        <p:txBody>
          <a:bodyPr>
            <a:normAutofit/>
          </a:bodyPr>
          <a:lstStyle/>
          <a:p>
            <a:r>
              <a:rPr lang="en-GB" dirty="0">
                <a:solidFill>
                  <a:schemeClr val="bg1"/>
                </a:solidFill>
                <a:latin typeface="Archivo" panose="020B0503020202020B04" pitchFamily="34" charset="0"/>
                <a:ea typeface="Archivo" panose="020B0503020202020B04" pitchFamily="34" charset="0"/>
                <a:cs typeface="Arial" panose="020B0604020202020204" pitchFamily="34" charset="0"/>
              </a:rPr>
              <a:t>Grants for measures which:</a:t>
            </a:r>
            <a:endParaRPr lang="en-US" dirty="0"/>
          </a:p>
        </p:txBody>
      </p:sp>
      <p:sp>
        <p:nvSpPr>
          <p:cNvPr id="5" name="Text Placeholder 4">
            <a:extLst>
              <a:ext uri="{FF2B5EF4-FFF2-40B4-BE49-F238E27FC236}">
                <a16:creationId xmlns:a16="http://schemas.microsoft.com/office/drawing/2014/main" id="{1754388C-EECB-4057-ABFA-2C3DB5A907F4}"/>
              </a:ext>
            </a:extLst>
          </p:cNvPr>
          <p:cNvSpPr>
            <a:spLocks noGrp="1"/>
          </p:cNvSpPr>
          <p:nvPr>
            <p:ph type="body" idx="2"/>
          </p:nvPr>
        </p:nvSpPr>
        <p:spPr/>
        <p:txBody>
          <a:bodyPr>
            <a:normAutofit fontScale="85000" lnSpcReduction="10000"/>
          </a:bodyPr>
          <a:lstStyle/>
          <a:p>
            <a:pPr marL="0" marR="0" algn="just">
              <a:lnSpc>
                <a:spcPct val="150000"/>
              </a:lnSpc>
              <a:spcBef>
                <a:spcPts val="0"/>
              </a:spcBef>
              <a:spcAft>
                <a:spcPts val="0"/>
              </a:spcAft>
            </a:pPr>
            <a:r>
              <a:rPr lang="en-GB" sz="1800" dirty="0">
                <a:solidFill>
                  <a:schemeClr val="bg1"/>
                </a:solidFill>
                <a:effectLst/>
                <a:latin typeface="Archivo" panose="020B0503020202020B04" pitchFamily="34" charset="0"/>
                <a:ea typeface="Archivo" panose="020B0503020202020B04" pitchFamily="34" charset="0"/>
              </a:rPr>
              <a:t>contribute to raising knowledge about </a:t>
            </a:r>
            <a:r>
              <a:rPr lang="en-GB" sz="1800" b="1" dirty="0">
                <a:solidFill>
                  <a:schemeClr val="bg1"/>
                </a:solidFill>
                <a:effectLst/>
                <a:latin typeface="Archivo" panose="020B0503020202020B04" pitchFamily="34" charset="0"/>
                <a:ea typeface="Archivo" panose="020B0503020202020B04" pitchFamily="34" charset="0"/>
              </a:rPr>
              <a:t>how climate change affects the municipality's and county municipalities' areas of responsibility </a:t>
            </a:r>
            <a:r>
              <a:rPr lang="en-GB" sz="1800" dirty="0">
                <a:solidFill>
                  <a:schemeClr val="bg1"/>
                </a:solidFill>
                <a:effectLst/>
                <a:latin typeface="Archivo" panose="020B0503020202020B04" pitchFamily="34" charset="0"/>
                <a:ea typeface="Archivo" panose="020B0503020202020B04" pitchFamily="34" charset="0"/>
              </a:rPr>
              <a:t>or makes the municipalities better equipped to meet climate change;</a:t>
            </a:r>
            <a:endParaRPr lang="en-US" sz="1800" dirty="0">
              <a:solidFill>
                <a:schemeClr val="bg1"/>
              </a:solidFill>
              <a:effectLst/>
              <a:latin typeface="Arial" panose="020B0604020202020204" pitchFamily="34" charset="0"/>
              <a:ea typeface="Archivo" panose="020B0503020202020B04" pitchFamily="34" charset="0"/>
            </a:endParaRPr>
          </a:p>
          <a:p>
            <a:pPr marL="0" marR="0" algn="just">
              <a:lnSpc>
                <a:spcPct val="150000"/>
              </a:lnSpc>
              <a:spcBef>
                <a:spcPts val="0"/>
              </a:spcBef>
              <a:spcAft>
                <a:spcPts val="0"/>
              </a:spcAft>
            </a:pPr>
            <a:r>
              <a:rPr lang="en-GB" sz="1800" dirty="0">
                <a:solidFill>
                  <a:schemeClr val="bg1"/>
                </a:solidFill>
                <a:effectLst/>
                <a:latin typeface="Archivo" panose="020B0503020202020B04" pitchFamily="34" charset="0"/>
                <a:ea typeface="Archivo" panose="020B0503020202020B04" pitchFamily="34" charset="0"/>
              </a:rPr>
              <a:t> provide knowledge about climate adaptation that can </a:t>
            </a:r>
            <a:r>
              <a:rPr lang="en-GB" sz="1800" b="1" dirty="0">
                <a:solidFill>
                  <a:schemeClr val="bg1"/>
                </a:solidFill>
                <a:effectLst/>
                <a:latin typeface="Archivo" panose="020B0503020202020B04" pitchFamily="34" charset="0"/>
                <a:ea typeface="Archivo" panose="020B0503020202020B04" pitchFamily="34" charset="0"/>
              </a:rPr>
              <a:t>contribute to the preparation of municipal or regional plans </a:t>
            </a:r>
            <a:r>
              <a:rPr lang="en-GB" sz="1800" dirty="0">
                <a:solidFill>
                  <a:schemeClr val="bg1"/>
                </a:solidFill>
                <a:effectLst/>
                <a:latin typeface="Archivo" panose="020B0503020202020B04" pitchFamily="34" charset="0"/>
                <a:ea typeface="Archivo" panose="020B0503020202020B04" pitchFamily="34" charset="0"/>
              </a:rPr>
              <a:t>or the exercise of authority;</a:t>
            </a:r>
            <a:endParaRPr lang="en-US" sz="1800" dirty="0">
              <a:solidFill>
                <a:schemeClr val="bg1"/>
              </a:solidFill>
              <a:effectLst/>
              <a:latin typeface="Arial" panose="020B0604020202020204" pitchFamily="34" charset="0"/>
              <a:ea typeface="Archivo" panose="020B0503020202020B04" pitchFamily="34" charset="0"/>
            </a:endParaRPr>
          </a:p>
          <a:p>
            <a:pPr marL="0" marR="0" algn="just">
              <a:lnSpc>
                <a:spcPct val="150000"/>
              </a:lnSpc>
              <a:spcBef>
                <a:spcPts val="0"/>
              </a:spcBef>
              <a:spcAft>
                <a:spcPts val="0"/>
              </a:spcAft>
            </a:pPr>
            <a:r>
              <a:rPr lang="en-GB" sz="1800" dirty="0">
                <a:solidFill>
                  <a:schemeClr val="bg1"/>
                </a:solidFill>
                <a:effectLst/>
                <a:latin typeface="Archivo" panose="020B0503020202020B04" pitchFamily="34" charset="0"/>
                <a:ea typeface="Archivo" panose="020B0503020202020B04" pitchFamily="34" charset="0"/>
              </a:rPr>
              <a:t> provide knowledge and experience that contributes to </a:t>
            </a:r>
            <a:r>
              <a:rPr lang="en-GB" sz="1800" b="1" dirty="0">
                <a:solidFill>
                  <a:schemeClr val="bg1"/>
                </a:solidFill>
                <a:effectLst/>
                <a:latin typeface="Archivo" panose="020B0503020202020B04" pitchFamily="34" charset="0"/>
                <a:ea typeface="Archivo" panose="020B0503020202020B04" pitchFamily="34" charset="0"/>
              </a:rPr>
              <a:t>strengthening</a:t>
            </a:r>
            <a:r>
              <a:rPr lang="en-GB" sz="1800" dirty="0">
                <a:solidFill>
                  <a:schemeClr val="bg1"/>
                </a:solidFill>
                <a:effectLst/>
                <a:latin typeface="Archivo" panose="020B0503020202020B04" pitchFamily="34" charset="0"/>
                <a:ea typeface="Archivo" panose="020B0503020202020B04" pitchFamily="34" charset="0"/>
              </a:rPr>
              <a:t> </a:t>
            </a:r>
            <a:r>
              <a:rPr lang="en-GB" sz="1800" b="1" dirty="0">
                <a:solidFill>
                  <a:schemeClr val="bg1"/>
                </a:solidFill>
                <a:effectLst/>
                <a:latin typeface="Archivo" panose="020B0503020202020B04" pitchFamily="34" charset="0"/>
                <a:ea typeface="Archivo" panose="020B0503020202020B04" pitchFamily="34" charset="0"/>
              </a:rPr>
              <a:t>the internal climate adaptation competence </a:t>
            </a:r>
            <a:r>
              <a:rPr lang="en-GB" sz="1800" dirty="0">
                <a:solidFill>
                  <a:schemeClr val="bg1"/>
                </a:solidFill>
                <a:effectLst/>
                <a:latin typeface="Archivo" panose="020B0503020202020B04" pitchFamily="34" charset="0"/>
                <a:ea typeface="Archivo" panose="020B0503020202020B04" pitchFamily="34" charset="0"/>
              </a:rPr>
              <a:t>in the municipality or county municipality.</a:t>
            </a:r>
            <a:endParaRPr lang="en-US" sz="1800" dirty="0">
              <a:solidFill>
                <a:schemeClr val="bg1"/>
              </a:solidFill>
              <a:effectLst/>
              <a:latin typeface="Arial" panose="020B0604020202020204" pitchFamily="34" charset="0"/>
              <a:ea typeface="Archivo" panose="020B0503020202020B04" pitchFamily="34" charset="0"/>
            </a:endParaRPr>
          </a:p>
          <a:p>
            <a:endParaRPr lang="en-US" dirty="0">
              <a:solidFill>
                <a:schemeClr val="bg1"/>
              </a:solidFill>
            </a:endParaRPr>
          </a:p>
        </p:txBody>
      </p:sp>
      <p:sp>
        <p:nvSpPr>
          <p:cNvPr id="6" name="Text Placeholder 5">
            <a:extLst>
              <a:ext uri="{FF2B5EF4-FFF2-40B4-BE49-F238E27FC236}">
                <a16:creationId xmlns:a16="http://schemas.microsoft.com/office/drawing/2014/main" id="{D22F8B3A-8B7F-460B-81A4-C6ECC915F040}"/>
              </a:ext>
            </a:extLst>
          </p:cNvPr>
          <p:cNvSpPr>
            <a:spLocks noGrp="1"/>
          </p:cNvSpPr>
          <p:nvPr>
            <p:ph type="body" idx="3"/>
          </p:nvPr>
        </p:nvSpPr>
        <p:spPr/>
        <p:txBody>
          <a:bodyPr>
            <a:normAutofit/>
          </a:bodyPr>
          <a:lstStyle/>
          <a:p>
            <a:r>
              <a:rPr lang="en-US" dirty="0"/>
              <a:t>Type of the project supported:</a:t>
            </a:r>
          </a:p>
        </p:txBody>
      </p:sp>
      <p:sp>
        <p:nvSpPr>
          <p:cNvPr id="7" name="Text Placeholder 6">
            <a:extLst>
              <a:ext uri="{FF2B5EF4-FFF2-40B4-BE49-F238E27FC236}">
                <a16:creationId xmlns:a16="http://schemas.microsoft.com/office/drawing/2014/main" id="{1A703BE1-277F-4953-A748-920A25AEDEC5}"/>
              </a:ext>
            </a:extLst>
          </p:cNvPr>
          <p:cNvSpPr>
            <a:spLocks noGrp="1"/>
          </p:cNvSpPr>
          <p:nvPr>
            <p:ph type="body" idx="4"/>
          </p:nvPr>
        </p:nvSpPr>
        <p:spPr/>
        <p:txBody>
          <a:bodyPr>
            <a:normAutofit/>
          </a:bodyPr>
          <a:lstStyle/>
          <a:p>
            <a:pPr marL="342900" marR="0" lvl="0" indent="-342900" algn="just">
              <a:lnSpc>
                <a:spcPct val="150000"/>
              </a:lnSpc>
              <a:spcBef>
                <a:spcPts val="0"/>
              </a:spcBef>
              <a:spcAft>
                <a:spcPts val="0"/>
              </a:spcAft>
              <a:buFont typeface="Symbol" panose="05050102010706020507" pitchFamily="18" charset="2"/>
              <a:buChar char=""/>
            </a:pPr>
            <a:r>
              <a:rPr lang="en-GB" sz="1800" dirty="0">
                <a:solidFill>
                  <a:schemeClr val="bg1"/>
                </a:solidFill>
                <a:effectLst/>
                <a:latin typeface="Archivo" panose="020B0503020202020B04" pitchFamily="34" charset="0"/>
                <a:ea typeface="Archivo" panose="020B0503020202020B04" pitchFamily="34" charset="0"/>
              </a:rPr>
              <a:t>projects / studies;</a:t>
            </a:r>
            <a:endParaRPr lang="en-US" sz="1800" dirty="0">
              <a:solidFill>
                <a:schemeClr val="bg1"/>
              </a:solidFill>
              <a:effectLst/>
              <a:latin typeface="Arial" panose="020B0604020202020204" pitchFamily="34" charset="0"/>
              <a:ea typeface="Archivo" panose="020B0503020202020B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GB" sz="1800" dirty="0">
                <a:solidFill>
                  <a:schemeClr val="bg1"/>
                </a:solidFill>
                <a:effectLst/>
                <a:latin typeface="Archivo" panose="020B0503020202020B04" pitchFamily="34" charset="0"/>
                <a:ea typeface="Archivo" panose="020B0503020202020B04" pitchFamily="34" charset="0"/>
              </a:rPr>
              <a:t>projects/networks connecting different actors (including the business community);</a:t>
            </a:r>
            <a:endParaRPr lang="en-US" sz="1800" dirty="0">
              <a:solidFill>
                <a:schemeClr val="bg1"/>
              </a:solidFill>
              <a:effectLst/>
              <a:latin typeface="Arial" panose="020B0604020202020204" pitchFamily="34" charset="0"/>
              <a:ea typeface="Archivo" panose="020B0503020202020B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GB" sz="1800" dirty="0">
                <a:solidFill>
                  <a:schemeClr val="bg1"/>
                </a:solidFill>
                <a:effectLst/>
                <a:latin typeface="Archivo" panose="020B0503020202020B04" pitchFamily="34" charset="0"/>
                <a:ea typeface="Archivo" panose="020B0503020202020B04" pitchFamily="34" charset="0"/>
              </a:rPr>
              <a:t>knowledge and competence development (consulting assistance, free purchase of internal resources, travel costs, conferences / meetings, courses and guidance)</a:t>
            </a:r>
            <a:endParaRPr lang="en-US" sz="1800" dirty="0">
              <a:solidFill>
                <a:schemeClr val="bg1"/>
              </a:solidFill>
              <a:effectLst/>
              <a:latin typeface="Arial" panose="020B0604020202020204" pitchFamily="34" charset="0"/>
              <a:ea typeface="Archivo" panose="020B0503020202020B04" pitchFamily="34" charset="0"/>
            </a:endParaRPr>
          </a:p>
          <a:p>
            <a:endParaRPr lang="en-US" dirty="0">
              <a:solidFill>
                <a:schemeClr val="bg1"/>
              </a:solidFill>
            </a:endParaRPr>
          </a:p>
        </p:txBody>
      </p:sp>
      <p:pic>
        <p:nvPicPr>
          <p:cNvPr id="9" name="Graphic 8">
            <a:extLst>
              <a:ext uri="{FF2B5EF4-FFF2-40B4-BE49-F238E27FC236}">
                <a16:creationId xmlns:a16="http://schemas.microsoft.com/office/drawing/2014/main" id="{2E3C2D4F-20BF-4E15-B8C7-F65D94E3B2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28681" y="5675520"/>
            <a:ext cx="3492499" cy="1028286"/>
          </a:xfrm>
          <a:prstGeom prst="rect">
            <a:avLst/>
          </a:prstGeom>
        </p:spPr>
      </p:pic>
    </p:spTree>
    <p:extLst>
      <p:ext uri="{BB962C8B-B14F-4D97-AF65-F5344CB8AC3E}">
        <p14:creationId xmlns:p14="http://schemas.microsoft.com/office/powerpoint/2010/main" val="3114192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orkshop with many participants">
            <a:extLst>
              <a:ext uri="{FF2B5EF4-FFF2-40B4-BE49-F238E27FC236}">
                <a16:creationId xmlns:a16="http://schemas.microsoft.com/office/drawing/2014/main" id="{9E8F1C3B-15A8-4DBD-9A38-54A3494D2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4" y="387350"/>
            <a:ext cx="6514200" cy="608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go for klimathon2020">
            <a:extLst>
              <a:ext uri="{FF2B5EF4-FFF2-40B4-BE49-F238E27FC236}">
                <a16:creationId xmlns:a16="http://schemas.microsoft.com/office/drawing/2014/main" id="{B406C80C-6BF3-4599-90F6-E8EF72F6B7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14" t="23538" r="29577" b="39258"/>
          <a:stretch/>
        </p:blipFill>
        <p:spPr bwMode="auto">
          <a:xfrm>
            <a:off x="7505700" y="514854"/>
            <a:ext cx="3303588" cy="645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0D8D43-CD0E-4529-B44B-E30033776721}"/>
              </a:ext>
            </a:extLst>
          </p:cNvPr>
          <p:cNvSpPr txBox="1"/>
          <p:nvPr/>
        </p:nvSpPr>
        <p:spPr>
          <a:xfrm>
            <a:off x="7239000" y="1547318"/>
            <a:ext cx="4649786" cy="5510739"/>
          </a:xfrm>
          <a:prstGeom prst="rect">
            <a:avLst/>
          </a:prstGeom>
          <a:noFill/>
        </p:spPr>
        <p:txBody>
          <a:bodyPr wrap="square" rtlCol="0">
            <a:spAutoFit/>
          </a:bodyPr>
          <a:lstStyle/>
          <a:p>
            <a:pPr marL="342900" indent="-342900">
              <a:lnSpc>
                <a:spcPct val="130000"/>
              </a:lnSpc>
              <a:buClr>
                <a:schemeClr val="lt1"/>
              </a:buClr>
              <a:buSzPts val="1800"/>
              <a:buFont typeface="Arial" panose="020B0604020202020204" pitchFamily="34" charset="0"/>
              <a:buChar char="•"/>
            </a:pPr>
            <a:r>
              <a:rPr lang="en-US" sz="2400" dirty="0">
                <a:solidFill>
                  <a:schemeClr val="lt1"/>
                </a:solidFill>
                <a:latin typeface="Archivo" panose="020B0503020202020B04" pitchFamily="34" charset="0"/>
                <a:cs typeface="Arial" panose="020B0604020202020204" pitchFamily="34" charset="0"/>
                <a:sym typeface="Archivo"/>
              </a:rPr>
              <a:t>IT inspired methodology</a:t>
            </a:r>
          </a:p>
          <a:p>
            <a:pPr marL="342900" indent="-342900">
              <a:lnSpc>
                <a:spcPct val="130000"/>
              </a:lnSpc>
              <a:buClr>
                <a:schemeClr val="lt1"/>
              </a:buClr>
              <a:buSzPts val="1800"/>
              <a:buFont typeface="Arial" panose="020B0604020202020204" pitchFamily="34" charset="0"/>
              <a:buChar char="•"/>
            </a:pPr>
            <a:r>
              <a:rPr lang="en-US" sz="2400" dirty="0">
                <a:solidFill>
                  <a:schemeClr val="lt1"/>
                </a:solidFill>
                <a:latin typeface="Archivo" panose="020B0503020202020B04" pitchFamily="34" charset="0"/>
                <a:cs typeface="Arial" panose="020B0604020202020204" pitchFamily="34" charset="0"/>
                <a:sym typeface="Archivo"/>
              </a:rPr>
              <a:t>Led by </a:t>
            </a:r>
            <a:r>
              <a:rPr lang="en-US" sz="2400" dirty="0" err="1">
                <a:solidFill>
                  <a:schemeClr val="lt1"/>
                </a:solidFill>
                <a:latin typeface="Archivo" panose="020B0503020202020B04" pitchFamily="34" charset="0"/>
                <a:cs typeface="Arial" panose="020B0604020202020204" pitchFamily="34" charset="0"/>
                <a:sym typeface="Archivo"/>
              </a:rPr>
              <a:t>UiB</a:t>
            </a:r>
            <a:r>
              <a:rPr lang="en-US" sz="2400" dirty="0">
                <a:solidFill>
                  <a:schemeClr val="lt1"/>
                </a:solidFill>
                <a:latin typeface="Archivo" panose="020B0503020202020B04" pitchFamily="34" charset="0"/>
                <a:cs typeface="Arial" panose="020B0604020202020204" pitchFamily="34" charset="0"/>
                <a:sym typeface="Archivo"/>
              </a:rPr>
              <a:t>, but organized across Norway </a:t>
            </a:r>
          </a:p>
          <a:p>
            <a:pPr marL="342900" indent="-342900">
              <a:lnSpc>
                <a:spcPct val="130000"/>
              </a:lnSpc>
              <a:buClr>
                <a:schemeClr val="lt1"/>
              </a:buClr>
              <a:buSzPts val="1800"/>
              <a:buFont typeface="Arial" panose="020B0604020202020204" pitchFamily="34" charset="0"/>
              <a:buChar char="•"/>
            </a:pPr>
            <a:r>
              <a:rPr lang="en-US" sz="2400" dirty="0">
                <a:solidFill>
                  <a:schemeClr val="lt1"/>
                </a:solidFill>
                <a:latin typeface="Archivo" panose="020B0503020202020B04" pitchFamily="34" charset="0"/>
                <a:cs typeface="Arial" panose="020B0604020202020204" pitchFamily="34" charset="0"/>
                <a:sym typeface="Archivo"/>
              </a:rPr>
              <a:t>First events were organized  in 2018 (also online during the pandemic)</a:t>
            </a:r>
          </a:p>
          <a:p>
            <a:pPr marL="342900" indent="-342900">
              <a:lnSpc>
                <a:spcPct val="130000"/>
              </a:lnSpc>
              <a:buClr>
                <a:schemeClr val="lt1"/>
              </a:buClr>
              <a:buSzPts val="1800"/>
              <a:buFont typeface="Arial" panose="020B0604020202020204" pitchFamily="34" charset="0"/>
              <a:buChar char="•"/>
            </a:pPr>
            <a:r>
              <a:rPr lang="en-US" sz="2400" dirty="0">
                <a:solidFill>
                  <a:schemeClr val="lt1"/>
                </a:solidFill>
                <a:latin typeface="Archivo" panose="020B0503020202020B04" pitchFamily="34" charset="0"/>
                <a:cs typeface="Arial" panose="020B0604020202020204" pitchFamily="34" charset="0"/>
                <a:sym typeface="Archivo"/>
              </a:rPr>
              <a:t>Arena for  learning, problem solving and competence development across disciplines </a:t>
            </a:r>
          </a:p>
          <a:p>
            <a:pPr marL="342900" indent="-342900">
              <a:lnSpc>
                <a:spcPct val="130000"/>
              </a:lnSpc>
              <a:buClr>
                <a:schemeClr val="lt1"/>
              </a:buClr>
              <a:buSzPts val="1800"/>
              <a:buFont typeface="Arial" panose="020B0604020202020204" pitchFamily="34" charset="0"/>
              <a:buChar char="•"/>
            </a:pPr>
            <a:endParaRPr lang="en-US" sz="1700" dirty="0">
              <a:solidFill>
                <a:schemeClr val="lt1"/>
              </a:solidFill>
              <a:latin typeface="Archivo" panose="020B0503020202020B04" pitchFamily="34" charset="0"/>
              <a:cs typeface="Arial" panose="020B0604020202020204" pitchFamily="34" charset="0"/>
              <a:sym typeface="Archivo"/>
            </a:endParaRPr>
          </a:p>
          <a:p>
            <a:endParaRPr lang="en-US" sz="1800" dirty="0">
              <a:solidFill>
                <a:schemeClr val="bg1"/>
              </a:solidFill>
              <a:latin typeface="Archivo" panose="020B0503020202020B04" pitchFamily="34" charset="0"/>
            </a:endParaRPr>
          </a:p>
        </p:txBody>
      </p:sp>
    </p:spTree>
    <p:extLst>
      <p:ext uri="{BB962C8B-B14F-4D97-AF65-F5344CB8AC3E}">
        <p14:creationId xmlns:p14="http://schemas.microsoft.com/office/powerpoint/2010/main" val="996613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AA5-72E3-4697-AF18-716A0E8FC156}"/>
              </a:ext>
            </a:extLst>
          </p:cNvPr>
          <p:cNvSpPr>
            <a:spLocks noGrp="1"/>
          </p:cNvSpPr>
          <p:nvPr>
            <p:ph type="title"/>
          </p:nvPr>
        </p:nvSpPr>
        <p:spPr>
          <a:xfrm>
            <a:off x="4330700" y="365125"/>
            <a:ext cx="7861300" cy="1325563"/>
          </a:xfrm>
        </p:spPr>
        <p:txBody>
          <a:bodyPr>
            <a:normAutofit/>
          </a:bodyPr>
          <a:lstStyle/>
          <a:p>
            <a:r>
              <a:rPr lang="en-US" sz="3800" dirty="0"/>
              <a:t>Bergen. IT inspired methodology </a:t>
            </a:r>
          </a:p>
        </p:txBody>
      </p:sp>
      <p:sp>
        <p:nvSpPr>
          <p:cNvPr id="11" name="Text Placeholder 10">
            <a:extLst>
              <a:ext uri="{FF2B5EF4-FFF2-40B4-BE49-F238E27FC236}">
                <a16:creationId xmlns:a16="http://schemas.microsoft.com/office/drawing/2014/main" id="{FFA84D22-8F86-475C-887F-24128A7545B4}"/>
              </a:ext>
            </a:extLst>
          </p:cNvPr>
          <p:cNvSpPr>
            <a:spLocks noGrp="1"/>
          </p:cNvSpPr>
          <p:nvPr>
            <p:ph type="body" idx="1"/>
          </p:nvPr>
        </p:nvSpPr>
        <p:spPr/>
        <p:txBody>
          <a:bodyPr>
            <a:normAutofit/>
          </a:bodyPr>
          <a:lstStyle/>
          <a:p>
            <a:r>
              <a:rPr lang="en-GB" sz="2400" dirty="0">
                <a:effectLst/>
                <a:latin typeface="Archivo" panose="020B0503020202020B04" pitchFamily="34" charset="0"/>
                <a:ea typeface="Archivo" panose="020B0503020202020B04" pitchFamily="34" charset="0"/>
                <a:cs typeface="Arial" panose="020B0604020202020204" pitchFamily="34" charset="0"/>
              </a:rPr>
              <a:t>Assignments/problem areas</a:t>
            </a:r>
            <a:endParaRPr lang="en-US" dirty="0"/>
          </a:p>
        </p:txBody>
      </p:sp>
      <p:sp>
        <p:nvSpPr>
          <p:cNvPr id="6" name="Text Placeholder 5">
            <a:extLst>
              <a:ext uri="{FF2B5EF4-FFF2-40B4-BE49-F238E27FC236}">
                <a16:creationId xmlns:a16="http://schemas.microsoft.com/office/drawing/2014/main" id="{D22F8B3A-8B7F-460B-81A4-C6ECC915F040}"/>
              </a:ext>
            </a:extLst>
          </p:cNvPr>
          <p:cNvSpPr>
            <a:spLocks noGrp="1"/>
          </p:cNvSpPr>
          <p:nvPr>
            <p:ph type="body" idx="2"/>
          </p:nvPr>
        </p:nvSpPr>
        <p:spPr/>
        <p:txBody>
          <a:bodyPr>
            <a:normAutofit fontScale="92500" lnSpcReduction="20000"/>
          </a:bodyPr>
          <a:lstStyle/>
          <a:p>
            <a:pPr marL="342900" marR="0" lvl="0" indent="-342900">
              <a:lnSpc>
                <a:spcPct val="150000"/>
              </a:lnSpc>
              <a:spcBef>
                <a:spcPts val="0"/>
              </a:spcBef>
              <a:spcAft>
                <a:spcPts val="0"/>
              </a:spcAft>
              <a:buFont typeface="+mj-lt"/>
              <a:buAutoNum type="arabicPeriod"/>
            </a:pPr>
            <a:r>
              <a:rPr lang="en-GB" sz="1800" dirty="0">
                <a:effectLst/>
                <a:latin typeface="Archivo" panose="020B0503020202020B04" pitchFamily="34" charset="0"/>
                <a:ea typeface="Archivo" panose="020B0503020202020B04" pitchFamily="34" charset="0"/>
                <a:cs typeface="Arial" panose="020B0604020202020204" pitchFamily="34" charset="0"/>
              </a:rPr>
              <a:t>Criteria for climate risk in municipal planning processes</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GB" sz="1800" dirty="0">
                <a:effectLst/>
                <a:latin typeface="Archivo" panose="020B0503020202020B04" pitchFamily="34" charset="0"/>
                <a:ea typeface="Archivo" panose="020B0503020202020B04" pitchFamily="34" charset="0"/>
                <a:cs typeface="Arial" panose="020B0604020202020204" pitchFamily="34" charset="0"/>
              </a:rPr>
              <a:t>How to get climate risk / transition risk into county municipalities and municipal planning processes?</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GB" sz="1800" dirty="0">
                <a:effectLst/>
                <a:latin typeface="Archivo" panose="020B0503020202020B04" pitchFamily="34" charset="0"/>
                <a:ea typeface="Archivo" panose="020B0503020202020B04" pitchFamily="34" charset="0"/>
                <a:cs typeface="Arial" panose="020B0604020202020204" pitchFamily="34" charset="0"/>
              </a:rPr>
              <a:t>Climate adaptation in spatial planning</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GB" sz="1800" dirty="0">
                <a:effectLst/>
                <a:latin typeface="Archivo" panose="020B0503020202020B04" pitchFamily="34" charset="0"/>
                <a:ea typeface="Archivo" panose="020B0503020202020B04" pitchFamily="34" charset="0"/>
                <a:cs typeface="Arial" panose="020B0604020202020204" pitchFamily="34" charset="0"/>
              </a:rPr>
              <a:t>Toolbox for sustainable climate risk planning</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GB" sz="1800" dirty="0">
                <a:effectLst/>
                <a:latin typeface="Archivo" panose="020B0503020202020B04" pitchFamily="34" charset="0"/>
                <a:ea typeface="Archivo" panose="020B0503020202020B04" pitchFamily="34" charset="0"/>
                <a:cs typeface="Arial" panose="020B0604020202020204" pitchFamily="34" charset="0"/>
              </a:rPr>
              <a:t>Strategy for managing climate risk in Larum municipality</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a:p>
            <a:pPr marL="342900" marR="0" lvl="0" indent="-342900">
              <a:lnSpc>
                <a:spcPct val="150000"/>
              </a:lnSpc>
              <a:spcBef>
                <a:spcPts val="0"/>
              </a:spcBef>
              <a:spcAft>
                <a:spcPts val="800"/>
              </a:spcAft>
              <a:buFont typeface="+mj-lt"/>
              <a:buAutoNum type="arabicPeriod"/>
            </a:pPr>
            <a:r>
              <a:rPr lang="en-GB" sz="1800" dirty="0">
                <a:effectLst/>
                <a:latin typeface="Archivo" panose="020B0503020202020B04" pitchFamily="34" charset="0"/>
                <a:ea typeface="Archivo" panose="020B0503020202020B04" pitchFamily="34" charset="0"/>
                <a:cs typeface="Arial" panose="020B0604020202020204" pitchFamily="34" charset="0"/>
              </a:rPr>
              <a:t>Climate risk and acceptance in a western</a:t>
            </a:r>
            <a:endParaRPr lang="en-US" sz="1800" dirty="0">
              <a:effectLst/>
              <a:latin typeface="Archivo" panose="020B0503020202020B04" pitchFamily="34" charset="0"/>
              <a:ea typeface="Archivo" panose="020B0503020202020B04" pitchFamily="34" charset="0"/>
              <a:cs typeface="Times New Roman" panose="02020603050405020304" pitchFamily="18" charset="0"/>
            </a:endParaRPr>
          </a:p>
        </p:txBody>
      </p:sp>
      <p:sp>
        <p:nvSpPr>
          <p:cNvPr id="12" name="Text Placeholder 11">
            <a:extLst>
              <a:ext uri="{FF2B5EF4-FFF2-40B4-BE49-F238E27FC236}">
                <a16:creationId xmlns:a16="http://schemas.microsoft.com/office/drawing/2014/main" id="{D1745B0E-1DBA-4A59-A132-FCC77C19E517}"/>
              </a:ext>
            </a:extLst>
          </p:cNvPr>
          <p:cNvSpPr>
            <a:spLocks noGrp="1"/>
          </p:cNvSpPr>
          <p:nvPr>
            <p:ph type="body" idx="3"/>
          </p:nvPr>
        </p:nvSpPr>
        <p:spPr/>
        <p:txBody>
          <a:bodyPr>
            <a:normAutofit/>
          </a:bodyPr>
          <a:lstStyle/>
          <a:p>
            <a:r>
              <a:rPr lang="en-US" dirty="0"/>
              <a:t>Recommendations</a:t>
            </a:r>
          </a:p>
        </p:txBody>
      </p:sp>
      <p:sp>
        <p:nvSpPr>
          <p:cNvPr id="13" name="Text Placeholder 12">
            <a:extLst>
              <a:ext uri="{FF2B5EF4-FFF2-40B4-BE49-F238E27FC236}">
                <a16:creationId xmlns:a16="http://schemas.microsoft.com/office/drawing/2014/main" id="{7ACB3631-156B-4FDD-B680-5D6F3D1B48C0}"/>
              </a:ext>
            </a:extLst>
          </p:cNvPr>
          <p:cNvSpPr>
            <a:spLocks noGrp="1"/>
          </p:cNvSpPr>
          <p:nvPr>
            <p:ph type="body" idx="4"/>
          </p:nvPr>
        </p:nvSpPr>
        <p:spPr>
          <a:xfrm>
            <a:off x="6172200" y="2505075"/>
            <a:ext cx="5183188" cy="3987800"/>
          </a:xfrm>
        </p:spPr>
        <p:txBody>
          <a:bodyPr/>
          <a:lstStyle/>
          <a:p>
            <a:pPr marL="342900">
              <a:lnSpc>
                <a:spcPct val="130000"/>
              </a:lnSpc>
              <a:spcBef>
                <a:spcPts val="0"/>
              </a:spcBef>
              <a:buFont typeface="+mj-lt"/>
              <a:buAutoNum type="arabicPeriod"/>
            </a:pPr>
            <a:r>
              <a:rPr lang="en-US" sz="1700" dirty="0">
                <a:latin typeface="Archivo" panose="020B0503020202020B04" pitchFamily="34" charset="0"/>
                <a:cs typeface="Arial" panose="020B0604020202020204" pitchFamily="34" charset="0"/>
              </a:rPr>
              <a:t>Each team is interdisciplinary (allocated </a:t>
            </a:r>
            <a:r>
              <a:rPr lang="en-GB" sz="1700" dirty="0">
                <a:latin typeface="Archivo" panose="020B0503020202020B04" pitchFamily="34" charset="0"/>
                <a:cs typeface="Arial" panose="020B0604020202020204" pitchFamily="34" charset="0"/>
              </a:rPr>
              <a:t>across disciplines and sectors before the event to use its potential best ) </a:t>
            </a:r>
          </a:p>
          <a:p>
            <a:pPr marL="342900">
              <a:lnSpc>
                <a:spcPct val="130000"/>
              </a:lnSpc>
              <a:spcBef>
                <a:spcPts val="0"/>
              </a:spcBef>
              <a:buFont typeface="+mj-lt"/>
              <a:buAutoNum type="arabicPeriod"/>
            </a:pPr>
            <a:r>
              <a:rPr lang="en-GB" sz="1700" dirty="0">
                <a:latin typeface="Archivo" panose="020B0503020202020B04" pitchFamily="34" charset="0"/>
                <a:cs typeface="Arial" panose="020B0604020202020204" pitchFamily="34" charset="0"/>
              </a:rPr>
              <a:t>No competition (as this is not a relevant aspect) </a:t>
            </a:r>
          </a:p>
          <a:p>
            <a:pPr marL="342900">
              <a:lnSpc>
                <a:spcPct val="130000"/>
              </a:lnSpc>
              <a:spcBef>
                <a:spcPts val="0"/>
              </a:spcBef>
              <a:buFont typeface="+mj-lt"/>
              <a:buAutoNum type="arabicPeriod"/>
            </a:pPr>
            <a:r>
              <a:rPr lang="en-GB" sz="1700" dirty="0">
                <a:latin typeface="Archivo" panose="020B0503020202020B04" pitchFamily="34" charset="0"/>
                <a:cs typeface="Arial" panose="020B0604020202020204" pitchFamily="34" charset="0"/>
              </a:rPr>
              <a:t>Assignment predesign in experts committee</a:t>
            </a:r>
          </a:p>
          <a:p>
            <a:pPr marL="342900">
              <a:lnSpc>
                <a:spcPct val="130000"/>
              </a:lnSpc>
              <a:spcBef>
                <a:spcPts val="0"/>
              </a:spcBef>
              <a:buFont typeface="+mj-lt"/>
              <a:buAutoNum type="arabicPeriod"/>
            </a:pPr>
            <a:r>
              <a:rPr lang="en-GB" sz="1700" dirty="0">
                <a:latin typeface="Archivo" panose="020B0503020202020B04" pitchFamily="34" charset="0"/>
                <a:cs typeface="Arial" panose="020B0604020202020204" pitchFamily="34" charset="0"/>
              </a:rPr>
              <a:t>Informal facilitator in the group</a:t>
            </a:r>
            <a:endParaRPr lang="en-US" sz="1700" dirty="0">
              <a:latin typeface="Archivo" panose="020B0503020202020B04" pitchFamily="34" charset="0"/>
              <a:cs typeface="Arial" panose="020B0604020202020204" pitchFamily="34" charset="0"/>
            </a:endParaRPr>
          </a:p>
          <a:p>
            <a:pPr marL="114300" indent="0">
              <a:buNone/>
            </a:pPr>
            <a:endParaRPr lang="en-US" dirty="0"/>
          </a:p>
          <a:p>
            <a:pPr marL="114300" indent="0">
              <a:buNone/>
            </a:pPr>
            <a:r>
              <a:rPr lang="en-US" sz="2400" b="1" dirty="0"/>
              <a:t>Led by</a:t>
            </a:r>
            <a:r>
              <a:rPr lang="en-US" dirty="0"/>
              <a:t>: </a:t>
            </a:r>
            <a:r>
              <a:rPr lang="en-US" b="0" i="0" u="sng" dirty="0">
                <a:solidFill>
                  <a:srgbClr val="333333"/>
                </a:solidFill>
                <a:effectLst/>
                <a:latin typeface="adobe-garamond-pro"/>
                <a:hlinkClick r:id="rId3"/>
              </a:rPr>
              <a:t>Center for Climate and Energy Change (CET)</a:t>
            </a:r>
            <a:endParaRPr lang="en-US" dirty="0"/>
          </a:p>
        </p:txBody>
      </p:sp>
      <p:pic>
        <p:nvPicPr>
          <p:cNvPr id="4098" name="Picture 2" descr="logo for klimathon2020">
            <a:extLst>
              <a:ext uri="{FF2B5EF4-FFF2-40B4-BE49-F238E27FC236}">
                <a16:creationId xmlns:a16="http://schemas.microsoft.com/office/drawing/2014/main" id="{808539D3-4923-43A7-B760-12532FAFBF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14" t="23538" r="29577" b="39258"/>
          <a:stretch/>
        </p:blipFill>
        <p:spPr bwMode="auto">
          <a:xfrm>
            <a:off x="838200" y="705354"/>
            <a:ext cx="3303588" cy="64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17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7656DA-0238-4CD1-9D80-F4727CBCD237}"/>
              </a:ext>
            </a:extLst>
          </p:cNvPr>
          <p:cNvSpPr>
            <a:spLocks noGrp="1"/>
          </p:cNvSpPr>
          <p:nvPr>
            <p:ph type="title"/>
          </p:nvPr>
        </p:nvSpPr>
        <p:spPr/>
        <p:txBody>
          <a:bodyPr/>
          <a:lstStyle/>
          <a:p>
            <a:r>
              <a:rPr lang="en-US" dirty="0"/>
              <a:t>Be smart politician </a:t>
            </a:r>
            <a:r>
              <a:rPr lang="en-US" sz="2000" dirty="0"/>
              <a:t>(… and be aware of the climate change</a:t>
            </a:r>
            <a:r>
              <a:rPr lang="en-US" sz="3600" dirty="0"/>
              <a:t>) </a:t>
            </a:r>
          </a:p>
        </p:txBody>
      </p:sp>
      <p:sp>
        <p:nvSpPr>
          <p:cNvPr id="14" name="Text Placeholder 13">
            <a:extLst>
              <a:ext uri="{FF2B5EF4-FFF2-40B4-BE49-F238E27FC236}">
                <a16:creationId xmlns:a16="http://schemas.microsoft.com/office/drawing/2014/main" id="{71BA8F8B-262C-4BEB-AE1E-452A2B0FE1AB}"/>
              </a:ext>
            </a:extLst>
          </p:cNvPr>
          <p:cNvSpPr>
            <a:spLocks noGrp="1"/>
          </p:cNvSpPr>
          <p:nvPr>
            <p:ph type="body" idx="1"/>
          </p:nvPr>
        </p:nvSpPr>
        <p:spPr>
          <a:xfrm>
            <a:off x="584958" y="1263166"/>
            <a:ext cx="5157787" cy="823912"/>
          </a:xfrm>
        </p:spPr>
        <p:txBody>
          <a:bodyPr/>
          <a:lstStyle/>
          <a:p>
            <a:r>
              <a:rPr lang="en-US" dirty="0"/>
              <a:t>Knowledge development project</a:t>
            </a:r>
          </a:p>
        </p:txBody>
      </p:sp>
      <p:sp>
        <p:nvSpPr>
          <p:cNvPr id="15" name="Text Placeholder 14">
            <a:extLst>
              <a:ext uri="{FF2B5EF4-FFF2-40B4-BE49-F238E27FC236}">
                <a16:creationId xmlns:a16="http://schemas.microsoft.com/office/drawing/2014/main" id="{294505B0-80B3-42F3-8732-0F8849AD4D6B}"/>
              </a:ext>
            </a:extLst>
          </p:cNvPr>
          <p:cNvSpPr>
            <a:spLocks noGrp="1"/>
          </p:cNvSpPr>
          <p:nvPr>
            <p:ph type="body" idx="2"/>
          </p:nvPr>
        </p:nvSpPr>
        <p:spPr>
          <a:xfrm>
            <a:off x="839788" y="2235255"/>
            <a:ext cx="5157787" cy="3684588"/>
          </a:xfrm>
        </p:spPr>
        <p:txBody>
          <a:bodyPr/>
          <a:lstStyle/>
          <a:p>
            <a:r>
              <a:rPr lang="en-US" dirty="0"/>
              <a:t>Location: Vestfold </a:t>
            </a:r>
          </a:p>
          <a:p>
            <a:r>
              <a:rPr lang="en-US" dirty="0"/>
              <a:t>Seminar for local politicians </a:t>
            </a:r>
          </a:p>
        </p:txBody>
      </p:sp>
      <p:sp>
        <p:nvSpPr>
          <p:cNvPr id="16" name="Text Placeholder 15">
            <a:extLst>
              <a:ext uri="{FF2B5EF4-FFF2-40B4-BE49-F238E27FC236}">
                <a16:creationId xmlns:a16="http://schemas.microsoft.com/office/drawing/2014/main" id="{8E8F423B-68C1-43FA-ABD6-2DDC96D35767}"/>
              </a:ext>
            </a:extLst>
          </p:cNvPr>
          <p:cNvSpPr>
            <a:spLocks noGrp="1"/>
          </p:cNvSpPr>
          <p:nvPr>
            <p:ph type="body" idx="3"/>
          </p:nvPr>
        </p:nvSpPr>
        <p:spPr>
          <a:xfrm>
            <a:off x="5917370" y="1246453"/>
            <a:ext cx="5183188" cy="823912"/>
          </a:xfrm>
        </p:spPr>
        <p:txBody>
          <a:bodyPr/>
          <a:lstStyle/>
          <a:p>
            <a:r>
              <a:rPr lang="en-US" dirty="0"/>
              <a:t>Course content</a:t>
            </a:r>
          </a:p>
        </p:txBody>
      </p:sp>
      <p:sp>
        <p:nvSpPr>
          <p:cNvPr id="17" name="Text Placeholder 16">
            <a:extLst>
              <a:ext uri="{FF2B5EF4-FFF2-40B4-BE49-F238E27FC236}">
                <a16:creationId xmlns:a16="http://schemas.microsoft.com/office/drawing/2014/main" id="{F103D071-DB64-430A-AA69-4981CF039206}"/>
              </a:ext>
            </a:extLst>
          </p:cNvPr>
          <p:cNvSpPr>
            <a:spLocks noGrp="1"/>
          </p:cNvSpPr>
          <p:nvPr>
            <p:ph type="body" idx="4"/>
          </p:nvPr>
        </p:nvSpPr>
        <p:spPr>
          <a:xfrm>
            <a:off x="6172200" y="2235255"/>
            <a:ext cx="5537200" cy="3954408"/>
          </a:xfrm>
        </p:spPr>
        <p:txBody>
          <a:bodyPr>
            <a:noAutofit/>
          </a:bodyPr>
          <a:lstStyle/>
          <a:p>
            <a:pPr marL="0" marR="0" indent="0">
              <a:lnSpc>
                <a:spcPct val="150000"/>
              </a:lnSpc>
              <a:spcBef>
                <a:spcPts val="0"/>
              </a:spcBef>
              <a:spcAft>
                <a:spcPts val="800"/>
              </a:spcAft>
              <a:buNone/>
            </a:pPr>
            <a:r>
              <a:rPr lang="pt-BR" sz="1600" dirty="0">
                <a:effectLst/>
                <a:latin typeface="Archivo" panose="020B0503020202020B04" pitchFamily="34" charset="0"/>
                <a:ea typeface="Archivo" panose="020B0503020202020B04" pitchFamily="34" charset="0"/>
                <a:cs typeface="Times New Roman" panose="02020603050405020304" pitchFamily="18" charset="0"/>
              </a:rPr>
              <a:t>Part 1: Raising awareness of legal / physical topics </a:t>
            </a:r>
            <a:endParaRPr lang="en-US" sz="1600" dirty="0">
              <a:effectLst/>
              <a:latin typeface="Archivo" panose="020B0503020202020B04" pitchFamily="34" charset="0"/>
              <a:ea typeface="Archivo" panose="020B0503020202020B04" pitchFamily="34" charset="0"/>
              <a:cs typeface="Times New Roman" panose="02020603050405020304" pitchFamily="18" charset="0"/>
            </a:endParaRPr>
          </a:p>
          <a:p>
            <a:pPr marL="800100" lvl="1">
              <a:lnSpc>
                <a:spcPct val="150000"/>
              </a:lnSpc>
              <a:spcBef>
                <a:spcPts val="0"/>
              </a:spcBef>
              <a:buFont typeface="Symbol" panose="05050102010706020507" pitchFamily="18" charset="2"/>
              <a:buChar char=""/>
            </a:pPr>
            <a:r>
              <a:rPr lang="en-US" sz="1600" dirty="0">
                <a:effectLst/>
                <a:latin typeface="Archivo" panose="020B0503020202020B04" pitchFamily="34" charset="0"/>
                <a:ea typeface="Archivo" panose="020B0503020202020B04" pitchFamily="34" charset="0"/>
                <a:cs typeface="Times New Roman" panose="02020603050405020304" pitchFamily="18" charset="0"/>
              </a:rPr>
              <a:t>Legal framework for climate-related hazard assessment according to the Planning and Building Act</a:t>
            </a:r>
          </a:p>
          <a:p>
            <a:pPr marL="800100" lvl="1">
              <a:lnSpc>
                <a:spcPct val="150000"/>
              </a:lnSpc>
              <a:spcBef>
                <a:spcPts val="0"/>
              </a:spcBef>
              <a:buFont typeface="Symbol" panose="05050102010706020507" pitchFamily="18" charset="2"/>
              <a:buChar char=""/>
            </a:pPr>
            <a:r>
              <a:rPr lang="en-US" sz="1600" dirty="0">
                <a:effectLst/>
                <a:latin typeface="Archivo" panose="020B0503020202020B04" pitchFamily="34" charset="0"/>
                <a:ea typeface="Archivo" panose="020B0503020202020B04" pitchFamily="34" charset="0"/>
                <a:cs typeface="Times New Roman" panose="02020603050405020304" pitchFamily="18" charset="0"/>
              </a:rPr>
              <a:t>Surface water management and drainage capacity (preliminary §24a)</a:t>
            </a:r>
          </a:p>
          <a:p>
            <a:pPr marL="800100" lvl="1">
              <a:lnSpc>
                <a:spcPct val="150000"/>
              </a:lnSpc>
              <a:spcBef>
                <a:spcPts val="0"/>
              </a:spcBef>
              <a:spcAft>
                <a:spcPts val="800"/>
              </a:spcAft>
              <a:buFont typeface="Symbol" panose="05050102010706020507" pitchFamily="18" charset="2"/>
              <a:buChar char=""/>
            </a:pPr>
            <a:r>
              <a:rPr lang="en-US" sz="1600" dirty="0">
                <a:effectLst/>
                <a:latin typeface="Archivo" panose="020B0503020202020B04" pitchFamily="34" charset="0"/>
                <a:ea typeface="Archivo" panose="020B0503020202020B04" pitchFamily="34" charset="0"/>
                <a:cs typeface="Times New Roman" panose="02020603050405020304" pitchFamily="18" charset="0"/>
              </a:rPr>
              <a:t>Management of flood risk in watercourses, especially small watercourses (Water Resources Act §6 and Chapter 6)</a:t>
            </a:r>
          </a:p>
          <a:p>
            <a:pPr marL="0" marR="0" indent="0">
              <a:lnSpc>
                <a:spcPct val="150000"/>
              </a:lnSpc>
              <a:spcBef>
                <a:spcPts val="0"/>
              </a:spcBef>
              <a:spcAft>
                <a:spcPts val="800"/>
              </a:spcAft>
              <a:buNone/>
            </a:pPr>
            <a:r>
              <a:rPr lang="pt-BR" sz="1600" dirty="0">
                <a:effectLst/>
                <a:latin typeface="Archivo" panose="020B0503020202020B04" pitchFamily="34" charset="0"/>
                <a:ea typeface="Archivo" panose="020B0503020202020B04" pitchFamily="34" charset="0"/>
                <a:cs typeface="Times New Roman" panose="02020603050405020304" pitchFamily="18" charset="0"/>
              </a:rPr>
              <a:t>Part 2: Experiences of Trondheim municipality work on </a:t>
            </a:r>
            <a:r>
              <a:rPr lang="pl-PL" sz="1600" dirty="0">
                <a:effectLst/>
                <a:latin typeface="Archivo" panose="020B0503020202020B04" pitchFamily="34" charset="0"/>
                <a:ea typeface="Archivo" panose="020B0503020202020B04" pitchFamily="34" charset="0"/>
                <a:cs typeface="Times New Roman" panose="02020603050405020304" pitchFamily="18" charset="0"/>
              </a:rPr>
              <a:t>	</a:t>
            </a:r>
            <a:r>
              <a:rPr lang="pt-BR" sz="1600" dirty="0">
                <a:effectLst/>
                <a:latin typeface="Archivo" panose="020B0503020202020B04" pitchFamily="34" charset="0"/>
                <a:ea typeface="Archivo" panose="020B0503020202020B04" pitchFamily="34" charset="0"/>
                <a:cs typeface="Times New Roman" panose="02020603050405020304" pitchFamily="18" charset="0"/>
              </a:rPr>
              <a:t>climate adaptation </a:t>
            </a:r>
            <a:endParaRPr lang="en-US" sz="1600" dirty="0">
              <a:effectLst/>
              <a:latin typeface="Archivo" panose="020B0503020202020B04" pitchFamily="34" charset="0"/>
              <a:ea typeface="Archivo" panose="020B0503020202020B04" pitchFamily="34" charset="0"/>
              <a:cs typeface="Times New Roman" panose="02020603050405020304" pitchFamily="18" charset="0"/>
            </a:endParaRPr>
          </a:p>
          <a:p>
            <a:endParaRPr lang="en-US" sz="1400" dirty="0"/>
          </a:p>
        </p:txBody>
      </p:sp>
      <p:pic>
        <p:nvPicPr>
          <p:cNvPr id="7170" name="Picture 2" descr="politician">
            <a:extLst>
              <a:ext uri="{FF2B5EF4-FFF2-40B4-BE49-F238E27FC236}">
                <a16:creationId xmlns:a16="http://schemas.microsoft.com/office/drawing/2014/main" id="{408D68DD-682F-4658-8556-411AA5186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3684259"/>
            <a:ext cx="3578225" cy="238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58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3ED0C-1D13-9413-1067-1650BA5CE220}"/>
              </a:ext>
            </a:extLst>
          </p:cNvPr>
          <p:cNvSpPr>
            <a:spLocks noGrp="1"/>
          </p:cNvSpPr>
          <p:nvPr>
            <p:ph type="title"/>
          </p:nvPr>
        </p:nvSpPr>
        <p:spPr>
          <a:xfrm>
            <a:off x="838200" y="329030"/>
            <a:ext cx="10515600" cy="1325563"/>
          </a:xfrm>
        </p:spPr>
        <p:txBody>
          <a:bodyPr/>
          <a:lstStyle/>
          <a:p>
            <a:r>
              <a:rPr lang="en-US" dirty="0"/>
              <a:t>Key lessons from Norway </a:t>
            </a:r>
          </a:p>
        </p:txBody>
      </p:sp>
      <p:graphicFrame>
        <p:nvGraphicFramePr>
          <p:cNvPr id="6" name="Diagram 5">
            <a:extLst>
              <a:ext uri="{FF2B5EF4-FFF2-40B4-BE49-F238E27FC236}">
                <a16:creationId xmlns:a16="http://schemas.microsoft.com/office/drawing/2014/main" id="{A4CAA8E2-8CC1-FD1E-248E-BA5E5833D72A}"/>
              </a:ext>
            </a:extLst>
          </p:cNvPr>
          <p:cNvGraphicFramePr/>
          <p:nvPr/>
        </p:nvGraphicFramePr>
        <p:xfrm>
          <a:off x="2549358" y="1778444"/>
          <a:ext cx="7280442" cy="4381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261108"/>
      </p:ext>
    </p:extLst>
  </p:cSld>
  <p:clrMapOvr>
    <a:masterClrMapping/>
  </p:clrMapOvr>
  <mc:AlternateContent xmlns:mc="http://schemas.openxmlformats.org/markup-compatibility/2006" xmlns:p14="http://schemas.microsoft.com/office/powerpoint/2010/main">
    <mc:Choice Requires="p14">
      <p:transition spd="slow" p14:dur="2000" advTm="154207"/>
    </mc:Choice>
    <mc:Fallback xmlns="">
      <p:transition spd="slow" advTm="15420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0"/>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205" name="Google Shape;205;p10"/>
          <p:cNvSpPr txBox="1"/>
          <p:nvPr/>
        </p:nvSpPr>
        <p:spPr>
          <a:xfrm>
            <a:off x="6934200" y="2634180"/>
            <a:ext cx="34671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lt1"/>
                </a:solidFill>
                <a:latin typeface="Archivo"/>
                <a:ea typeface="Archivo"/>
                <a:cs typeface="Archivo"/>
                <a:sym typeface="Archivo"/>
              </a:rPr>
              <a:t>Working together globally for local economic and social development.</a:t>
            </a:r>
            <a:endParaRPr dirty="0"/>
          </a:p>
        </p:txBody>
      </p:sp>
      <p:sp>
        <p:nvSpPr>
          <p:cNvPr id="206" name="Google Shape;206;p10"/>
          <p:cNvSpPr txBox="1"/>
          <p:nvPr/>
        </p:nvSpPr>
        <p:spPr>
          <a:xfrm>
            <a:off x="6994160" y="4755230"/>
            <a:ext cx="3467100" cy="12884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800" dirty="0">
                <a:solidFill>
                  <a:schemeClr val="lt1"/>
                </a:solidFill>
                <a:latin typeface="Archivo"/>
                <a:ea typeface="Archivo"/>
                <a:cs typeface="Archivo"/>
                <a:sym typeface="Archivo"/>
              </a:rPr>
              <a:t>www.id-norway.com</a:t>
            </a:r>
            <a:endParaRPr dirty="0"/>
          </a:p>
          <a:p>
            <a:pPr marL="0" marR="0" lvl="0" indent="0" algn="l" rtl="0">
              <a:lnSpc>
                <a:spcPct val="150000"/>
              </a:lnSpc>
              <a:spcBef>
                <a:spcPts val="0"/>
              </a:spcBef>
              <a:spcAft>
                <a:spcPts val="0"/>
              </a:spcAft>
              <a:buNone/>
            </a:pPr>
            <a:r>
              <a:rPr lang="pt-BR" sz="1800" dirty="0">
                <a:solidFill>
                  <a:schemeClr val="lt1"/>
                </a:solidFill>
                <a:latin typeface="Archivo"/>
                <a:ea typeface="Archivo"/>
                <a:cs typeface="Archivo"/>
                <a:sym typeface="Archivo"/>
              </a:rPr>
              <a:t>post@id-norway.com</a:t>
            </a:r>
            <a:endParaRPr dirty="0"/>
          </a:p>
          <a:p>
            <a:pPr marL="0" marR="0" lvl="0" indent="0" algn="l" rtl="0">
              <a:lnSpc>
                <a:spcPct val="150000"/>
              </a:lnSpc>
              <a:spcBef>
                <a:spcPts val="0"/>
              </a:spcBef>
              <a:spcAft>
                <a:spcPts val="0"/>
              </a:spcAft>
              <a:buNone/>
            </a:pPr>
            <a:r>
              <a:rPr lang="pt-BR" sz="1800" dirty="0">
                <a:solidFill>
                  <a:schemeClr val="lt1"/>
                </a:solidFill>
                <a:latin typeface="Archivo"/>
                <a:ea typeface="Archivo"/>
                <a:cs typeface="Archivo"/>
                <a:sym typeface="Archivo"/>
              </a:rPr>
              <a:t>fb.com/id-norway</a:t>
            </a:r>
            <a:endParaRPr sz="1800" dirty="0">
              <a:solidFill>
                <a:schemeClr val="lt1"/>
              </a:solidFill>
              <a:latin typeface="Archivo"/>
              <a:ea typeface="Archivo"/>
              <a:cs typeface="Archivo"/>
              <a:sym typeface="Archivo"/>
            </a:endParaRPr>
          </a:p>
        </p:txBody>
      </p:sp>
    </p:spTree>
    <p:extLst>
      <p:ext uri="{BB962C8B-B14F-4D97-AF65-F5344CB8AC3E}">
        <p14:creationId xmlns:p14="http://schemas.microsoft.com/office/powerpoint/2010/main" val="3562635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0"/>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205" name="Google Shape;205;p10"/>
          <p:cNvSpPr txBox="1"/>
          <p:nvPr/>
        </p:nvSpPr>
        <p:spPr>
          <a:xfrm>
            <a:off x="6934200" y="2634180"/>
            <a:ext cx="34671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lt1"/>
                </a:solidFill>
                <a:latin typeface="Archivo"/>
                <a:ea typeface="Archivo"/>
                <a:cs typeface="Archivo"/>
                <a:sym typeface="Archivo"/>
              </a:rPr>
              <a:t>Working together globally for local economic and social development.</a:t>
            </a:r>
            <a:endParaRPr dirty="0"/>
          </a:p>
        </p:txBody>
      </p:sp>
      <p:sp>
        <p:nvSpPr>
          <p:cNvPr id="206" name="Google Shape;206;p10"/>
          <p:cNvSpPr txBox="1"/>
          <p:nvPr/>
        </p:nvSpPr>
        <p:spPr>
          <a:xfrm>
            <a:off x="6994160" y="4755230"/>
            <a:ext cx="3467100" cy="12884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800" dirty="0">
                <a:solidFill>
                  <a:schemeClr val="lt1"/>
                </a:solidFill>
                <a:latin typeface="Archivo"/>
                <a:ea typeface="Archivo"/>
                <a:cs typeface="Archivo"/>
                <a:sym typeface="Archivo"/>
              </a:rPr>
              <a:t>www.id-norway.com</a:t>
            </a:r>
            <a:endParaRPr dirty="0"/>
          </a:p>
          <a:p>
            <a:pPr marL="0" marR="0" lvl="0" indent="0" algn="l" rtl="0">
              <a:lnSpc>
                <a:spcPct val="150000"/>
              </a:lnSpc>
              <a:spcBef>
                <a:spcPts val="0"/>
              </a:spcBef>
              <a:spcAft>
                <a:spcPts val="0"/>
              </a:spcAft>
              <a:buNone/>
            </a:pPr>
            <a:r>
              <a:rPr lang="pt-BR" sz="1800" dirty="0">
                <a:solidFill>
                  <a:schemeClr val="lt1"/>
                </a:solidFill>
                <a:latin typeface="Archivo"/>
                <a:ea typeface="Archivo"/>
                <a:cs typeface="Archivo"/>
                <a:sym typeface="Archivo"/>
              </a:rPr>
              <a:t>post@id-norway.com</a:t>
            </a:r>
            <a:endParaRPr dirty="0"/>
          </a:p>
          <a:p>
            <a:pPr marL="0" marR="0" lvl="0" indent="0" algn="l" rtl="0">
              <a:lnSpc>
                <a:spcPct val="150000"/>
              </a:lnSpc>
              <a:spcBef>
                <a:spcPts val="0"/>
              </a:spcBef>
              <a:spcAft>
                <a:spcPts val="0"/>
              </a:spcAft>
              <a:buNone/>
            </a:pPr>
            <a:r>
              <a:rPr lang="pt-BR" sz="1800" dirty="0">
                <a:solidFill>
                  <a:schemeClr val="lt1"/>
                </a:solidFill>
                <a:latin typeface="Archivo"/>
                <a:ea typeface="Archivo"/>
                <a:cs typeface="Archivo"/>
                <a:sym typeface="Archivo"/>
              </a:rPr>
              <a:t>fb.com/id-norway</a:t>
            </a:r>
            <a:endParaRPr sz="1800" dirty="0">
              <a:solidFill>
                <a:schemeClr val="lt1"/>
              </a:solidFill>
              <a:latin typeface="Archivo"/>
              <a:ea typeface="Archivo"/>
              <a:cs typeface="Archivo"/>
              <a:sym typeface="Archiv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64769D-E9E6-2DF4-F99B-C2B1DA18FD9E}"/>
              </a:ext>
            </a:extLst>
          </p:cNvPr>
          <p:cNvSpPr>
            <a:spLocks noGrp="1"/>
          </p:cNvSpPr>
          <p:nvPr>
            <p:ph type="title"/>
          </p:nvPr>
        </p:nvSpPr>
        <p:spPr/>
        <p:txBody>
          <a:bodyPr/>
          <a:lstStyle/>
          <a:p>
            <a:r>
              <a:rPr lang="pl-PL" dirty="0" err="1"/>
              <a:t>Main</a:t>
            </a:r>
            <a:r>
              <a:rPr lang="pl-PL" dirty="0"/>
              <a:t> </a:t>
            </a:r>
            <a:r>
              <a:rPr lang="pl-PL" dirty="0" err="1"/>
              <a:t>action</a:t>
            </a:r>
            <a:r>
              <a:rPr lang="pl-PL" dirty="0"/>
              <a:t> </a:t>
            </a:r>
            <a:r>
              <a:rPr lang="pl-PL" dirty="0" err="1"/>
              <a:t>streams</a:t>
            </a:r>
            <a:r>
              <a:rPr lang="pl-PL" dirty="0"/>
              <a:t> of the </a:t>
            </a:r>
            <a:r>
              <a:rPr lang="pl-PL" dirty="0" err="1"/>
              <a:t>climate</a:t>
            </a:r>
            <a:r>
              <a:rPr lang="pl-PL" dirty="0"/>
              <a:t> policy</a:t>
            </a:r>
            <a:endParaRPr lang="en-US" b="0" dirty="0"/>
          </a:p>
        </p:txBody>
      </p:sp>
      <p:sp>
        <p:nvSpPr>
          <p:cNvPr id="5" name="Text Placeholder 4">
            <a:extLst>
              <a:ext uri="{FF2B5EF4-FFF2-40B4-BE49-F238E27FC236}">
                <a16:creationId xmlns:a16="http://schemas.microsoft.com/office/drawing/2014/main" id="{178F08DC-998D-962B-DF14-B69435B665B1}"/>
              </a:ext>
            </a:extLst>
          </p:cNvPr>
          <p:cNvSpPr>
            <a:spLocks noGrp="1"/>
          </p:cNvSpPr>
          <p:nvPr>
            <p:ph type="body" idx="1"/>
          </p:nvPr>
        </p:nvSpPr>
        <p:spPr/>
        <p:txBody>
          <a:bodyPr>
            <a:normAutofit/>
          </a:bodyPr>
          <a:lstStyle/>
          <a:p>
            <a:pPr marL="285750" indent="-285750" algn="just">
              <a:lnSpc>
                <a:spcPct val="100000"/>
              </a:lnSpc>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International cooperation: </a:t>
            </a:r>
            <a:r>
              <a:rPr lang="en-US" sz="2000" kern="1200" dirty="0">
                <a:solidFill>
                  <a:schemeClr val="bg1"/>
                </a:solidFill>
                <a:latin typeface="Archivo" panose="020B0503020202020B04" pitchFamily="34" charset="0"/>
                <a:ea typeface="+mn-ea"/>
                <a:cs typeface="+mn-cs"/>
              </a:rPr>
              <a:t>Norway plays a leading role in international efforts to combat climate change and support developing countries to mitigate and adapt to the impacts of climate change.</a:t>
            </a:r>
          </a:p>
          <a:p>
            <a:pPr marL="285750" indent="-285750" algn="just">
              <a:lnSpc>
                <a:spcPct val="100000"/>
              </a:lnSpc>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Forest and land use</a:t>
            </a:r>
            <a:r>
              <a:rPr lang="en-US" sz="2000" kern="1200" dirty="0">
                <a:solidFill>
                  <a:schemeClr val="bg1"/>
                </a:solidFill>
                <a:latin typeface="Archivo" panose="020B0503020202020B04" pitchFamily="34" charset="0"/>
                <a:ea typeface="+mn-ea"/>
                <a:cs typeface="+mn-cs"/>
              </a:rPr>
              <a:t>: Norway is taking action on deforestation, afforestation and reforestation, and sustainable land use to sequester carbon from the atmosphere.</a:t>
            </a:r>
          </a:p>
          <a:p>
            <a:pPr marL="285750" indent="-285750" algn="just">
              <a:lnSpc>
                <a:spcPct val="100000"/>
              </a:lnSpc>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Blue carbon</a:t>
            </a:r>
            <a:r>
              <a:rPr lang="en-US" sz="2000" kern="1200" dirty="0">
                <a:solidFill>
                  <a:schemeClr val="bg1"/>
                </a:solidFill>
                <a:latin typeface="Archivo" panose="020B0503020202020B04" pitchFamily="34" charset="0"/>
                <a:ea typeface="+mn-ea"/>
                <a:cs typeface="+mn-cs"/>
              </a:rPr>
              <a:t>: Norway is taking action on protecting and restoring coastal and marine ecosystems, such as mangroves, salt marshes, and seagrass beds that store large amounts of carbon in soils and biomass.</a:t>
            </a:r>
          </a:p>
          <a:p>
            <a:endParaRPr lang="en-US" dirty="0"/>
          </a:p>
        </p:txBody>
      </p:sp>
    </p:spTree>
    <p:extLst>
      <p:ext uri="{BB962C8B-B14F-4D97-AF65-F5344CB8AC3E}">
        <p14:creationId xmlns:p14="http://schemas.microsoft.com/office/powerpoint/2010/main" val="1001197991"/>
      </p:ext>
    </p:extLst>
  </p:cSld>
  <p:clrMapOvr>
    <a:masterClrMapping/>
  </p:clrMapOvr>
  <mc:AlternateContent xmlns:mc="http://schemas.openxmlformats.org/markup-compatibility/2006" xmlns:p14="http://schemas.microsoft.com/office/powerpoint/2010/main">
    <mc:Choice Requires="p14">
      <p:transition spd="slow" p14:dur="2000" advTm="79179"/>
    </mc:Choice>
    <mc:Fallback xmlns="">
      <p:transition spd="slow" advTm="79179"/>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D45B1A-4F0C-88A3-E598-CBEFB9405242}"/>
              </a:ext>
            </a:extLst>
          </p:cNvPr>
          <p:cNvSpPr>
            <a:spLocks noGrp="1"/>
          </p:cNvSpPr>
          <p:nvPr>
            <p:ph type="title"/>
          </p:nvPr>
        </p:nvSpPr>
        <p:spPr/>
        <p:txBody>
          <a:bodyPr/>
          <a:lstStyle/>
          <a:p>
            <a:r>
              <a:rPr lang="en-US" dirty="0"/>
              <a:t>Climate mitigation measures</a:t>
            </a:r>
          </a:p>
        </p:txBody>
      </p:sp>
      <p:pic>
        <p:nvPicPr>
          <p:cNvPr id="3074" name="Picture 2" descr="In a new geopolitical reality Norway's natural gas and renewable energy  resources will be vital to Europe's energy transition - Simonsen Vogt Wiig">
            <a:extLst>
              <a:ext uri="{FF2B5EF4-FFF2-40B4-BE49-F238E27FC236}">
                <a16:creationId xmlns:a16="http://schemas.microsoft.com/office/drawing/2014/main" id="{940B4096-5AC8-9AFC-1DA8-3400F5F882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83"/>
          <a:stretch/>
        </p:blipFill>
        <p:spPr bwMode="auto">
          <a:xfrm>
            <a:off x="616402" y="1644134"/>
            <a:ext cx="4232756" cy="269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AF3B13-DCCC-38E4-B72A-2CB76793BDB3}"/>
              </a:ext>
            </a:extLst>
          </p:cNvPr>
          <p:cNvSpPr txBox="1"/>
          <p:nvPr/>
        </p:nvSpPr>
        <p:spPr>
          <a:xfrm>
            <a:off x="1084264" y="5867400"/>
            <a:ext cx="7234236" cy="246221"/>
          </a:xfrm>
          <a:prstGeom prst="rect">
            <a:avLst/>
          </a:prstGeom>
          <a:noFill/>
        </p:spPr>
        <p:txBody>
          <a:bodyPr wrap="square" rtlCol="0">
            <a:spAutoFit/>
          </a:bodyPr>
          <a:lstStyle/>
          <a:p>
            <a:r>
              <a:rPr lang="en-US" sz="1000" i="1" dirty="0">
                <a:solidFill>
                  <a:schemeClr val="bg1"/>
                </a:solidFill>
              </a:rPr>
              <a:t>https://kontrollpanel.svw.no/wp-content/uploads/2020/04/nicholas-doherty-pONBhDyOFoM-unsplash-scaled.jpg</a:t>
            </a:r>
          </a:p>
        </p:txBody>
      </p:sp>
      <p:pic>
        <p:nvPicPr>
          <p:cNvPr id="8" name="Picture 7" descr="Electric car charger">
            <a:extLst>
              <a:ext uri="{FF2B5EF4-FFF2-40B4-BE49-F238E27FC236}">
                <a16:creationId xmlns:a16="http://schemas.microsoft.com/office/drawing/2014/main" id="{955A7308-F2E0-F7F6-AC3F-E0F03B8B9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666" y="2693988"/>
            <a:ext cx="4035448" cy="2692400"/>
          </a:xfrm>
          <a:prstGeom prst="rect">
            <a:avLst/>
          </a:prstGeom>
        </p:spPr>
      </p:pic>
      <p:pic>
        <p:nvPicPr>
          <p:cNvPr id="12" name="Picture 11" descr="Aerial view of green treetops">
            <a:extLst>
              <a:ext uri="{FF2B5EF4-FFF2-40B4-BE49-F238E27FC236}">
                <a16:creationId xmlns:a16="http://schemas.microsoft.com/office/drawing/2014/main" id="{62B1760F-7E84-96B4-B16D-E9BDCBB19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299" y="3424455"/>
            <a:ext cx="3758173" cy="2504837"/>
          </a:xfrm>
          <a:prstGeom prst="rect">
            <a:avLst/>
          </a:prstGeom>
        </p:spPr>
      </p:pic>
      <p:sp>
        <p:nvSpPr>
          <p:cNvPr id="13" name="TextBox 12">
            <a:extLst>
              <a:ext uri="{FF2B5EF4-FFF2-40B4-BE49-F238E27FC236}">
                <a16:creationId xmlns:a16="http://schemas.microsoft.com/office/drawing/2014/main" id="{10EFD519-3D14-F60E-22FA-DF46F9D3A82E}"/>
              </a:ext>
            </a:extLst>
          </p:cNvPr>
          <p:cNvSpPr txBox="1"/>
          <p:nvPr/>
        </p:nvSpPr>
        <p:spPr>
          <a:xfrm flipH="1">
            <a:off x="4882978" y="1649771"/>
            <a:ext cx="26669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Renewable energy</a:t>
            </a:r>
            <a:endParaRPr lang="en-US" b="1" dirty="0">
              <a:solidFill>
                <a:schemeClr val="bg1"/>
              </a:solidFill>
              <a:latin typeface="Archivo" panose="020B0503020202020B04" pitchFamily="34" charset="0"/>
            </a:endParaRPr>
          </a:p>
        </p:txBody>
      </p:sp>
      <p:sp>
        <p:nvSpPr>
          <p:cNvPr id="14" name="TextBox 13">
            <a:extLst>
              <a:ext uri="{FF2B5EF4-FFF2-40B4-BE49-F238E27FC236}">
                <a16:creationId xmlns:a16="http://schemas.microsoft.com/office/drawing/2014/main" id="{BD2FC6C9-A6B5-520F-925C-0450D8B72315}"/>
              </a:ext>
            </a:extLst>
          </p:cNvPr>
          <p:cNvSpPr txBox="1"/>
          <p:nvPr/>
        </p:nvSpPr>
        <p:spPr>
          <a:xfrm flipH="1">
            <a:off x="4931197" y="2008337"/>
            <a:ext cx="26669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Carbon taxation</a:t>
            </a:r>
            <a:endParaRPr lang="en-US" b="1" dirty="0">
              <a:solidFill>
                <a:schemeClr val="bg1"/>
              </a:solidFill>
              <a:latin typeface="Archivo" panose="020B0503020202020B04" pitchFamily="34" charset="0"/>
            </a:endParaRPr>
          </a:p>
        </p:txBody>
      </p:sp>
      <p:sp>
        <p:nvSpPr>
          <p:cNvPr id="15" name="TextBox 14">
            <a:extLst>
              <a:ext uri="{FF2B5EF4-FFF2-40B4-BE49-F238E27FC236}">
                <a16:creationId xmlns:a16="http://schemas.microsoft.com/office/drawing/2014/main" id="{715735E0-5A12-C355-9491-0F95F0E3BD23}"/>
              </a:ext>
            </a:extLst>
          </p:cNvPr>
          <p:cNvSpPr txBox="1"/>
          <p:nvPr/>
        </p:nvSpPr>
        <p:spPr>
          <a:xfrm flipH="1">
            <a:off x="4931197" y="2326501"/>
            <a:ext cx="3325700"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Energy efficiency measures</a:t>
            </a:r>
            <a:endParaRPr lang="en-US" b="1" dirty="0">
              <a:solidFill>
                <a:schemeClr val="bg1"/>
              </a:solidFill>
              <a:latin typeface="Archivo" panose="020B0503020202020B04" pitchFamily="34" charset="0"/>
            </a:endParaRPr>
          </a:p>
        </p:txBody>
      </p:sp>
      <p:sp>
        <p:nvSpPr>
          <p:cNvPr id="16" name="TextBox 15">
            <a:extLst>
              <a:ext uri="{FF2B5EF4-FFF2-40B4-BE49-F238E27FC236}">
                <a16:creationId xmlns:a16="http://schemas.microsoft.com/office/drawing/2014/main" id="{C51AD385-7215-651B-04F2-3149E8A8FAC3}"/>
              </a:ext>
            </a:extLst>
          </p:cNvPr>
          <p:cNvSpPr txBox="1"/>
          <p:nvPr/>
        </p:nvSpPr>
        <p:spPr>
          <a:xfrm flipH="1">
            <a:off x="6428265" y="2698710"/>
            <a:ext cx="2666999"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Electric vehicles</a:t>
            </a:r>
            <a:endParaRPr lang="en-US" b="1" dirty="0">
              <a:solidFill>
                <a:schemeClr val="bg1"/>
              </a:solidFill>
              <a:latin typeface="Archivo" panose="020B0503020202020B04" pitchFamily="34" charset="0"/>
            </a:endParaRPr>
          </a:p>
        </p:txBody>
      </p:sp>
      <p:sp>
        <p:nvSpPr>
          <p:cNvPr id="17" name="TextBox 16">
            <a:extLst>
              <a:ext uri="{FF2B5EF4-FFF2-40B4-BE49-F238E27FC236}">
                <a16:creationId xmlns:a16="http://schemas.microsoft.com/office/drawing/2014/main" id="{9D296410-81DE-9C14-D764-F9B8D163986E}"/>
              </a:ext>
            </a:extLst>
          </p:cNvPr>
          <p:cNvSpPr txBox="1"/>
          <p:nvPr/>
        </p:nvSpPr>
        <p:spPr>
          <a:xfrm flipH="1">
            <a:off x="6428265" y="3004263"/>
            <a:ext cx="3528884" cy="369332"/>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Carbon capture and storage</a:t>
            </a:r>
            <a:endParaRPr lang="en-US" b="1" dirty="0">
              <a:solidFill>
                <a:schemeClr val="bg1"/>
              </a:solidFill>
              <a:latin typeface="Archivo" panose="020B0503020202020B04" pitchFamily="34" charset="0"/>
            </a:endParaRPr>
          </a:p>
        </p:txBody>
      </p:sp>
      <p:sp>
        <p:nvSpPr>
          <p:cNvPr id="18" name="TextBox 17">
            <a:extLst>
              <a:ext uri="{FF2B5EF4-FFF2-40B4-BE49-F238E27FC236}">
                <a16:creationId xmlns:a16="http://schemas.microsoft.com/office/drawing/2014/main" id="{213D4234-C952-4C03-7031-237447522BE9}"/>
              </a:ext>
            </a:extLst>
          </p:cNvPr>
          <p:cNvSpPr txBox="1"/>
          <p:nvPr/>
        </p:nvSpPr>
        <p:spPr>
          <a:xfrm flipH="1">
            <a:off x="9271986" y="3678874"/>
            <a:ext cx="3528884" cy="369332"/>
          </a:xfrm>
          <a:prstGeom prst="rect">
            <a:avLst/>
          </a:prstGeom>
          <a:noFill/>
        </p:spPr>
        <p:txBody>
          <a:bodyPr wrap="square" rtlCol="0">
            <a:spAutoFit/>
          </a:bodyPr>
          <a:lstStyle/>
          <a:p>
            <a:r>
              <a:rPr lang="en-US" b="1" dirty="0">
                <a:solidFill>
                  <a:schemeClr val="bg1"/>
                </a:solidFill>
                <a:latin typeface="Archivo" panose="020B0503020202020B04" pitchFamily="34" charset="0"/>
              </a:rPr>
              <a:t>Forest conservation</a:t>
            </a:r>
          </a:p>
        </p:txBody>
      </p:sp>
      <p:sp>
        <p:nvSpPr>
          <p:cNvPr id="19" name="TextBox 18">
            <a:extLst>
              <a:ext uri="{FF2B5EF4-FFF2-40B4-BE49-F238E27FC236}">
                <a16:creationId xmlns:a16="http://schemas.microsoft.com/office/drawing/2014/main" id="{7E3EBC2E-9E42-80FE-800C-57341D60EC8A}"/>
              </a:ext>
            </a:extLst>
          </p:cNvPr>
          <p:cNvSpPr txBox="1"/>
          <p:nvPr/>
        </p:nvSpPr>
        <p:spPr>
          <a:xfrm flipH="1">
            <a:off x="9271986" y="4048206"/>
            <a:ext cx="2824289" cy="923330"/>
          </a:xfrm>
          <a:prstGeom prst="rect">
            <a:avLst/>
          </a:prstGeom>
          <a:noFill/>
        </p:spPr>
        <p:txBody>
          <a:bodyPr wrap="square" rtlCol="0">
            <a:spAutoFit/>
          </a:bodyPr>
          <a:lstStyle/>
          <a:p>
            <a:r>
              <a:rPr lang="en-US" b="1" i="0" dirty="0">
                <a:solidFill>
                  <a:schemeClr val="bg1"/>
                </a:solidFill>
                <a:effectLst/>
                <a:latin typeface="Archivo" panose="020B0503020202020B04" pitchFamily="34" charset="0"/>
              </a:rPr>
              <a:t>International cooperation and commitment</a:t>
            </a:r>
            <a:endParaRPr lang="en-US" b="1" dirty="0">
              <a:solidFill>
                <a:schemeClr val="bg1"/>
              </a:solidFill>
              <a:latin typeface="Archivo" panose="020B0503020202020B04" pitchFamily="34" charset="0"/>
            </a:endParaRPr>
          </a:p>
        </p:txBody>
      </p:sp>
    </p:spTree>
    <p:extLst>
      <p:ext uri="{BB962C8B-B14F-4D97-AF65-F5344CB8AC3E}">
        <p14:creationId xmlns:p14="http://schemas.microsoft.com/office/powerpoint/2010/main" val="216678891"/>
      </p:ext>
    </p:extLst>
  </p:cSld>
  <p:clrMapOvr>
    <a:masterClrMapping/>
  </p:clrMapOvr>
  <mc:AlternateContent xmlns:mc="http://schemas.openxmlformats.org/markup-compatibility/2006" xmlns:p14="http://schemas.microsoft.com/office/powerpoint/2010/main">
    <mc:Choice Requires="p14">
      <p:transition spd="slow" p14:dur="2000" advTm="194314"/>
    </mc:Choice>
    <mc:Fallback xmlns="">
      <p:transition spd="slow" advTm="19431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B2589E-AD52-A28D-A7B6-CF3BE5B78C16}"/>
              </a:ext>
            </a:extLst>
          </p:cNvPr>
          <p:cNvSpPr>
            <a:spLocks noGrp="1"/>
          </p:cNvSpPr>
          <p:nvPr>
            <p:ph type="title"/>
          </p:nvPr>
        </p:nvSpPr>
        <p:spPr/>
        <p:txBody>
          <a:bodyPr/>
          <a:lstStyle/>
          <a:p>
            <a:r>
              <a:rPr lang="pl-PL" dirty="0" err="1"/>
              <a:t>Main</a:t>
            </a:r>
            <a:r>
              <a:rPr lang="pl-PL" dirty="0"/>
              <a:t> </a:t>
            </a:r>
            <a:r>
              <a:rPr lang="pl-PL" dirty="0" err="1"/>
              <a:t>action</a:t>
            </a:r>
            <a:r>
              <a:rPr lang="pl-PL" dirty="0"/>
              <a:t> </a:t>
            </a:r>
            <a:r>
              <a:rPr lang="pl-PL" dirty="0" err="1"/>
              <a:t>streams</a:t>
            </a:r>
            <a:r>
              <a:rPr lang="pl-PL" dirty="0"/>
              <a:t> of the </a:t>
            </a:r>
            <a:r>
              <a:rPr lang="pl-PL" dirty="0" err="1"/>
              <a:t>climate</a:t>
            </a:r>
            <a:r>
              <a:rPr lang="pl-PL" dirty="0"/>
              <a:t> policy</a:t>
            </a:r>
            <a:endParaRPr lang="en-US" dirty="0"/>
          </a:p>
        </p:txBody>
      </p:sp>
      <p:sp>
        <p:nvSpPr>
          <p:cNvPr id="9" name="Text Placeholder 8">
            <a:extLst>
              <a:ext uri="{FF2B5EF4-FFF2-40B4-BE49-F238E27FC236}">
                <a16:creationId xmlns:a16="http://schemas.microsoft.com/office/drawing/2014/main" id="{35F38773-700A-E207-4CA1-AE7570057058}"/>
              </a:ext>
            </a:extLst>
          </p:cNvPr>
          <p:cNvSpPr>
            <a:spLocks noGrp="1"/>
          </p:cNvSpPr>
          <p:nvPr>
            <p:ph type="body" idx="1"/>
          </p:nvPr>
        </p:nvSpPr>
        <p:spPr/>
        <p:txBody>
          <a:bodyPr>
            <a:normAutofit/>
          </a:bodyPr>
          <a:lstStyle/>
          <a:p>
            <a:pPr marL="285750" indent="-285750" algn="just">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Renewable energy</a:t>
            </a:r>
            <a:r>
              <a:rPr lang="en-US" sz="2000" kern="1200" dirty="0">
                <a:solidFill>
                  <a:schemeClr val="bg1"/>
                </a:solidFill>
                <a:latin typeface="Archivo" panose="020B0503020202020B04" pitchFamily="34" charset="0"/>
                <a:ea typeface="+mn-ea"/>
                <a:cs typeface="+mn-cs"/>
              </a:rPr>
              <a:t>: Norway has set a goal to increase the use of renewable energy sources, such as hydropower and wind power, in order to reduce its dependence on fossil fuels.</a:t>
            </a:r>
          </a:p>
          <a:p>
            <a:pPr marL="285750" indent="-285750" algn="just">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Carbon pricing: </a:t>
            </a:r>
            <a:r>
              <a:rPr lang="en-US" sz="2000" kern="1200" dirty="0">
                <a:solidFill>
                  <a:schemeClr val="bg1"/>
                </a:solidFill>
                <a:latin typeface="Archivo" panose="020B0503020202020B04" pitchFamily="34" charset="0"/>
                <a:ea typeface="+mn-ea"/>
                <a:cs typeface="+mn-cs"/>
              </a:rPr>
              <a:t>Norway has implemented a carbon pricing mechanism, such as a carbon tax on industrial emissions</a:t>
            </a:r>
          </a:p>
          <a:p>
            <a:pPr marL="285750" indent="-285750" algn="just">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Zero-emission vehicles</a:t>
            </a:r>
            <a:r>
              <a:rPr lang="en-US" sz="2000" kern="1200" dirty="0">
                <a:solidFill>
                  <a:schemeClr val="bg1"/>
                </a:solidFill>
                <a:latin typeface="Archivo" panose="020B0503020202020B04" pitchFamily="34" charset="0"/>
                <a:ea typeface="+mn-ea"/>
                <a:cs typeface="+mn-cs"/>
              </a:rPr>
              <a:t>: Norway has set a goal to have all new cars sold in the country be zero-emission vehicles by 2025.</a:t>
            </a:r>
          </a:p>
          <a:p>
            <a:pPr marL="285750" indent="-285750" algn="just">
              <a:buFont typeface="Arial" panose="020B0604020202020204" pitchFamily="34" charset="0"/>
              <a:buChar char="•"/>
            </a:pPr>
            <a:r>
              <a:rPr lang="en-US" sz="2000" b="1" kern="1200" dirty="0">
                <a:solidFill>
                  <a:schemeClr val="bg1"/>
                </a:solidFill>
                <a:latin typeface="Archivo" panose="020B0503020202020B04" pitchFamily="34" charset="0"/>
                <a:ea typeface="+mn-ea"/>
                <a:cs typeface="+mn-cs"/>
              </a:rPr>
              <a:t>Energy efficiency and conservation</a:t>
            </a:r>
            <a:r>
              <a:rPr lang="en-US" sz="2000" kern="1200" dirty="0">
                <a:solidFill>
                  <a:schemeClr val="bg1"/>
                </a:solidFill>
                <a:latin typeface="Archivo" panose="020B0503020202020B04" pitchFamily="34" charset="0"/>
                <a:ea typeface="+mn-ea"/>
                <a:cs typeface="+mn-cs"/>
              </a:rPr>
              <a:t>: The country has implemented a number of measures to promote energy efficiency and conservation, such as building codes that require new buildings to meet high energy efficiency standards</a:t>
            </a:r>
            <a:r>
              <a:rPr lang="en-US" sz="3200" b="0" i="0" dirty="0">
                <a:solidFill>
                  <a:srgbClr val="374151"/>
                </a:solidFill>
                <a:effectLst/>
                <a:latin typeface="Söhne"/>
              </a:rPr>
              <a:t>.</a:t>
            </a:r>
          </a:p>
          <a:p>
            <a:endParaRPr lang="en-US" dirty="0"/>
          </a:p>
        </p:txBody>
      </p:sp>
    </p:spTree>
    <p:extLst>
      <p:ext uri="{BB962C8B-B14F-4D97-AF65-F5344CB8AC3E}">
        <p14:creationId xmlns:p14="http://schemas.microsoft.com/office/powerpoint/2010/main" val="3682319321"/>
      </p:ext>
    </p:extLst>
  </p:cSld>
  <p:clrMapOvr>
    <a:masterClrMapping/>
  </p:clrMapOvr>
  <mc:AlternateContent xmlns:mc="http://schemas.openxmlformats.org/markup-compatibility/2006" xmlns:p14="http://schemas.microsoft.com/office/powerpoint/2010/main">
    <mc:Choice Requires="p14">
      <p:transition spd="slow" p14:dur="2000" advTm="118987"/>
    </mc:Choice>
    <mc:Fallback xmlns="">
      <p:transition spd="slow" advTm="1189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618FD6-B420-F602-99F3-603F39C4636A}"/>
              </a:ext>
            </a:extLst>
          </p:cNvPr>
          <p:cNvSpPr>
            <a:spLocks noGrp="1"/>
          </p:cNvSpPr>
          <p:nvPr>
            <p:ph type="title"/>
          </p:nvPr>
        </p:nvSpPr>
        <p:spPr/>
        <p:txBody>
          <a:bodyPr/>
          <a:lstStyle/>
          <a:p>
            <a:r>
              <a:rPr lang="en-US" dirty="0"/>
              <a:t>Regulations for climate planning </a:t>
            </a:r>
          </a:p>
        </p:txBody>
      </p:sp>
      <p:sp>
        <p:nvSpPr>
          <p:cNvPr id="5" name="Text Placeholder 4">
            <a:extLst>
              <a:ext uri="{FF2B5EF4-FFF2-40B4-BE49-F238E27FC236}">
                <a16:creationId xmlns:a16="http://schemas.microsoft.com/office/drawing/2014/main" id="{C49C7637-F0A2-1398-427C-F73FCB242874}"/>
              </a:ext>
            </a:extLst>
          </p:cNvPr>
          <p:cNvSpPr>
            <a:spLocks noGrp="1"/>
          </p:cNvSpPr>
          <p:nvPr>
            <p:ph type="body" idx="1"/>
          </p:nvPr>
        </p:nvSpPr>
        <p:spPr/>
        <p:txBody>
          <a:bodyPr/>
          <a:lstStyle/>
          <a:p>
            <a:r>
              <a:rPr lang="en-US" dirty="0"/>
              <a:t>Norway</a:t>
            </a:r>
          </a:p>
        </p:txBody>
      </p:sp>
    </p:spTree>
    <p:extLst>
      <p:ext uri="{BB962C8B-B14F-4D97-AF65-F5344CB8AC3E}">
        <p14:creationId xmlns:p14="http://schemas.microsoft.com/office/powerpoint/2010/main" val="395382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6" name="Title 5">
            <a:extLst>
              <a:ext uri="{FF2B5EF4-FFF2-40B4-BE49-F238E27FC236}">
                <a16:creationId xmlns:a16="http://schemas.microsoft.com/office/drawing/2014/main" id="{7EE78728-AC16-461E-9E27-2FBA4312FF03}"/>
              </a:ext>
            </a:extLst>
          </p:cNvPr>
          <p:cNvSpPr>
            <a:spLocks noGrp="1"/>
          </p:cNvSpPr>
          <p:nvPr>
            <p:ph type="title"/>
          </p:nvPr>
        </p:nvSpPr>
        <p:spPr>
          <a:xfrm>
            <a:off x="838200" y="228600"/>
            <a:ext cx="7781544" cy="1341755"/>
          </a:xfrm>
        </p:spPr>
        <p:txBody>
          <a:bodyPr>
            <a:normAutofit/>
          </a:bodyPr>
          <a:lstStyle/>
          <a:p>
            <a:r>
              <a:rPr lang="en-US" sz="3800" dirty="0"/>
              <a:t>Framework for climate and energy planning </a:t>
            </a:r>
          </a:p>
        </p:txBody>
      </p:sp>
      <p:pic>
        <p:nvPicPr>
          <p:cNvPr id="99" name="Google Shape;99;p3" descr="Graphical user interface, text&#10;&#10;Description automatically generated"/>
          <p:cNvPicPr preferRelativeResize="0">
            <a:picLocks noGrp="1"/>
          </p:cNvPicPr>
          <p:nvPr>
            <p:ph type="body" idx="4294967295"/>
          </p:nvPr>
        </p:nvPicPr>
        <p:blipFill rotWithShape="1">
          <a:blip r:embed="rId3">
            <a:alphaModFix/>
          </a:blip>
          <a:srcRect/>
          <a:stretch/>
        </p:blipFill>
        <p:spPr>
          <a:xfrm>
            <a:off x="8191500" y="0"/>
            <a:ext cx="4000500" cy="2047875"/>
          </a:xfrm>
          <a:prstGeom prst="rect">
            <a:avLst/>
          </a:prstGeom>
          <a:noFill/>
          <a:ln>
            <a:noFill/>
          </a:ln>
        </p:spPr>
      </p:pic>
      <p:graphicFrame>
        <p:nvGraphicFramePr>
          <p:cNvPr id="4" name="Diagram 3">
            <a:extLst>
              <a:ext uri="{FF2B5EF4-FFF2-40B4-BE49-F238E27FC236}">
                <a16:creationId xmlns:a16="http://schemas.microsoft.com/office/drawing/2014/main" id="{E9EF4510-3E91-F6AC-AEEF-6206305D3A23}"/>
              </a:ext>
            </a:extLst>
          </p:cNvPr>
          <p:cNvGraphicFramePr/>
          <p:nvPr>
            <p:extLst>
              <p:ext uri="{D42A27DB-BD31-4B8C-83A1-F6EECF244321}">
                <p14:modId xmlns:p14="http://schemas.microsoft.com/office/powerpoint/2010/main" val="678108090"/>
              </p:ext>
            </p:extLst>
          </p:nvPr>
        </p:nvGraphicFramePr>
        <p:xfrm>
          <a:off x="976123" y="1798955"/>
          <a:ext cx="10476737" cy="4915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6" name="Title 5">
            <a:extLst>
              <a:ext uri="{FF2B5EF4-FFF2-40B4-BE49-F238E27FC236}">
                <a16:creationId xmlns:a16="http://schemas.microsoft.com/office/drawing/2014/main" id="{7EE78728-AC16-461E-9E27-2FBA4312FF03}"/>
              </a:ext>
            </a:extLst>
          </p:cNvPr>
          <p:cNvSpPr>
            <a:spLocks noGrp="1"/>
          </p:cNvSpPr>
          <p:nvPr>
            <p:ph type="title"/>
          </p:nvPr>
        </p:nvSpPr>
        <p:spPr>
          <a:xfrm>
            <a:off x="838200" y="353059"/>
            <a:ext cx="7781544" cy="1341755"/>
          </a:xfrm>
        </p:spPr>
        <p:txBody>
          <a:bodyPr>
            <a:normAutofit fontScale="90000"/>
          </a:bodyPr>
          <a:lstStyle/>
          <a:p>
            <a:r>
              <a:rPr lang="pl-PL" sz="3800" dirty="0" err="1"/>
              <a:t>Institutional</a:t>
            </a:r>
            <a:r>
              <a:rPr lang="pl-PL" sz="3800" dirty="0"/>
              <a:t> system</a:t>
            </a:r>
            <a:r>
              <a:rPr lang="en-US" sz="3800" dirty="0"/>
              <a:t> for </a:t>
            </a:r>
            <a:r>
              <a:rPr lang="pl-PL" sz="3800" dirty="0" err="1"/>
              <a:t>Norwegian</a:t>
            </a:r>
            <a:r>
              <a:rPr lang="pl-PL" sz="3800" dirty="0"/>
              <a:t> </a:t>
            </a:r>
            <a:r>
              <a:rPr lang="pl-PL" sz="3800" dirty="0" err="1"/>
              <a:t>climate</a:t>
            </a:r>
            <a:r>
              <a:rPr lang="pl-PL" sz="3800" dirty="0"/>
              <a:t> policy </a:t>
            </a:r>
            <a:r>
              <a:rPr lang="pl-PL" sz="3800" dirty="0" err="1"/>
              <a:t>implementation</a:t>
            </a:r>
            <a:r>
              <a:rPr lang="en-US" sz="3800" dirty="0"/>
              <a:t> </a:t>
            </a:r>
            <a:r>
              <a:rPr lang="pl-PL" sz="3800" dirty="0"/>
              <a:t>– </a:t>
            </a:r>
            <a:r>
              <a:rPr lang="pl-PL" sz="3800" dirty="0" err="1"/>
              <a:t>national</a:t>
            </a:r>
            <a:r>
              <a:rPr lang="pl-PL" sz="3800" dirty="0"/>
              <a:t> </a:t>
            </a:r>
            <a:r>
              <a:rPr lang="pl-PL" sz="3800" dirty="0" err="1"/>
              <a:t>level</a:t>
            </a:r>
            <a:endParaRPr lang="en-US" sz="3800" dirty="0"/>
          </a:p>
        </p:txBody>
      </p:sp>
      <p:pic>
        <p:nvPicPr>
          <p:cNvPr id="99" name="Google Shape;99;p3" descr="Graphical user interface, text&#10;&#10;Description automatically generated"/>
          <p:cNvPicPr preferRelativeResize="0">
            <a:picLocks noGrp="1"/>
          </p:cNvPicPr>
          <p:nvPr>
            <p:ph type="body" idx="4294967295"/>
          </p:nvPr>
        </p:nvPicPr>
        <p:blipFill rotWithShape="1">
          <a:blip r:embed="rId3">
            <a:alphaModFix/>
          </a:blip>
          <a:srcRect/>
          <a:stretch/>
        </p:blipFill>
        <p:spPr>
          <a:xfrm>
            <a:off x="8191500" y="0"/>
            <a:ext cx="4000500" cy="2047875"/>
          </a:xfrm>
          <a:prstGeom prst="rect">
            <a:avLst/>
          </a:prstGeom>
          <a:noFill/>
          <a:ln>
            <a:noFill/>
          </a:ln>
        </p:spPr>
      </p:pic>
      <p:graphicFrame>
        <p:nvGraphicFramePr>
          <p:cNvPr id="2" name="Diagram 1">
            <a:extLst>
              <a:ext uri="{FF2B5EF4-FFF2-40B4-BE49-F238E27FC236}">
                <a16:creationId xmlns:a16="http://schemas.microsoft.com/office/drawing/2014/main" id="{6A98233B-1A88-CB39-D297-F716854E6ACC}"/>
              </a:ext>
            </a:extLst>
          </p:cNvPr>
          <p:cNvGraphicFramePr/>
          <p:nvPr>
            <p:extLst>
              <p:ext uri="{D42A27DB-BD31-4B8C-83A1-F6EECF244321}">
                <p14:modId xmlns:p14="http://schemas.microsoft.com/office/powerpoint/2010/main" val="1935204542"/>
              </p:ext>
            </p:extLst>
          </p:nvPr>
        </p:nvGraphicFramePr>
        <p:xfrm>
          <a:off x="2443480" y="1569931"/>
          <a:ext cx="7660640" cy="5041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6368726"/>
      </p:ext>
    </p:extLst>
  </p:cSld>
  <p:clrMapOvr>
    <a:masterClrMapping/>
  </p:clrMapOvr>
</p:sld>
</file>

<file path=ppt/theme/theme1.xml><?xml version="1.0" encoding="utf-8"?>
<a:theme xmlns:a="http://schemas.openxmlformats.org/drawingml/2006/main" name="IDN - Corporate Theme">
  <a:themeElements>
    <a:clrScheme name="Personalizada 1">
      <a:dk1>
        <a:srgbClr val="012C56"/>
      </a:dk1>
      <a:lt1>
        <a:srgbClr val="EBEBF2"/>
      </a:lt1>
      <a:dk2>
        <a:srgbClr val="333333"/>
      </a:dk2>
      <a:lt2>
        <a:srgbClr val="75B7BC"/>
      </a:lt2>
      <a:accent1>
        <a:srgbClr val="CAE4F2"/>
      </a:accent1>
      <a:accent2>
        <a:srgbClr val="D42839"/>
      </a:accent2>
      <a:accent3>
        <a:srgbClr val="8496B0"/>
      </a:accent3>
      <a:accent4>
        <a:srgbClr val="323F4F"/>
      </a:accent4>
      <a:accent5>
        <a:srgbClr val="5B9BD5"/>
      </a:accent5>
      <a:accent6>
        <a:srgbClr val="CAE4F2"/>
      </a:accent6>
      <a:hlink>
        <a:srgbClr val="75B7BC"/>
      </a:hlink>
      <a:folHlink>
        <a:srgbClr val="EBEB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5976</TotalTime>
  <Words>6379</Words>
  <Application>Microsoft Office PowerPoint</Application>
  <PresentationFormat>Widescreen</PresentationFormat>
  <Paragraphs>420</Paragraphs>
  <Slides>39</Slides>
  <Notes>33</Notes>
  <HiddenSlides>3</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Wingdings</vt:lpstr>
      <vt:lpstr>Helvetica Neue</vt:lpstr>
      <vt:lpstr>Archivo Bold</vt:lpstr>
      <vt:lpstr>Söhne</vt:lpstr>
      <vt:lpstr>TheSans-B3Light</vt:lpstr>
      <vt:lpstr>Helvetica</vt:lpstr>
      <vt:lpstr>Symbol</vt:lpstr>
      <vt:lpstr>Calibri Light</vt:lpstr>
      <vt:lpstr>Proxima Nova</vt:lpstr>
      <vt:lpstr>Archivo</vt:lpstr>
      <vt:lpstr>Barlow</vt:lpstr>
      <vt:lpstr>Courier New</vt:lpstr>
      <vt:lpstr>Times New Roman</vt:lpstr>
      <vt:lpstr>Arial</vt:lpstr>
      <vt:lpstr>adobe-garamond-pro</vt:lpstr>
      <vt:lpstr>Roboto</vt:lpstr>
      <vt:lpstr>Calibri</vt:lpstr>
      <vt:lpstr>IDN - Corporate Theme</vt:lpstr>
      <vt:lpstr>Climate Planning in Norway</vt:lpstr>
      <vt:lpstr>Norwegian climate policy </vt:lpstr>
      <vt:lpstr>Climate adaptation measures</vt:lpstr>
      <vt:lpstr>Main action streams of the climate policy</vt:lpstr>
      <vt:lpstr>Climate mitigation measures</vt:lpstr>
      <vt:lpstr>Main action streams of the climate policy</vt:lpstr>
      <vt:lpstr>Regulations for climate planning </vt:lpstr>
      <vt:lpstr>Framework for climate and energy planning </vt:lpstr>
      <vt:lpstr>Institutional system for Norwegian climate policy implementation – national level</vt:lpstr>
      <vt:lpstr>Climate and Energy Planning as a municipality role </vt:lpstr>
      <vt:lpstr>State planning guidelines for climate and energy planning and climate adaptation 2018  </vt:lpstr>
      <vt:lpstr>Requirements for planning process and decision basis </vt:lpstr>
      <vt:lpstr>Minimal requirements for municipal climate plans</vt:lpstr>
      <vt:lpstr>Climate planning </vt:lpstr>
      <vt:lpstr>Municipal climate planning</vt:lpstr>
      <vt:lpstr>The guidebook “Municipal energy and climate planning – a guide to the process”</vt:lpstr>
      <vt:lpstr>Reaching climate goals for Trondheim</vt:lpstr>
      <vt:lpstr>Main strategies to be adopted by climate friendly Trondheim</vt:lpstr>
      <vt:lpstr>PowerPoint Presentation</vt:lpstr>
      <vt:lpstr>Climate planning in Norway </vt:lpstr>
      <vt:lpstr>Collaboration for climate planning </vt:lpstr>
      <vt:lpstr>Climate planning: collaborative process </vt:lpstr>
      <vt:lpstr>Climate Adaptation Network Trøndelag (NKT) </vt:lpstr>
      <vt:lpstr>Climate Adaptation Network Trøndelag</vt:lpstr>
      <vt:lpstr>In Front - municipal network for climate adaptation</vt:lpstr>
      <vt:lpstr>In Front - municipal network for climate adaptation</vt:lpstr>
      <vt:lpstr>Knowledge for climate planning</vt:lpstr>
      <vt:lpstr>Climate profiles</vt:lpstr>
      <vt:lpstr>KlimaReg project – involvement of the private research institute</vt:lpstr>
      <vt:lpstr>Academic days on climate adaptation in Hedmark</vt:lpstr>
      <vt:lpstr>Academic days on climate adaptation in Hedmark</vt:lpstr>
      <vt:lpstr>Competences for climate</vt:lpstr>
      <vt:lpstr>Funding scheme for competence development by Miljødirektoratet</vt:lpstr>
      <vt:lpstr>PowerPoint Presentation</vt:lpstr>
      <vt:lpstr>Bergen. IT inspired methodology </vt:lpstr>
      <vt:lpstr>Be smart politician (… and be aware of the climate change) </vt:lpstr>
      <vt:lpstr>Key lessons from Norway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goes here</dc:title>
  <dc:creator>Ítalo Brunetto De Rocco</dc:creator>
  <cp:lastModifiedBy>user</cp:lastModifiedBy>
  <cp:revision>21</cp:revision>
  <dcterms:created xsi:type="dcterms:W3CDTF">2019-01-11T02:36:10Z</dcterms:created>
  <dcterms:modified xsi:type="dcterms:W3CDTF">2023-06-25T09:43:37Z</dcterms:modified>
</cp:coreProperties>
</file>