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28"/>
  </p:notesMasterIdLst>
  <p:handoutMasterIdLst>
    <p:handoutMasterId r:id="rId29"/>
  </p:handoutMasterIdLst>
  <p:sldIdLst>
    <p:sldId id="299" r:id="rId5"/>
    <p:sldId id="301" r:id="rId6"/>
    <p:sldId id="300" r:id="rId7"/>
    <p:sldId id="282" r:id="rId8"/>
    <p:sldId id="329" r:id="rId9"/>
    <p:sldId id="330" r:id="rId10"/>
    <p:sldId id="306" r:id="rId11"/>
    <p:sldId id="309" r:id="rId12"/>
    <p:sldId id="302" r:id="rId13"/>
    <p:sldId id="310" r:id="rId14"/>
    <p:sldId id="311" r:id="rId15"/>
    <p:sldId id="312" r:id="rId16"/>
    <p:sldId id="313" r:id="rId17"/>
    <p:sldId id="317" r:id="rId18"/>
    <p:sldId id="318" r:id="rId19"/>
    <p:sldId id="319" r:id="rId20"/>
    <p:sldId id="321" r:id="rId21"/>
    <p:sldId id="320" r:id="rId22"/>
    <p:sldId id="324" r:id="rId23"/>
    <p:sldId id="325" r:id="rId24"/>
    <p:sldId id="326" r:id="rId25"/>
    <p:sldId id="323" r:id="rId26"/>
    <p:sldId id="296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8603FDC-E32A-4AB5-989C-0864C3EAD2B8}" styleName="Themed Style 2 - Accent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38B1855-1B75-4FBE-930C-398BA8C253C6}" styleName="Themed Style 2 - Accent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3" autoAdjust="0"/>
    <p:restoredTop sz="94574" autoAdjust="0"/>
  </p:normalViewPr>
  <p:slideViewPr>
    <p:cSldViewPr snapToGrid="0">
      <p:cViewPr varScale="1">
        <p:scale>
          <a:sx n="69" d="100"/>
          <a:sy n="69" d="100"/>
        </p:scale>
        <p:origin x="684" y="4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Relationship Id="rId8" Type="http://schemas.openxmlformats.org/officeDocument/2006/relationships/slide" Target="slides/slide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6/25/2023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6/25/2023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gif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png"/><Relationship Id="rId4" Type="http://schemas.openxmlformats.org/officeDocument/2006/relationships/image" Target="../media/image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1.jpeg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.jpeg"/><Relationship Id="rId4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05271" y="672869"/>
            <a:ext cx="6157980" cy="5693323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6972974" y="2934791"/>
            <a:ext cx="3773633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31428" y="3306360"/>
            <a:ext cx="4890583" cy="999487"/>
          </a:xfrm>
        </p:spPr>
        <p:txBody>
          <a:bodyPr/>
          <a:lstStyle/>
          <a:p>
            <a:r>
              <a:rPr lang="bg-BG" sz="3000" b="1" dirty="0" smtClean="0">
                <a:solidFill>
                  <a:schemeClr val="accent6">
                    <a:lumMod val="50000"/>
                  </a:schemeClr>
                </a:solidFill>
              </a:rPr>
              <a:t>ЕФЕКТИВНО ПЛАНИРАНЕ И ПРИЛАГАНЕ НА ОБЩИНСКИ ПОЛИТИКИ ПО КЛИМАТА</a:t>
            </a:r>
            <a:endParaRPr lang="en-US" sz="3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3176165" y="6105188"/>
            <a:ext cx="8707884" cy="590349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bg-BG" sz="24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служители, 20 – 22 юни 2023 г., Благоевград</a:t>
            </a:r>
            <a:endParaRPr lang="en-US" sz="24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4192539" y="5974306"/>
            <a:ext cx="7691509" cy="0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  <a:endCxn id="16" idx="107"/>
          </p:cNvCxnSpPr>
          <p:nvPr/>
        </p:nvCxnSpPr>
        <p:spPr>
          <a:xfrm flipV="1">
            <a:off x="348343" y="5986842"/>
            <a:ext cx="3363593" cy="0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363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06870" y="2283259"/>
            <a:ext cx="10415140" cy="2081074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ДЕЙНОСТИТЕ ЗА БОРБА С КЛИМАТИЧНИТЕ ПРОМЕНИ В ПОЧТИ ВСИЧКИ СЕКТОРИ ИМАТ МЕСТНО ИЗМЕРЕНИЕ – БИЛО ПОРАДИ ВРЪЗКАТА С ПЛАНОВЕ И ПРОГРАМИ, ПРИЕМАНИ НА ОБЩИНСКО НИВО, ИЛИ ПОРАДИ ТОВА, ЧЕ СЕ ИЗПЪЛНЯВАТ ЧРЕЗ МЕСТНИ ПРОЕКТИ.</a:t>
            </a:r>
            <a:endParaRPr lang="en-US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753646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0229" y="1563438"/>
            <a:ext cx="10681781" cy="3734276"/>
          </a:xfrm>
        </p:spPr>
        <p:txBody>
          <a:bodyPr/>
          <a:lstStyle/>
          <a:p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Работа по групи: РОЛЯТА НА ОБЩИНИТЕ В ПРИЛАГАНЕТО НА МЕРКИ ЗА СМЕКЧАВАНЕ/ АДАПТАЦИЯ КЪМ КП</a:t>
            </a:r>
          </a:p>
          <a:p>
            <a:endParaRPr lang="bg-BG" sz="2800" b="1" dirty="0">
              <a:solidFill>
                <a:schemeClr val="accent6">
                  <a:lumMod val="50000"/>
                </a:schemeClr>
              </a:solidFill>
            </a:endParaRPr>
          </a:p>
          <a:p>
            <a:r>
              <a:rPr lang="bg-BG" sz="2800" b="1" u="sng" dirty="0" smtClean="0">
                <a:solidFill>
                  <a:schemeClr val="accent6">
                    <a:lumMod val="50000"/>
                  </a:schemeClr>
                </a:solidFill>
              </a:rPr>
              <a:t>КЛЮЧОВИ ВЪПРОСИ:</a:t>
            </a:r>
          </a:p>
          <a:p>
            <a:pPr indent="1887538">
              <a:tabLst>
                <a:tab pos="2598738" algn="l"/>
              </a:tabLst>
            </a:pPr>
            <a:r>
              <a:rPr lang="bg-BG" sz="2800" b="1" dirty="0" smtClean="0">
                <a:solidFill>
                  <a:schemeClr val="accent2"/>
                </a:solidFill>
              </a:rPr>
              <a:t>? В КОИ СЕКТОРИ/ МЕРКИ МОЖЕМ ДА СМЕ ВОДЕЩИ</a:t>
            </a:r>
          </a:p>
          <a:p>
            <a:pPr indent="1887538">
              <a:tabLst>
                <a:tab pos="2598738" algn="l"/>
              </a:tabLst>
            </a:pPr>
            <a:r>
              <a:rPr lang="bg-BG" sz="2800" b="1" dirty="0" smtClean="0">
                <a:solidFill>
                  <a:schemeClr val="accent2"/>
                </a:solidFill>
              </a:rPr>
              <a:t>? С КАКВО МОЖЕМ ДА ДОПРИНЕСЕМ</a:t>
            </a:r>
          </a:p>
          <a:p>
            <a:pPr indent="1887538">
              <a:tabLst>
                <a:tab pos="2598738" algn="l"/>
              </a:tabLst>
            </a:pPr>
            <a:r>
              <a:rPr lang="bg-BG" sz="2800" b="1" dirty="0" smtClean="0">
                <a:solidFill>
                  <a:schemeClr val="accent2"/>
                </a:solidFill>
              </a:rPr>
              <a:t>? НЕ Е НАША РАБОТА</a:t>
            </a:r>
            <a:endParaRPr lang="en-US" sz="2800" b="1" dirty="0">
              <a:solidFill>
                <a:schemeClr val="accent2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</p:spTree>
    <p:extLst>
      <p:ext uri="{BB962C8B-B14F-4D97-AF65-F5344CB8AC3E}">
        <p14:creationId xmlns:p14="http://schemas.microsoft.com/office/powerpoint/2010/main" val="2116791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325327" y="2897462"/>
            <a:ext cx="4207588" cy="1602103"/>
          </a:xfrm>
        </p:spPr>
        <p:txBody>
          <a:bodyPr/>
          <a:lstStyle/>
          <a:p>
            <a:r>
              <a:rPr lang="bg-BG" sz="3000" b="1" dirty="0" smtClean="0">
                <a:solidFill>
                  <a:schemeClr val="accent6">
                    <a:lumMod val="50000"/>
                  </a:schemeClr>
                </a:solidFill>
              </a:rPr>
              <a:t>РАБОТА ПО ГРУПИ</a:t>
            </a:r>
            <a:endParaRPr lang="en-US" sz="3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3082" name="Picture 10" descr="GIFs Teamwork Transparent GI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6247" y="1166918"/>
            <a:ext cx="4095753" cy="36452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90882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176164" y="1461720"/>
            <a:ext cx="8507836" cy="4242394"/>
          </a:xfrm>
        </p:spPr>
        <p:txBody>
          <a:bodyPr/>
          <a:lstStyle/>
          <a:p>
            <a:r>
              <a:rPr lang="bg-BG" sz="2300" b="1" dirty="0" smtClean="0">
                <a:solidFill>
                  <a:schemeClr val="accent6">
                    <a:lumMod val="50000"/>
                  </a:schemeClr>
                </a:solidFill>
              </a:rPr>
              <a:t>ГЛОБАЛНОТО СПОРАЗУМЕНИЕ НА КМЕТОВЕТЕ ЗА КЛИМАТ И ЕНЕРГИЯ:</a:t>
            </a:r>
          </a:p>
          <a:p>
            <a:r>
              <a:rPr lang="bg-BG" sz="2300" b="1" dirty="0" smtClean="0">
                <a:solidFill>
                  <a:schemeClr val="accent6">
                    <a:lumMod val="50000"/>
                  </a:schemeClr>
                </a:solidFill>
              </a:rPr>
              <a:t>! Местните и регионални власти създават политики с фокус върху хората</a:t>
            </a:r>
          </a:p>
          <a:p>
            <a:r>
              <a:rPr lang="bg-BG" sz="2300" b="1" dirty="0" smtClean="0">
                <a:solidFill>
                  <a:schemeClr val="accent6">
                    <a:lumMod val="50000"/>
                  </a:schemeClr>
                </a:solidFill>
              </a:rPr>
              <a:t>! Отговорът на глобалните предизвикателства е в мобилизацията и организацията на местните потенциали и ресурси</a:t>
            </a:r>
          </a:p>
          <a:p>
            <a:r>
              <a:rPr lang="bg-BG" sz="2300" b="1" dirty="0" smtClean="0">
                <a:solidFill>
                  <a:schemeClr val="accent6">
                    <a:lumMod val="50000"/>
                  </a:schemeClr>
                </a:solidFill>
              </a:rPr>
              <a:t>! Местните власти могат да предизвикат промяна на модела и поведението</a:t>
            </a:r>
          </a:p>
          <a:p>
            <a:r>
              <a:rPr lang="bg-BG" sz="2300" b="1" dirty="0" smtClean="0">
                <a:solidFill>
                  <a:schemeClr val="accent6">
                    <a:lumMod val="50000"/>
                  </a:schemeClr>
                </a:solidFill>
              </a:rPr>
              <a:t>! Градовете и регионите създават критични мрежи от партньорства</a:t>
            </a:r>
          </a:p>
          <a:p>
            <a:r>
              <a:rPr lang="bg-BG" sz="2300" b="1" dirty="0" smtClean="0">
                <a:solidFill>
                  <a:schemeClr val="accent6">
                    <a:lumMod val="50000"/>
                  </a:schemeClr>
                </a:solidFill>
              </a:rPr>
              <a:t>! Съществен принос в събирането и отчитането на информация</a:t>
            </a:r>
          </a:p>
          <a:p>
            <a:endParaRPr lang="en-US" sz="23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pic>
        <p:nvPicPr>
          <p:cNvPr id="4098" name="Picture 2" descr="https://climate-adapt.eea.europa.eu/en/eu-adaptation-policy/covenant-of-mayors/en_logo_com_2018.png/@@images/8b179379-896d-4b82-8324-0a10077db7ab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3996" y="1383045"/>
            <a:ext cx="2180948" cy="1087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5484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767872"/>
            <a:ext cx="7676045" cy="1115036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МЕСТНИ ПОЛИТИКИ ПО КЛИМАТА</a:t>
            </a:r>
          </a:p>
          <a:p>
            <a:r>
              <a:rPr lang="bg-BG" sz="3000" b="1" dirty="0" smtClean="0">
                <a:solidFill>
                  <a:schemeClr val="accent6">
                    <a:lumMod val="50000"/>
                  </a:schemeClr>
                </a:solidFill>
              </a:rPr>
              <a:t>СЕКТОРНИ ПОЛИТИКИ НА МЕСТНО НИВО</a:t>
            </a:r>
            <a:endParaRPr lang="en-US" sz="3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2692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771" y="1910355"/>
            <a:ext cx="10638239" cy="2829815"/>
          </a:xfrm>
        </p:spPr>
        <p:txBody>
          <a:bodyPr/>
          <a:lstStyle/>
          <a:p>
            <a:r>
              <a:rPr lang="bg-BG" b="1" u="sng" dirty="0" smtClean="0">
                <a:solidFill>
                  <a:schemeClr val="accent6">
                    <a:lumMod val="50000"/>
                  </a:schemeClr>
                </a:solidFill>
              </a:rPr>
              <a:t>ЕНЕРГИЙНА ЕФЕКТИВНОСТ: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ПОДМЯНА НА КОНВЕНЦИОНАЛНИТЕ ГОРИВА ЗА БИТОВО ОТОПЛЕНИЕ 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НАСЪРЧАВАНЕ НА ИЗПОЛЗВАНЕТО НА ВЕИ ОТ ДОМАКИНСТВА И В ОБЩЕСТВЕНИ СГРАДИ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ОБНОВЯВАНЕ НА СГРАДНИЯ ФОНД (ДОМАКИНСТВА И ОБЩЕСТВЕНИ СГРАДИ)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ИНОВАЦИИ – СГРАДИ С БЛИЗКО ДО НУЛЕВОТО ПОТРЕБЛЕНИЕ, ИНТЕЛИГЕНТНИ СГРАДИ</a:t>
            </a:r>
            <a:endParaRPr lang="en-US" sz="22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6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6844579" y="5042954"/>
            <a:ext cx="5021943" cy="96304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b="1" dirty="0" smtClean="0">
                <a:solidFill>
                  <a:schemeClr val="accent2"/>
                </a:solidFill>
              </a:rPr>
              <a:t>! </a:t>
            </a:r>
            <a:r>
              <a:rPr lang="bg-BG" sz="2800" b="1" dirty="0" smtClean="0">
                <a:solidFill>
                  <a:schemeClr val="accent2"/>
                </a:solidFill>
              </a:rPr>
              <a:t>ИНИЦИАТИВАТА </a:t>
            </a:r>
            <a:endParaRPr lang="en-US" sz="2800" b="1" dirty="0" smtClean="0">
              <a:solidFill>
                <a:schemeClr val="accent2"/>
              </a:solidFill>
            </a:endParaRPr>
          </a:p>
          <a:p>
            <a:r>
              <a:rPr lang="en-US" sz="2800" b="1" dirty="0" smtClean="0">
                <a:solidFill>
                  <a:schemeClr val="accent2"/>
                </a:solidFill>
              </a:rPr>
              <a:t>NEW EUROPEAN BAUHOUSE</a:t>
            </a:r>
            <a:endParaRPr lang="bg-BG" sz="2800" b="1" dirty="0" smtClean="0">
              <a:solidFill>
                <a:schemeClr val="accent2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30846" y="4697544"/>
            <a:ext cx="3295650" cy="1381125"/>
          </a:xfrm>
          <a:prstGeom prst="rect">
            <a:avLst/>
          </a:prstGeom>
        </p:spPr>
      </p:pic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392340" y="1172995"/>
            <a:ext cx="5527619" cy="373598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sz="2800" b="1" dirty="0" smtClean="0">
                <a:solidFill>
                  <a:schemeClr val="bg1"/>
                </a:solidFill>
              </a:rPr>
              <a:t>МЕРКИ ЗА СМЕКЧАВАНЕ НА ИК</a:t>
            </a:r>
          </a:p>
        </p:txBody>
      </p:sp>
    </p:spTree>
    <p:extLst>
      <p:ext uri="{BB962C8B-B14F-4D97-AF65-F5344CB8AC3E}">
        <p14:creationId xmlns:p14="http://schemas.microsoft.com/office/powerpoint/2010/main" val="1084246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771" y="1772788"/>
            <a:ext cx="10638239" cy="3179423"/>
          </a:xfrm>
        </p:spPr>
        <p:txBody>
          <a:bodyPr/>
          <a:lstStyle/>
          <a:p>
            <a:r>
              <a:rPr lang="bg-BG" b="1" u="sng" dirty="0" smtClean="0">
                <a:solidFill>
                  <a:schemeClr val="accent6">
                    <a:lumMod val="50000"/>
                  </a:schemeClr>
                </a:solidFill>
              </a:rPr>
              <a:t>ОТПАДЪЦИ: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УЛАВЯНЕ И ИЗГАРЯНЕ НА БИОГАЗ ОТ ДЕПА ЗА УПРАВЛЕНИЕ НА ОТПАДЪЦИ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ИЗГРАЖДАНЕ НА КОМПОСТИРАЩИ ИНСТАЛАЦИИ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АНАЕРОБНА СТАБИЛИЗАЦИЯ НА УТАЙКИ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РАЗДЕЛНО СЪБИРАНЕ НА БИОРАЗГРАДИМИ ОТПАДЪЦИ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РАЗРАБОТВАНЕ НА ПАЗАР ЗА МАТЕРИАЛИ ОТ РЕЦИКЛИРАНИ ОТПАДЪЦИ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ПРЕДОТВРАТЯВАНЕ И ОГРАНИЧАВАНЕ НА КОЛИЧЕСТВОТО ОБРАЗУВАНИ ОТПАДЪЦИ</a:t>
            </a:r>
            <a:endParaRPr lang="en-US" sz="22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6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5284235" y="4860431"/>
            <a:ext cx="6569431" cy="96304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b="1" dirty="0" smtClean="0">
                <a:solidFill>
                  <a:schemeClr val="accent2"/>
                </a:solidFill>
              </a:rPr>
              <a:t>! </a:t>
            </a:r>
            <a:r>
              <a:rPr lang="bg-BG" sz="2800" b="1" dirty="0" smtClean="0">
                <a:solidFill>
                  <a:schemeClr val="accent2"/>
                </a:solidFill>
              </a:rPr>
              <a:t>СТРАТЕГИЯ И ПЛАН ЗА ДЕЙСТВИЕ ЗА ПРЕХОД КЪМ КРЪГОВА ИКОНОМИКА 2021 – 2027 г.</a:t>
            </a:r>
          </a:p>
        </p:txBody>
      </p:sp>
      <p:pic>
        <p:nvPicPr>
          <p:cNvPr id="7170" name="Picture 2" descr="Кръгова икономика - предизвикателства и възможности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8572" y="4746172"/>
            <a:ext cx="1995663" cy="13304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392340" y="1172995"/>
            <a:ext cx="5527619" cy="373598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sz="2800" b="1" dirty="0" smtClean="0">
                <a:solidFill>
                  <a:schemeClr val="bg1"/>
                </a:solidFill>
              </a:rPr>
              <a:t>МЕРКИ ЗА СМЕКЧАВАНЕ НА ИК</a:t>
            </a:r>
          </a:p>
        </p:txBody>
      </p:sp>
    </p:spTree>
    <p:extLst>
      <p:ext uri="{BB962C8B-B14F-4D97-AF65-F5344CB8AC3E}">
        <p14:creationId xmlns:p14="http://schemas.microsoft.com/office/powerpoint/2010/main" val="401754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771" y="1593971"/>
            <a:ext cx="10638239" cy="3366222"/>
          </a:xfrm>
        </p:spPr>
        <p:txBody>
          <a:bodyPr/>
          <a:lstStyle/>
          <a:p>
            <a:r>
              <a:rPr lang="bg-BG" b="1" u="sng" dirty="0" smtClean="0">
                <a:solidFill>
                  <a:schemeClr val="accent6">
                    <a:lumMod val="50000"/>
                  </a:schemeClr>
                </a:solidFill>
              </a:rPr>
              <a:t>ТРАНСПОРТ:</a:t>
            </a:r>
          </a:p>
          <a:p>
            <a:pPr marL="342900" indent="-342900">
              <a:buFontTx/>
              <a:buChar char="-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РАЗВИТИЕ НА ЖЕЛЕЗОПЪТНАТА ИНФРАСТРУКТУРА И ТРАНСПОРТ</a:t>
            </a:r>
            <a:endParaRPr lang="bg-BG" sz="2000" b="1" dirty="0">
              <a:solidFill>
                <a:schemeClr val="accent6">
                  <a:lumMod val="50000"/>
                </a:schemeClr>
              </a:solidFill>
            </a:endParaRPr>
          </a:p>
          <a:p>
            <a:pPr marL="342900" indent="-342900">
              <a:buFontTx/>
              <a:buChar char="-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НАСЪРЧАВАНЕ НА ИЗПОЛЗВАНЕТО НА АЛТЕРНАТИВНИ ГОРИВА В ТРАНСПОРТА</a:t>
            </a:r>
          </a:p>
          <a:p>
            <a:pPr marL="342900" indent="-342900">
              <a:buFontTx/>
              <a:buChar char="-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ЕЛЕКТРИФИКАЦИЯ НА ТРАНСПОРТА (ОБЩЕСТВЕН И ЛИЧЕН)</a:t>
            </a:r>
          </a:p>
          <a:p>
            <a:pPr marL="342900" indent="-342900">
              <a:buFontTx/>
              <a:buChar char="-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ВЪВЕЖДАНЕ НА СХЕМИ ЗА НАСЪРЧАВАНЕ ИЗПОЛЗВАНЕТО НА ЕЛЕКТРИЧЕСКИ ПРЕВОЗНИ СРЕДСТВА, СПОДЕЛЕНО ПЪТУВАНЕ</a:t>
            </a:r>
          </a:p>
          <a:p>
            <a:pPr marL="342900" indent="-342900">
              <a:buFontTx/>
              <a:buChar char="-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ИЗГРАЖДАНЕ НА ИНФРАСТРУКТУРА ЗА АКТИВНО ПРИДВИЖВАНЕ В УРБАНИЗИРАНИТЕ ТЕРИТОРИИ</a:t>
            </a:r>
          </a:p>
          <a:p>
            <a:pPr marL="342900" indent="-342900">
              <a:buFontTx/>
              <a:buChar char="-"/>
            </a:pPr>
            <a:r>
              <a:rPr lang="bg-BG" sz="2000" b="1" dirty="0" smtClean="0">
                <a:solidFill>
                  <a:schemeClr val="accent6">
                    <a:lumMod val="50000"/>
                  </a:schemeClr>
                </a:solidFill>
              </a:rPr>
              <a:t>ЗОНИ С НУЛЕВИ ЕМИСИИ</a:t>
            </a:r>
            <a:endParaRPr lang="en-US" sz="2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6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5361312" y="5068196"/>
            <a:ext cx="6569431" cy="96304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b="1" dirty="0" smtClean="0">
                <a:solidFill>
                  <a:schemeClr val="accent2"/>
                </a:solidFill>
              </a:rPr>
              <a:t>! </a:t>
            </a:r>
            <a:r>
              <a:rPr lang="bg-BG" sz="2800" b="1" dirty="0" smtClean="0">
                <a:solidFill>
                  <a:schemeClr val="accent2"/>
                </a:solidFill>
              </a:rPr>
              <a:t>ПЛАНОВЕ ЗА УСТОЙЧИВА ГРАДСКА МОБИЛНОСТ</a:t>
            </a:r>
          </a:p>
        </p:txBody>
      </p:sp>
      <p:pic>
        <p:nvPicPr>
          <p:cNvPr id="10242" name="Picture 2" descr="The Cabildo, Lanzarote's Island Council, has contracted the technical  consultancy that is to develop Playa Honda's Sustainable Urban Mobility Plan  (SUMP). - Lanzarote Sustainabl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6164" y="5007349"/>
            <a:ext cx="2051900" cy="823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392340" y="1172995"/>
            <a:ext cx="5527619" cy="373598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sz="2800" b="1" dirty="0" smtClean="0">
                <a:solidFill>
                  <a:schemeClr val="bg1"/>
                </a:solidFill>
              </a:rPr>
              <a:t>МЕРКИ ЗА СМЕКЧАВАНЕ НА ИК</a:t>
            </a:r>
          </a:p>
        </p:txBody>
      </p:sp>
    </p:spTree>
    <p:extLst>
      <p:ext uri="{BB962C8B-B14F-4D97-AF65-F5344CB8AC3E}">
        <p14:creationId xmlns:p14="http://schemas.microsoft.com/office/powerpoint/2010/main" val="3316892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771" y="1772788"/>
            <a:ext cx="10638239" cy="3179423"/>
          </a:xfrm>
        </p:spPr>
        <p:txBody>
          <a:bodyPr/>
          <a:lstStyle/>
          <a:p>
            <a:r>
              <a:rPr lang="bg-BG" b="1" u="sng" dirty="0" smtClean="0">
                <a:solidFill>
                  <a:schemeClr val="accent6">
                    <a:lumMod val="50000"/>
                  </a:schemeClr>
                </a:solidFill>
              </a:rPr>
              <a:t>СЕЛСКО СТОПАНСТВО:</a:t>
            </a:r>
          </a:p>
          <a:p>
            <a:pPr marL="342900" indent="-342900">
              <a:buFontTx/>
              <a:buChar char="-"/>
            </a:pPr>
            <a:r>
              <a:rPr lang="bg-BG" sz="2200" b="1" dirty="0">
                <a:solidFill>
                  <a:schemeClr val="accent6">
                    <a:lumMod val="50000"/>
                  </a:schemeClr>
                </a:solidFill>
              </a:rPr>
              <a:t>ОПТИМИЗИРАНЕ НА ИЗПОЛЗВАНЕТО НА РАСТИТЕЛНИ ОТПАДЪЦИ</a:t>
            </a:r>
          </a:p>
          <a:p>
            <a:pPr marL="342900" indent="-342900">
              <a:buFontTx/>
              <a:buChar char="-"/>
            </a:pPr>
            <a:r>
              <a:rPr lang="bg-BG" sz="2200" b="1" dirty="0">
                <a:solidFill>
                  <a:schemeClr val="accent6">
                    <a:lumMod val="50000"/>
                  </a:schemeClr>
                </a:solidFill>
              </a:rPr>
              <a:t>УСТОЙЧИВО УПРАВЛЕНИЕ НА ПОЧВИТЕ – ПРЕДОТВРАТЯВАНЕ НА ЕРОЗИЯТА И ЗАГУБАТА НА БИОЛОГИЧНО РАЗНООБРАЗИЕ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УВЕЛИЧАВАНЕ НА ГОРСКИТЕ ПЛОЩИ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УВЕЛИЧАВАНЕ НА ПЛОЩТА НА ГРАДСКИТЕ </a:t>
            </a:r>
            <a:r>
              <a:rPr lang="bg-BG" sz="2200" b="1" smtClean="0">
                <a:solidFill>
                  <a:schemeClr val="accent6">
                    <a:lumMod val="50000"/>
                  </a:schemeClr>
                </a:solidFill>
              </a:rPr>
              <a:t>И КРАЙГРАДСКИТЕ </a:t>
            </a: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ПАРКОВЕ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УСТОЙЧИВО УПРАВЛЕНИЕ НА МОЧУРИЩАТА</a:t>
            </a:r>
            <a:endParaRPr lang="en-US" sz="22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6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5284235" y="4860431"/>
            <a:ext cx="6569431" cy="96304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b="1" dirty="0" smtClean="0">
                <a:solidFill>
                  <a:schemeClr val="accent2"/>
                </a:solidFill>
              </a:rPr>
              <a:t>! </a:t>
            </a:r>
            <a:r>
              <a:rPr lang="bg-BG" sz="2800" b="1" dirty="0" smtClean="0">
                <a:solidFill>
                  <a:schemeClr val="accent2"/>
                </a:solidFill>
              </a:rPr>
              <a:t>ЕВРОПЕЙСКА СТРАТЕГИЯ „ОТ ФЕРМАТА ДО ТРАПЕЗАТА“</a:t>
            </a:r>
          </a:p>
        </p:txBody>
      </p:sp>
      <p:pic>
        <p:nvPicPr>
          <p:cNvPr id="8194" name="Picture 2" descr="Farm to Fork Strategy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1248" y="4628397"/>
            <a:ext cx="1389784" cy="13897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392340" y="1172995"/>
            <a:ext cx="5527619" cy="373598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sz="2800" b="1" dirty="0" smtClean="0">
                <a:solidFill>
                  <a:schemeClr val="bg1"/>
                </a:solidFill>
              </a:rPr>
              <a:t>МЕРКИ ЗА СМЕКЧАВАНЕ НА ИК</a:t>
            </a:r>
          </a:p>
        </p:txBody>
      </p:sp>
    </p:spTree>
    <p:extLst>
      <p:ext uri="{BB962C8B-B14F-4D97-AF65-F5344CB8AC3E}">
        <p14:creationId xmlns:p14="http://schemas.microsoft.com/office/powerpoint/2010/main" val="2552392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771" y="1772788"/>
            <a:ext cx="10638239" cy="4044825"/>
          </a:xfrm>
        </p:spPr>
        <p:txBody>
          <a:bodyPr/>
          <a:lstStyle/>
          <a:p>
            <a:r>
              <a:rPr lang="bg-BG" b="1" u="sng" dirty="0" smtClean="0">
                <a:solidFill>
                  <a:schemeClr val="accent6">
                    <a:lumMod val="50000"/>
                  </a:schemeClr>
                </a:solidFill>
              </a:rPr>
              <a:t>ТРАНСПОРТ: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ПОДОБРЯВАНЕ УСТОЙЧИВОСТТА НА ПЪТНАТА И ЖЕЛЕЗОПЪТНА МРЕЖА КЪМ ЕКСТРЕМНИ КЛИМАТИЧНИ СЪБИТИЯ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УПРАВЛЕНИЕ НА ПАРКИРАНЕТО И ЗАДРЪСТВАНИЯТА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АКТУАЛИЗИРАНЕ НА НАСОКИТЕ И СТАНДАРТИТЕ ЗА ПРОЕКТИРАНЕ НА ТРАНСПОРТНАТА ИНФРАСТРУКТУРА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392340" y="1172995"/>
            <a:ext cx="5527619" cy="373598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sz="2800" b="1" dirty="0" smtClean="0">
                <a:solidFill>
                  <a:schemeClr val="bg1"/>
                </a:solidFill>
              </a:rPr>
              <a:t>МЕРКИ ЗА АДАПТАЦИЯ КЪМ ИК</a:t>
            </a:r>
          </a:p>
        </p:txBody>
      </p:sp>
    </p:spTree>
    <p:extLst>
      <p:ext uri="{BB962C8B-B14F-4D97-AF65-F5344CB8AC3E}">
        <p14:creationId xmlns:p14="http://schemas.microsoft.com/office/powerpoint/2010/main" val="2883029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2838506" y="398044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614056" y="2477413"/>
            <a:ext cx="7236465" cy="1422135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„</a:t>
            </a:r>
            <a:r>
              <a:rPr lang="bg-BG" sz="3400" b="1" i="1" dirty="0" smtClean="0">
                <a:solidFill>
                  <a:schemeClr val="accent6">
                    <a:lumMod val="50000"/>
                  </a:schemeClr>
                </a:solidFill>
              </a:rPr>
              <a:t>ТЕЗИ, КОИТО ИМАТ ПРИВИЛЕГИЯТА ДА ЗНАЯТ, ИМАТ И ЗАДЪЛЖЕНИЕТО ДА ДЕЙСТВАТ“</a:t>
            </a:r>
          </a:p>
          <a:p>
            <a:pPr algn="r"/>
            <a:r>
              <a:rPr lang="bg-BG" b="1" dirty="0" smtClean="0">
                <a:solidFill>
                  <a:schemeClr val="tx1"/>
                </a:solidFill>
              </a:rPr>
              <a:t>Алберт Айнщайн</a:t>
            </a:r>
            <a:endParaRPr lang="en-US" b="1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6" name="Picture 2" descr="Геният Алберт Айнщайн - ЛИЧНОСТИ ОНЛАЙН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643" y="2218211"/>
            <a:ext cx="2453500" cy="245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4953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771" y="1772788"/>
            <a:ext cx="10638239" cy="4044825"/>
          </a:xfrm>
        </p:spPr>
        <p:txBody>
          <a:bodyPr/>
          <a:lstStyle/>
          <a:p>
            <a:r>
              <a:rPr lang="bg-BG" b="1" u="sng" dirty="0" smtClean="0">
                <a:solidFill>
                  <a:schemeClr val="accent6">
                    <a:lumMod val="50000"/>
                  </a:schemeClr>
                </a:solidFill>
              </a:rPr>
              <a:t>ГРАДСКА СРЕДА: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ИНТЕГРИРАНЕ НА ЦЕЛИТЕ ЗА АИК В НОРМАТИВНИТЕ И СТРАТЕГИЧЕСКИ ДОКУМЕНТИ, СВЪРЗАНИ С РЕГИОНАЛНОТО И ПРОСТРАНСТВЕНО/ГРАДСКО ПЛАНИРАНЕ 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ИНТЕГРИРАНО ГРАДСКО ПЛАНИРАНЕ С ФОКУС ВЪРХУ ХОРАТА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„ПОЗЕЛЕНЯВАНЕ“ НА ГРАДОВЕТЕ И ИНОВАЦИИ В ГРАДСКАТА СРЕДА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ПОВИШАВАНЕ НА ОБЩЕСТВЕНАТА ИНФОРМИРАНОСТ ОТНОСНО АИК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СЪБИРАНЕ НА ДАННИ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392340" y="1172995"/>
            <a:ext cx="5527619" cy="373598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sz="2800" b="1" dirty="0" smtClean="0">
                <a:solidFill>
                  <a:schemeClr val="bg1"/>
                </a:solidFill>
              </a:rPr>
              <a:t>МЕРКИ ЗА АДАПТАЦИЯ КЪМ ИК</a:t>
            </a:r>
          </a:p>
        </p:txBody>
      </p:sp>
    </p:spTree>
    <p:extLst>
      <p:ext uri="{BB962C8B-B14F-4D97-AF65-F5344CB8AC3E}">
        <p14:creationId xmlns:p14="http://schemas.microsoft.com/office/powerpoint/2010/main" val="1858601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771" y="1772788"/>
            <a:ext cx="10638239" cy="4044825"/>
          </a:xfrm>
        </p:spPr>
        <p:txBody>
          <a:bodyPr/>
          <a:lstStyle/>
          <a:p>
            <a:r>
              <a:rPr lang="bg-BG" b="1" u="sng" dirty="0" smtClean="0">
                <a:solidFill>
                  <a:schemeClr val="accent6">
                    <a:lumMod val="50000"/>
                  </a:schemeClr>
                </a:solidFill>
              </a:rPr>
              <a:t>ВОДИ: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ПОДОБРЯВАНЕ НА ИНФРАСТРУКТУРАТА ЗА УПРАВЛЕНИЕ НА ВОДИТЕ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ОЦЕНКА НА АДАПТИВНИЯ КАПАЦИТЕТ НА ЗНАЧИМАТА ВОДНА ИНФРАСТРУКТУРА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РАЗШИРЯВАНЕ НА МРЕЖИТЕ ЗА МОНИТОРИНГ НА ВОДНИТЕ ОБКТИ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ИЗГРАЖДАНЕ НА СИСТЕМИ ЗА НАБЛЮДЕНИЕ И РАННО ОПОВЕСТЯВАНЕ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392340" y="1172995"/>
            <a:ext cx="5527619" cy="373598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sz="2800" b="1" dirty="0" smtClean="0">
                <a:solidFill>
                  <a:schemeClr val="bg1"/>
                </a:solidFill>
              </a:rPr>
              <a:t>МЕРКИ ЗА АДАПТАЦИЯ КЪМ ИК</a:t>
            </a:r>
          </a:p>
        </p:txBody>
      </p:sp>
    </p:spTree>
    <p:extLst>
      <p:ext uri="{BB962C8B-B14F-4D97-AF65-F5344CB8AC3E}">
        <p14:creationId xmlns:p14="http://schemas.microsoft.com/office/powerpoint/2010/main" val="3362056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771" y="1772788"/>
            <a:ext cx="10638239" cy="4044825"/>
          </a:xfrm>
        </p:spPr>
        <p:txBody>
          <a:bodyPr/>
          <a:lstStyle/>
          <a:p>
            <a:r>
              <a:rPr lang="bg-BG" b="1" u="sng" dirty="0" smtClean="0">
                <a:solidFill>
                  <a:schemeClr val="accent6">
                    <a:lumMod val="50000"/>
                  </a:schemeClr>
                </a:solidFill>
              </a:rPr>
              <a:t>СЕЛСКО СТОПАНСТВО: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ВЪВЕЖДАНЕ НА ТОПЛОЛЮБИВИ КУЛТУРИ И ПОДХОДЯЩИ ТЕХНИКИ ЗА НАПОЯВАНЕ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ПРАКТИКИ ЗА УСТОЙЧИВО УПРАВЛЕНИЕ НА ВОДИТЕ В СЕЛСКОТО СТОПАНСТВО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ЗАПАЗВАНЕ НА СЪЩЕСТВУВАЩИТЕ ПАСИЩА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РАЗРАБОТВАНЕ НА НОВИ СОРТОВЕ КУЛТУРИ</a:t>
            </a:r>
          </a:p>
          <a:p>
            <a:pPr marL="342900" indent="-342900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ПОВИШАВАНЕ ИНФОРМИРАНОСТТА НА ЗЕМЕДЕЛСКИТЕ ПРОИЗВОДИТЕЛИ</a:t>
            </a:r>
          </a:p>
          <a:p>
            <a:pPr marL="342900" indent="-342900">
              <a:buFontTx/>
              <a:buChar char="-"/>
            </a:pPr>
            <a:r>
              <a:rPr lang="bg-BG" sz="22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                             ОТНОСНО АИК</a:t>
            </a:r>
          </a:p>
          <a:p>
            <a:pPr marL="2336800" indent="261938">
              <a:buFontTx/>
              <a:buChar char="-"/>
            </a:pPr>
            <a:r>
              <a:rPr lang="bg-BG" sz="2200" b="1" dirty="0" smtClean="0">
                <a:solidFill>
                  <a:schemeClr val="accent6">
                    <a:lumMod val="50000"/>
                  </a:schemeClr>
                </a:solidFill>
              </a:rPr>
              <a:t>ПРОГРАМИ ЗА ЗАСТРАХОВАНЕ И УПРАВЛЕНИЕ НА РИСКА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392340" y="1172995"/>
            <a:ext cx="5527619" cy="373598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sz="2800" b="1" dirty="0" smtClean="0">
                <a:solidFill>
                  <a:schemeClr val="bg1"/>
                </a:solidFill>
              </a:rPr>
              <a:t>МЕРКИ ЗА АДАПТАЦИЯ КЪМ ИК</a:t>
            </a:r>
          </a:p>
        </p:txBody>
      </p:sp>
    </p:spTree>
    <p:extLst>
      <p:ext uri="{BB962C8B-B14F-4D97-AF65-F5344CB8AC3E}">
        <p14:creationId xmlns:p14="http://schemas.microsoft.com/office/powerpoint/2010/main" val="3914196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546326" y="1509486"/>
            <a:ext cx="5261579" cy="4864560"/>
          </a:xfrm>
        </p:spPr>
      </p:pic>
      <p:sp>
        <p:nvSpPr>
          <p:cNvPr id="24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6168571" cy="6916057"/>
          </a:xfrm>
        </p:spPr>
        <p:txBody>
          <a:bodyPr/>
          <a:lstStyle/>
          <a:p>
            <a:r>
              <a:rPr lang="bg-BG" sz="4500" dirty="0" smtClean="0"/>
              <a:t>БЛАГОДАРЯ!</a:t>
            </a:r>
            <a:br>
              <a:rPr lang="bg-BG" sz="4500" dirty="0" smtClean="0"/>
            </a:br>
            <a:r>
              <a:rPr lang="bg-BG" sz="4500" dirty="0" smtClean="0"/>
              <a:t>ЩЕ ВИ ОЧАКВАМЕ </a:t>
            </a:r>
            <a:r>
              <a:rPr lang="bg-BG" sz="4500" dirty="0"/>
              <a:t>УТРЕ</a:t>
            </a:r>
            <a:endParaRPr lang="en-US" sz="4500" dirty="0"/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/>
          <p:nvPr/>
        </p:nvCxnSpPr>
        <p:spPr>
          <a:xfrm>
            <a:off x="726059" y="3489695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69601" y="4807512"/>
            <a:ext cx="4586170" cy="1694887"/>
          </a:xfrm>
        </p:spPr>
        <p:txBody>
          <a:bodyPr/>
          <a:lstStyle/>
          <a:p>
            <a:r>
              <a:rPr lang="bg-BG" dirty="0" smtClean="0"/>
              <a:t>КАТАРЖИНА АНА КАЗИМИРШЧУК</a:t>
            </a:r>
          </a:p>
          <a:p>
            <a:r>
              <a:rPr lang="bg-BG" dirty="0" smtClean="0"/>
              <a:t>МАЛГОРЗАТА РУДНИЧКА</a:t>
            </a:r>
          </a:p>
          <a:p>
            <a:r>
              <a:rPr lang="bg-BG" dirty="0" smtClean="0"/>
              <a:t>СИЛВИЯ ГОРАНОВА</a:t>
            </a:r>
          </a:p>
          <a:p>
            <a:r>
              <a:rPr lang="bg-BG" dirty="0" smtClean="0"/>
              <a:t>РУСКА БОЯДЖИЕВА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02506" y="1833877"/>
            <a:ext cx="8557312" cy="372904"/>
          </a:xfrm>
        </p:spPr>
        <p:txBody>
          <a:bodyPr/>
          <a:lstStyle/>
          <a:p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В РОЛЯТА НА ЗНАЕЩИТЕ И ДЕЙСТВАЩИТЕ …</a:t>
            </a:r>
          </a:p>
          <a:p>
            <a:endParaRPr lang="bg-BG" b="1" dirty="0">
              <a:solidFill>
                <a:schemeClr val="accent6">
                  <a:lumMod val="50000"/>
                </a:schemeClr>
              </a:solidFill>
            </a:endParaRPr>
          </a:p>
          <a:p>
            <a:endParaRPr lang="en-US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5292335" y="2512242"/>
            <a:ext cx="5825608" cy="281450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ЕКСПЕРТИ ОТ ОБЩИНИТЕ</a:t>
            </a:r>
          </a:p>
          <a:p>
            <a:endParaRPr lang="bg-BG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 algn="r"/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БЛАГОЕВГРАД</a:t>
            </a:r>
          </a:p>
          <a:p>
            <a:pPr algn="r"/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БОБОШЕВО</a:t>
            </a:r>
          </a:p>
          <a:p>
            <a:pPr algn="r"/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КОЧЕРИНОВО</a:t>
            </a:r>
          </a:p>
          <a:p>
            <a:pPr algn="r"/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СИМИТЛИ</a:t>
            </a:r>
          </a:p>
          <a:p>
            <a:endParaRPr lang="bg-BG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endParaRPr lang="en-US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0067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477414"/>
            <a:ext cx="7168045" cy="658260"/>
          </a:xfrm>
        </p:spPr>
        <p:txBody>
          <a:bodyPr/>
          <a:lstStyle/>
          <a:p>
            <a:r>
              <a:rPr lang="bg-BG" sz="4000" b="1" dirty="0" smtClean="0">
                <a:solidFill>
                  <a:schemeClr val="accent6">
                    <a:lumMod val="50000"/>
                  </a:schemeClr>
                </a:solidFill>
              </a:rPr>
              <a:t>ПРОГРАМА НА ОБУЧЕНИЕТО</a:t>
            </a:r>
            <a:endParaRPr lang="en-US" sz="4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718835" y="4263589"/>
            <a:ext cx="3440471" cy="1846925"/>
          </a:xfrm>
          <a:prstGeom prst="rect">
            <a:avLst/>
          </a:prstGeom>
          <a:ln>
            <a:solidFill>
              <a:schemeClr val="accent4">
                <a:lumMod val="75000"/>
              </a:schemeClr>
            </a:solidFill>
          </a:ln>
        </p:spPr>
        <p:txBody>
          <a:bodyPr vert="horz" lIns="72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</a:t>
            </a:r>
            <a:r>
              <a:rPr lang="bg-BG" b="1" dirty="0" smtClean="0">
                <a:solidFill>
                  <a:schemeClr val="accent4">
                    <a:lumMod val="75000"/>
                  </a:schemeClr>
                </a:solidFill>
              </a:rPr>
              <a:t>Законодателна рамка и политики в областта на климата</a:t>
            </a:r>
          </a:p>
          <a:p>
            <a:r>
              <a:rPr lang="bg-BG" b="1" dirty="0" smtClean="0">
                <a:solidFill>
                  <a:schemeClr val="accent4">
                    <a:lumMod val="75000"/>
                  </a:schemeClr>
                </a:solidFill>
              </a:rPr>
              <a:t>Ролята на общините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2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718835" y="3874330"/>
            <a:ext cx="3454985" cy="400373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b="1" dirty="0" smtClean="0">
                <a:solidFill>
                  <a:schemeClr val="bg1"/>
                </a:solidFill>
              </a:rPr>
              <a:t>ДЕН 1</a:t>
            </a:r>
          </a:p>
          <a:p>
            <a:pPr algn="ctr"/>
            <a:r>
              <a:rPr lang="en-US" b="1" dirty="0" smtClean="0">
                <a:solidFill>
                  <a:schemeClr val="bg1"/>
                </a:solidFill>
              </a:rPr>
              <a:t> 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5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499810" y="4270849"/>
            <a:ext cx="3440471" cy="1839666"/>
          </a:xfrm>
          <a:prstGeom prst="rect">
            <a:avLst/>
          </a:prstGeom>
          <a:ln>
            <a:solidFill>
              <a:schemeClr val="accent2">
                <a:lumMod val="75000"/>
              </a:schemeClr>
            </a:solidFill>
          </a:ln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b="1" dirty="0">
                <a:solidFill>
                  <a:schemeClr val="accent2">
                    <a:lumMod val="75000"/>
                  </a:schemeClr>
                </a:solidFill>
              </a:rPr>
              <a:t>Д</a:t>
            </a:r>
            <a:r>
              <a:rPr lang="bg-BG" b="1" dirty="0" smtClean="0">
                <a:solidFill>
                  <a:schemeClr val="accent2">
                    <a:lumMod val="75000"/>
                  </a:schemeClr>
                </a:solidFill>
              </a:rPr>
              <a:t>обри практики, инструменти и методология за разработване на политики по климата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6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499810" y="3881589"/>
            <a:ext cx="3454985" cy="400373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b="1" dirty="0" smtClean="0">
                <a:solidFill>
                  <a:schemeClr val="bg1"/>
                </a:solidFill>
              </a:rPr>
              <a:t>ДЕН 2</a:t>
            </a:r>
          </a:p>
          <a:p>
            <a:pPr algn="ctr"/>
            <a:r>
              <a:rPr lang="en-US" b="1" dirty="0" smtClean="0">
                <a:solidFill>
                  <a:schemeClr val="bg1"/>
                </a:solidFill>
              </a:rPr>
              <a:t> 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7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8237237" y="4278108"/>
            <a:ext cx="3440471" cy="1839666"/>
          </a:xfrm>
          <a:prstGeom prst="rect">
            <a:avLst/>
          </a:prstGeom>
          <a:ln>
            <a:solidFill>
              <a:schemeClr val="accent6">
                <a:lumMod val="50000"/>
              </a:schemeClr>
            </a:solidFill>
          </a:ln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Разработване и оценка на алтернативи</a:t>
            </a:r>
          </a:p>
          <a:p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Планиране на изпълнението</a:t>
            </a:r>
            <a:endParaRPr lang="en-US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2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8237237" y="3888848"/>
            <a:ext cx="3454985" cy="400373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bg-BG" b="1" dirty="0" smtClean="0">
                <a:solidFill>
                  <a:schemeClr val="bg1"/>
                </a:solidFill>
              </a:rPr>
              <a:t>ДЕН 3</a:t>
            </a:r>
          </a:p>
          <a:p>
            <a:pPr algn="ctr"/>
            <a:r>
              <a:rPr lang="en-US" b="1" dirty="0" smtClean="0">
                <a:solidFill>
                  <a:schemeClr val="bg1"/>
                </a:solidFill>
              </a:rPr>
              <a:t> </a:t>
            </a:r>
            <a:endParaRPr 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477414"/>
            <a:ext cx="7168045" cy="658260"/>
          </a:xfrm>
        </p:spPr>
        <p:txBody>
          <a:bodyPr/>
          <a:lstStyle/>
          <a:p>
            <a:r>
              <a:rPr lang="bg-BG" sz="4000" b="1" dirty="0" smtClean="0">
                <a:solidFill>
                  <a:schemeClr val="accent6">
                    <a:lumMod val="50000"/>
                  </a:schemeClr>
                </a:solidFill>
              </a:rPr>
              <a:t>ПРОГРАМА ДЕН 1</a:t>
            </a:r>
            <a:endParaRPr lang="en-US" sz="4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2701103"/>
              </p:ext>
            </p:extLst>
          </p:nvPr>
        </p:nvGraphicFramePr>
        <p:xfrm>
          <a:off x="1016737" y="3542499"/>
          <a:ext cx="4571263" cy="2472544"/>
        </p:xfrm>
        <a:graphic>
          <a:graphicData uri="http://schemas.openxmlformats.org/drawingml/2006/table">
            <a:tbl>
              <a:tblPr firstRow="1" bandRow="1">
                <a:tableStyleId>{18603FDC-E32A-4AB5-989C-0864C3EAD2B8}</a:tableStyleId>
              </a:tblPr>
              <a:tblGrid>
                <a:gridCol w="1523263">
                  <a:extLst>
                    <a:ext uri="{9D8B030D-6E8A-4147-A177-3AD203B41FA5}">
                      <a16:colId xmlns:a16="http://schemas.microsoft.com/office/drawing/2014/main" val="2836952223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592127400"/>
                    </a:ext>
                  </a:extLst>
                </a:gridCol>
              </a:tblGrid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9:30 – 10:00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ВЪВЕДЕНИЕ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61282206"/>
                  </a:ext>
                </a:extLst>
              </a:tr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10:00 – 11:00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Климатичните промени в глобалния контекст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07133162"/>
                  </a:ext>
                </a:extLst>
              </a:tr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11:00 – 11:15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Кафе 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40181432"/>
                  </a:ext>
                </a:extLst>
              </a:tr>
              <a:tr h="320040">
                <a:tc>
                  <a:txBody>
                    <a:bodyPr/>
                    <a:lstStyle/>
                    <a:p>
                      <a:r>
                        <a:rPr lang="bg-BG" dirty="0" smtClean="0"/>
                        <a:t>11:15 – 13:00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Климатичните промени – национален контекст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696967"/>
                  </a:ext>
                </a:extLst>
              </a:tr>
              <a:tr h="320040">
                <a:tc>
                  <a:txBody>
                    <a:bodyPr/>
                    <a:lstStyle/>
                    <a:p>
                      <a:r>
                        <a:rPr lang="bg-BG" dirty="0" smtClean="0"/>
                        <a:t>13:00 – 14:00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Обяд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62130126"/>
                  </a:ext>
                </a:extLst>
              </a:tr>
            </a:tbl>
          </a:graphicData>
        </a:graphic>
      </p:graphicFrame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0321343"/>
              </p:ext>
            </p:extLst>
          </p:nvPr>
        </p:nvGraphicFramePr>
        <p:xfrm>
          <a:off x="6354357" y="3566932"/>
          <a:ext cx="4571263" cy="2424992"/>
        </p:xfrm>
        <a:graphic>
          <a:graphicData uri="http://schemas.openxmlformats.org/drawingml/2006/table">
            <a:tbl>
              <a:tblPr firstRow="1" bandRow="1">
                <a:tableStyleId>{18603FDC-E32A-4AB5-989C-0864C3EAD2B8}</a:tableStyleId>
              </a:tblPr>
              <a:tblGrid>
                <a:gridCol w="1523263">
                  <a:extLst>
                    <a:ext uri="{9D8B030D-6E8A-4147-A177-3AD203B41FA5}">
                      <a16:colId xmlns:a16="http://schemas.microsoft.com/office/drawing/2014/main" val="2836952223"/>
                    </a:ext>
                  </a:extLst>
                </a:gridCol>
                <a:gridCol w="3048000">
                  <a:extLst>
                    <a:ext uri="{9D8B030D-6E8A-4147-A177-3AD203B41FA5}">
                      <a16:colId xmlns:a16="http://schemas.microsoft.com/office/drawing/2014/main" val="592127400"/>
                    </a:ext>
                  </a:extLst>
                </a:gridCol>
              </a:tblGrid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14:00 – 15:00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Местни политики по климата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61282206"/>
                  </a:ext>
                </a:extLst>
              </a:tr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15:00 – 15:15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bg-BG" dirty="0" smtClean="0"/>
                        <a:t>Кафе 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107133162"/>
                  </a:ext>
                </a:extLst>
              </a:tr>
              <a:tr h="413312">
                <a:tc>
                  <a:txBody>
                    <a:bodyPr/>
                    <a:lstStyle/>
                    <a:p>
                      <a:r>
                        <a:rPr lang="bg-BG" dirty="0" smtClean="0"/>
                        <a:t>15:15 – 16:50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Местни политики по климата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40181432"/>
                  </a:ext>
                </a:extLst>
              </a:tr>
              <a:tr h="320040">
                <a:tc>
                  <a:txBody>
                    <a:bodyPr/>
                    <a:lstStyle/>
                    <a:p>
                      <a:r>
                        <a:rPr lang="bg-BG" dirty="0" smtClean="0"/>
                        <a:t>16:50</a:t>
                      </a:r>
                      <a:r>
                        <a:rPr lang="bg-BG" baseline="0" dirty="0" smtClean="0"/>
                        <a:t> – 17:00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Обобщение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696967"/>
                  </a:ext>
                </a:extLst>
              </a:tr>
              <a:tr h="320040">
                <a:tc>
                  <a:txBody>
                    <a:bodyPr/>
                    <a:lstStyle/>
                    <a:p>
                      <a:r>
                        <a:rPr lang="bg-BG" dirty="0" smtClean="0"/>
                        <a:t>18:30</a:t>
                      </a:r>
                      <a:endParaRPr lang="bg-BG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bg-BG" dirty="0" smtClean="0"/>
                        <a:t>Вечеря</a:t>
                      </a:r>
                      <a:endParaRPr lang="bg-BG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621301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583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477414"/>
            <a:ext cx="7168045" cy="658260"/>
          </a:xfrm>
        </p:spPr>
        <p:txBody>
          <a:bodyPr/>
          <a:lstStyle/>
          <a:p>
            <a:r>
              <a:rPr lang="bg-BG" sz="4000" b="1" dirty="0" smtClean="0">
                <a:solidFill>
                  <a:schemeClr val="accent6">
                    <a:lumMod val="50000"/>
                  </a:schemeClr>
                </a:solidFill>
              </a:rPr>
              <a:t>ПРАВИЛАТА</a:t>
            </a:r>
            <a:endParaRPr lang="en-US" sz="4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2838506" y="3306341"/>
            <a:ext cx="8799532" cy="219457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457200">
              <a:buAutoNum type="arabicPeriod"/>
            </a:pPr>
            <a:r>
              <a:rPr lang="bg-BG" b="1" dirty="0" smtClean="0">
                <a:solidFill>
                  <a:schemeClr val="accent4">
                    <a:lumMod val="75000"/>
                  </a:schemeClr>
                </a:solidFill>
              </a:rPr>
              <a:t>ДА СМЕ ТУК И СЕГА (като климатичните промени </a:t>
            </a:r>
            <a:r>
              <a:rPr lang="bg-BG" b="1" dirty="0" smtClean="0">
                <a:solidFill>
                  <a:schemeClr val="accent4">
                    <a:lumMod val="75000"/>
                  </a:schemeClr>
                </a:solidFill>
                <a:sym typeface="Wingdings" panose="05000000000000000000" pitchFamily="2" charset="2"/>
              </a:rPr>
              <a:t></a:t>
            </a:r>
            <a:r>
              <a:rPr lang="bg-BG" b="1" dirty="0" smtClean="0">
                <a:solidFill>
                  <a:schemeClr val="accent4">
                    <a:lumMod val="75000"/>
                  </a:schemeClr>
                </a:solidFill>
              </a:rPr>
              <a:t>)</a:t>
            </a:r>
          </a:p>
          <a:p>
            <a:pPr marL="457200" indent="-457200">
              <a:buAutoNum type="arabicPeriod"/>
            </a:pPr>
            <a:r>
              <a:rPr lang="bg-BG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ТЕЛЕФОНИ НА ТИХ РЕЖИМ</a:t>
            </a:r>
          </a:p>
          <a:p>
            <a:pPr marL="457200" indent="-457200">
              <a:buAutoNum type="arabicPeriod"/>
            </a:pPr>
            <a:r>
              <a:rPr lang="bg-BG" b="1" dirty="0" smtClean="0">
                <a:solidFill>
                  <a:schemeClr val="accent2"/>
                </a:solidFill>
              </a:rPr>
              <a:t>ДА ПРЕКЪСВАМЕ И ЗАДАВАМЕ ВЪПРОСИ/ ИЗКАЗВАМЕ МНЕНИЕ ПО ВСЯКО ВРЕМЕ</a:t>
            </a:r>
          </a:p>
          <a:p>
            <a:pPr marL="457200" indent="-457200">
              <a:buAutoNum type="arabicPeriod"/>
            </a:pPr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ВИЕ ЗНАЕТЕ, НИЕ САМО ФАСИЛИТИРАМЕ</a:t>
            </a:r>
          </a:p>
          <a:p>
            <a:endParaRPr lang="bg-BG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endParaRPr lang="bg-BG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endParaRPr lang="en-US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1148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2838506" y="398044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614057" y="1715433"/>
            <a:ext cx="7236465" cy="3023501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„</a:t>
            </a:r>
            <a:r>
              <a:rPr lang="bg-BG" sz="3400" b="1" i="1" dirty="0" smtClean="0">
                <a:solidFill>
                  <a:schemeClr val="accent6">
                    <a:lumMod val="50000"/>
                  </a:schemeClr>
                </a:solidFill>
              </a:rPr>
              <a:t>НИЕ СМЕ ПЪРВОТО ПОКОЛЕНИЕ, КОЕТО Е СВИДЕТЕЛ НА ЕФЕКТА ОТ КЛИМАТИЧНИТЕ ПРОМЕНИ И ПОСЛЕДНОТО, КОЕТО МОЖЕ ДА НАПРАВИ НЕЩО ПО ТОЗИ ВЪПРОС“</a:t>
            </a:r>
          </a:p>
          <a:p>
            <a:pPr algn="r"/>
            <a:r>
              <a:rPr lang="bg-BG" b="1" dirty="0" smtClean="0">
                <a:solidFill>
                  <a:schemeClr val="tx1"/>
                </a:solidFill>
              </a:rPr>
              <a:t>Барак Обама</a:t>
            </a:r>
            <a:endParaRPr lang="en-US" b="1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AutoShape 2" descr="Барак Обама: Светът щеше да е по-добър, ако се управляваше от жени - bTV  Новините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bg-BG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l="17024" r="9267" b="1650"/>
          <a:stretch/>
        </p:blipFill>
        <p:spPr>
          <a:xfrm>
            <a:off x="226605" y="1609181"/>
            <a:ext cx="3132000" cy="23400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6021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767872"/>
            <a:ext cx="7676045" cy="1963786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РОЛЯТА НА ОБЩИНИТЕ В ПРИЛАГАНЕТО НА МЕРКИ ЗА СМЕКЧАВАНЕ/ АДАПТАЦИЯ КЪМ КЛИМАТИЧНИТЕ ПРОМЕНИ</a:t>
            </a:r>
            <a:endParaRPr lang="en-US" sz="34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93343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81774" y="1547497"/>
            <a:ext cx="10415140" cy="667706"/>
          </a:xfrm>
        </p:spPr>
        <p:txBody>
          <a:bodyPr/>
          <a:lstStyle/>
          <a:p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ЗНАЕТЕ ЛИ КОЛКО ПЪТИ СА СПОМЕНАТИ ОБЩИНИТЕ В ЗАКОНА ЗА ОГРАНИЧАВАНЕ ИЗМЕНЕНИЕТО НА КЛИМАТА?</a:t>
            </a:r>
            <a:endParaRPr lang="en-US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359233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E2F2BFDF-E9F2-4569-A9F2-E1FFCB7FB82D}"/>
              </a:ext>
            </a:extLst>
          </p:cNvPr>
          <p:cNvSpPr txBox="1"/>
          <p:nvPr/>
        </p:nvSpPr>
        <p:spPr>
          <a:xfrm>
            <a:off x="2164183" y="6267217"/>
            <a:ext cx="9257827" cy="528794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/>
            <a:r>
              <a:rPr lang="bg-BG" sz="1600" b="1" spc="-100" dirty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Обучение за общински 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служители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</a:t>
            </a:r>
            <a:endParaRPr lang="en-US" sz="1600" b="1" spc="-100" dirty="0" smtClean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  <a:p>
            <a:pPr algn="ctr"/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174171" y="6121985"/>
            <a:ext cx="11756572" cy="54489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23" y="4926969"/>
            <a:ext cx="2779567" cy="1195016"/>
          </a:xfrm>
          <a:prstGeom prst="rect">
            <a:avLst/>
          </a:prstGeom>
          <a:effectLst>
            <a:reflection blurRad="6350" stA="50000" endA="300" endPos="55000" dir="5400000" sy="-100000" algn="bl" rotWithShape="0"/>
          </a:effectLst>
        </p:spPr>
      </p:pic>
      <p:sp>
        <p:nvSpPr>
          <p:cNvPr id="16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1181774" y="2369608"/>
            <a:ext cx="10415140" cy="77047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g-BG" b="1" dirty="0" smtClean="0">
                <a:solidFill>
                  <a:schemeClr val="accent2"/>
                </a:solidFill>
              </a:rPr>
              <a:t>ОТГОВОР: ВЕДНЪЖ!!! (НСОРБ УЧАСТВА В НАЦИОНАЛНИЯ ЕКСПЕРТЕН СЪВЕТ ПО ИМЕНЕНИЕ НА КЛИМАТА.)</a:t>
            </a:r>
            <a:endParaRPr lang="en-US" b="1" dirty="0">
              <a:solidFill>
                <a:schemeClr val="accent2"/>
              </a:solidFill>
            </a:endParaRPr>
          </a:p>
        </p:txBody>
      </p:sp>
      <p:sp>
        <p:nvSpPr>
          <p:cNvPr id="18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1174520" y="3470636"/>
            <a:ext cx="10415140" cy="66770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А ЗНАЕТЕ ЛИ КОЛКО ПЪТИ СА СПОМЕНАТИ ОБЩИНИТЕ В ТРЕТИЯ НАЦИОНАЛЕН ПЛАН ЗА ДЕЙСТВИЕ ПО ИЗМЕНЕНИЕ НА КЛИМАТА?</a:t>
            </a:r>
            <a:endParaRPr lang="en-US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19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1174520" y="4292747"/>
            <a:ext cx="10415140" cy="5511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bg-BG" b="1" dirty="0" smtClean="0">
                <a:solidFill>
                  <a:schemeClr val="accent2"/>
                </a:solidFill>
              </a:rPr>
              <a:t>ОТГОВОР: 135!!! </a:t>
            </a:r>
            <a:endParaRPr lang="en-US" b="1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448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16" grpId="0"/>
      <p:bldP spid="18" grpId="0"/>
      <p:bldP spid="19" grpId="0"/>
    </p:bld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0E111B19-7283-4751-B1F8-E7CC95678A87}">
  <ds:schemaRefs>
    <ds:schemaRef ds:uri="71af3243-3dd4-4a8d-8c0d-dd76da1f02a5"/>
    <ds:schemaRef ds:uri="http://schemas.openxmlformats.org/package/2006/metadata/core-properties"/>
    <ds:schemaRef ds:uri="http://schemas.microsoft.com/office/2006/documentManagement/types"/>
    <ds:schemaRef ds:uri="http://purl.org/dc/terms/"/>
    <ds:schemaRef ds:uri="http://purl.org/dc/dcmitype/"/>
    <ds:schemaRef ds:uri="http://schemas.microsoft.com/office/2006/metadata/properties"/>
    <ds:schemaRef ds:uri="http://schemas.microsoft.com/office/infopath/2007/PartnerControls"/>
    <ds:schemaRef ds:uri="http://purl.org/dc/elements/1.1/"/>
    <ds:schemaRef ds:uri="16c05727-aa75-4e4a-9b5f-8a80a1165891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1667</Words>
  <Application>Microsoft Office PowerPoint</Application>
  <PresentationFormat>Widescreen</PresentationFormat>
  <Paragraphs>196</Paragraphs>
  <Slides>23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0" baseType="lpstr">
      <vt:lpstr>Arial</vt:lpstr>
      <vt:lpstr>Calibri</vt:lpstr>
      <vt:lpstr>Corbel</vt:lpstr>
      <vt:lpstr>Garamond</vt:lpstr>
      <vt:lpstr>Times New Roman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БЛАГОДАРЯ! ЩЕ ВИ ОЧАКВАМЕ УТРЕ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2023-06-16T10:38:34Z</dcterms:created>
  <dcterms:modified xsi:type="dcterms:W3CDTF">2023-06-25T09:38:27Z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