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</p:sldIdLst>
  <p:sldSz cx="12192000" cy="6858000"/>
  <p:notesSz cx="6858000" cy="9144000"/>
  <p:defaultTextStyle>
    <a:defPPr>
      <a:defRPr lang="bg-BG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7" d="100"/>
          <a:sy n="67" d="100"/>
        </p:scale>
        <p:origin x="75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950841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1552700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27328281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2198087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24009117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5079506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22834067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3723554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1435572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9895668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8729168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bg-BG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40444150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bg-BG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bg-BG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AF6282-1118-4A34-9908-DB16E883C81B}" type="datetimeFigureOut">
              <a:rPr lang="bg-BG" smtClean="0"/>
              <a:t>27.6.2023 г.</a:t>
            </a:fld>
            <a:endParaRPr lang="bg-BG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bg-BG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657850-3D20-4C5E-8748-41DD13386CAD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136169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bg-BG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7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jpeg"/><Relationship Id="rId5" Type="http://schemas.openxmlformats.org/officeDocument/2006/relationships/image" Target="../media/image16.emf"/><Relationship Id="rId4" Type="http://schemas.openxmlformats.org/officeDocument/2006/relationships/image" Target="../media/image15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emf"/><Relationship Id="rId5" Type="http://schemas.openxmlformats.org/officeDocument/2006/relationships/image" Target="../media/image18.emf"/><Relationship Id="rId4" Type="http://schemas.openxmlformats.org/officeDocument/2006/relationships/image" Target="../media/image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.emf"/><Relationship Id="rId4" Type="http://schemas.openxmlformats.org/officeDocument/2006/relationships/image" Target="../media/image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4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emf"/><Relationship Id="rId5" Type="http://schemas.openxmlformats.org/officeDocument/2006/relationships/image" Target="../media/image9.emf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jpeg"/><Relationship Id="rId5" Type="http://schemas.openxmlformats.org/officeDocument/2006/relationships/image" Target="../media/image12.emf"/><Relationship Id="rId4" Type="http://schemas.openxmlformats.org/officeDocument/2006/relationships/image" Target="../media/image11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emf"/><Relationship Id="rId5" Type="http://schemas.openxmlformats.org/officeDocument/2006/relationships/image" Target="../media/image13.emf"/><Relationship Id="rId4" Type="http://schemas.openxmlformats.org/officeDocument/2006/relationships/image" Target="../media/image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477414"/>
            <a:ext cx="7931138" cy="658260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БАЗИРАНИ НА ПРИРОДАТА РЕШЕНИЯ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8437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1527" y="1236120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– СОФИЯ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996171" y="5159835"/>
            <a:ext cx="1007122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ОБОСОБЯВАНЕ НА „ОХЛАДЕНА“ ЗОНА в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парк „Възраждане“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– засенчване посредством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природно-базирани решения, системи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 оросяване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изграждане на алпинеум, подвижен екран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мултимедия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информационни табелки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6971" y="1882979"/>
            <a:ext cx="2374002" cy="31613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15040" y="1903265"/>
            <a:ext cx="2360162" cy="3141070"/>
          </a:xfrm>
          <a:prstGeom prst="rect">
            <a:avLst/>
          </a:prstGeom>
        </p:spPr>
      </p:pic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42078" y="2197720"/>
            <a:ext cx="4518124" cy="2531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2940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1527" y="1236120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ПРИМЕРИ ЗА ПБР В ГРАДСКА СРЕДА – СТАРА ЗАГОРА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171" y="2177158"/>
            <a:ext cx="4774008" cy="274364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2600" y="2177332"/>
            <a:ext cx="5005555" cy="2785039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996171" y="5159835"/>
            <a:ext cx="1007122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ПОДОБРЯВАНЕ НА ЗЕЛЕНИ ПЛОЩИ в квартал „Железник“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подмяна на настилка, озеленяване,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използване на слънчева енергия и дъждовна вода за преодоляване на ефекта на „градския топлинен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остров“ </a:t>
            </a:r>
          </a:p>
        </p:txBody>
      </p:sp>
    </p:spTree>
    <p:extLst>
      <p:ext uri="{BB962C8B-B14F-4D97-AF65-F5344CB8AC3E}">
        <p14:creationId xmlns:p14="http://schemas.microsoft.com/office/powerpoint/2010/main" val="893230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ПРИМЕРИ ЗА ПБР В ГРАДСКА СРЕДА - ПЛОВДИВ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96674" y="1979618"/>
            <a:ext cx="4331709" cy="408372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188840" y="2743200"/>
            <a:ext cx="5088760" cy="25083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ПРЕВЕНЦИЯ НА НАВОДНЕНИЯ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Дъждоотливник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който ще се зауства в река Марица на две места;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Изграждане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подходящо водосъби-рателно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съоръжение за дъждовни води, от което да се напоява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прилежащата зелена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площ</a:t>
            </a:r>
          </a:p>
        </p:txBody>
      </p:sp>
    </p:spTree>
    <p:extLst>
      <p:ext uri="{BB962C8B-B14F-4D97-AF65-F5344CB8AC3E}">
        <p14:creationId xmlns:p14="http://schemas.microsoft.com/office/powerpoint/2010/main" val="1575056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2145702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892196"/>
          </a:xfrm>
        </p:spPr>
        <p:txBody>
          <a:bodyPr>
            <a:normAutofit lnSpcReduction="1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ГРАДСКОТО ЗЕМЕДЕЛИЕ - ПРИРОДНО-БАЗИРАНО РЕШЕНИЕ ЗА АДАПТАЦИЯ В ГРАДСКА СРЕДА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40525" y="2323414"/>
            <a:ext cx="10240620" cy="3877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СЪЗДАВА БЛАГОПРИЯТЕН МИКРОКЛИМАТ (намалява ефекта на «топлинния остров»; увеличава влажността на въздуха)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ПОДПОМАГА ДЪЖДОВНИЯ ОТТОК (инфилтрация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задържане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дъждовна вода; 1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%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органично вещество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увеличава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4% водозадържащия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капацитет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почвите; събиране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дъждовна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вода, напр. чрез изграждане на резервоари и насочване към градините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дъждовна вода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от съседните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покриви)</a:t>
            </a: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ОГРАНИЧАВА ИК (поглъщане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СО2 от растенията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последващо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компостиране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остатъците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обогатяване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почвата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 органични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вещества; внедряване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демонстрация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климатично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по-неутрални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решения като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соларни инсталации)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ПОВИШАВА ЗНАНИЯТА ЗА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И ПРИРОДАТА И ВЪЗПИТАВА (създава информирани, мотивирани и сплотени местни общности)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878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676073" y="167572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531" y="1208966"/>
            <a:ext cx="9066807" cy="463745"/>
          </a:xfrm>
        </p:spPr>
        <p:txBody>
          <a:bodyPr>
            <a:normAutofit fontScale="92500" lnSpcReduction="1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ПБР ИЗВЪН УРБАНИЗИРАНИ ТЕРИТОРИИ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24337" y="1882979"/>
            <a:ext cx="1016993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ГОРИ (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устойчиво управление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горите от публични и частни собственици;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в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ъзстановяване, опазване и естествено възобновяване; залесяване с местни видове; управление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горите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 осигуряване на воден баланс)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ЗЕМЕДЕЛСКИ ЗЕМИ (редуцирана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обработка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почвата; създаване на микро-резервоари; агролесовъдство; засаждане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гора/ жив плет; използване на органични торове; обогатяване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сеитбообращенията; интегриране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покривни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култури; слама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други остатъци от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реколтата; подобряване на почвата с компост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ферментат; наторяване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естествена тор; ивици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защита на водите,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контрол 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ерозията 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биоразнообразие)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ЛИВАДИ И ПАСИЩА (поддържане на богати на видове ливади и пасища, вкл. Постоянни пасища; мозаечни ландшафти; обработваема земя важна за определени видове)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ОПАЗВАНЕ И ВЪЗСТАНОВЯВАНЕ НА ВЛАЖНИ ЗОНИ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659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24481" y="1717946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58939" y="1279046"/>
            <a:ext cx="9066807" cy="438900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ПОЛЕЗНИ МАТЕРИАЛИ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74127" y="2081670"/>
            <a:ext cx="10292379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Създаване на споделена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зеленчукова градина – наръчник за граждани и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институции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:</a:t>
            </a:r>
          </a:p>
          <a:p>
            <a:pPr>
              <a:spcAft>
                <a:spcPts val="1200"/>
              </a:spcAft>
            </a:pPr>
            <a:r>
              <a:rPr lang="en-GB" sz="2100" b="1" dirty="0" smtClean="0">
                <a:solidFill>
                  <a:schemeClr val="accent6">
                    <a:lumMod val="50000"/>
                  </a:schemeClr>
                </a:solidFill>
              </a:rPr>
              <a:t>https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://gorichka.bg/resources/GardeningManual.pdf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Доклад на ЕК за оценка въздействието на природно базираните решения (резюме за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policy makers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)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:</a:t>
            </a:r>
          </a:p>
          <a:p>
            <a:pPr>
              <a:spcAft>
                <a:spcPts val="1200"/>
              </a:spcAft>
            </a:pPr>
            <a:r>
              <a:rPr lang="en-GB" sz="2100" b="1" dirty="0" smtClean="0">
                <a:solidFill>
                  <a:schemeClr val="accent6">
                    <a:lumMod val="50000"/>
                  </a:schemeClr>
                </a:solidFill>
              </a:rPr>
              <a:t>https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://op.europa.eu/en/publication-detail/-/publication/aeb73167-0acc-11ec-adb1-01aa75ed71a1/language-en/format-PDF/source-227363718</a:t>
            </a:r>
            <a:endParaRPr lang="bg-BG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Градското земеделие като климатична стратегия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:</a:t>
            </a:r>
          </a:p>
          <a:p>
            <a:pPr>
              <a:spcAft>
                <a:spcPts val="1200"/>
              </a:spcAft>
            </a:pP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https://ruaf.org/document/policy-brief-urban-agriculture-as-a-climate-change-strategy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/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186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0" y="1730266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73392" y="1285851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ПБР И ПОЛЗАТА ОТ ТЯХ 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31033" y="2001287"/>
            <a:ext cx="10156537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ОПРЕДЕЛЕНИЕ НА ЕК - решения, които са вдъхновени и подкрепени от природата, които са рентабилни, осигуряват едновременно екологични, социални и икономически ползи и спомагат за изграждането на устойчивост. Такива решения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внасят повече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по-разнообразна природа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природни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характеристики и процеси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 градовете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ландшафтите 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морските пространства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чрез адаптирани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местно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ниво, ресурсно ефективни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системни интервенции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ПОЛЗИ ОТ ПБР (за биологичното разнообразие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: повишено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, свързаност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местообитанията; за околната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среда: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подобрено качество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въздуха, почвата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, водата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намаляване на ерозията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; справяне с климатичните рискове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: намаляване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наводнения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смекчаване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сушата; за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хората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: подобрена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среда на живот,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детско развитие; финансови: по-високи цени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наеми,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увеличени продажби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дребно,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намалени отпадъци)</a:t>
            </a:r>
          </a:p>
        </p:txBody>
      </p:sp>
    </p:spTree>
    <p:extLst>
      <p:ext uri="{BB962C8B-B14F-4D97-AF65-F5344CB8AC3E}">
        <p14:creationId xmlns:p14="http://schemas.microsoft.com/office/powerpoint/2010/main" val="2422145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ПБР В ГРАДСКА СРЕДА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73357" y="1997851"/>
            <a:ext cx="10271889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ВЪЗМОЖНИ МЕРКИ - Възстановяване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заливните зони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реките; Зелени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пояси/зелени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коридори; Градски гори; Тераси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склонове; Обновяване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реки 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потоци; Естествени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вътрешни влажни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зони; Изградени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вътрешни влажни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зони; Защитени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зони с влажни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зони; Зелена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синя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инфраструктура;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Мини паркове; Зелени коридори; Отворени зелени пространства; Зелени улици; Градско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земеделие; Площи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биоретенция; Биобасейни; Хибридно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решение за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сгради; Пропусклива настилка; Зелени стени; Зелени покриви; Природни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детски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площадки; Басейни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задържане; Улавяне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дъждовна вода в малък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мащаб; Зелен паркинг; Ядливи градини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ВЪЗДЕЙСТВИЕ – намаляване на ефекта на топлинния градски остров; подобряване на пропускливостта на повърхностите и намаляване на риска от наводнения и засушаване</a:t>
            </a:r>
          </a:p>
        </p:txBody>
      </p:sp>
    </p:spTree>
    <p:extLst>
      <p:ext uri="{BB962C8B-B14F-4D97-AF65-F5344CB8AC3E}">
        <p14:creationId xmlns:p14="http://schemas.microsoft.com/office/powerpoint/2010/main" val="3749222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633545" y="1995241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58673" y="1123720"/>
            <a:ext cx="9066807" cy="900973"/>
          </a:xfrm>
        </p:spPr>
        <p:txBody>
          <a:bodyPr>
            <a:normAutofit lnSpcReduction="1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ЗЕЛЕНИ РЕШЕНИЯ ЗА АДАПТАЦИЯ </a:t>
            </a:r>
            <a:endParaRPr lang="en-US" sz="28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КЪМ ЕФЕКТА НА ТОПЛИННИЯ ОСТРОВ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33363" y="2104955"/>
            <a:ext cx="1011095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ПРОЕКТ: Прилагане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иновативни мерки за смекчаване 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адаптация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към изменението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климата в общините в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България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по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Програма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: „Опазване на околната среда и климатичните промени”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 ЕИП;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ЦЕЛ: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Подобряване капацитета на местните власти за планиране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идентифициране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креативни и иновативни решения за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градско планиране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тяхното прилагане за смекчаване на въздействието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адаптация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към климатичните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промени;</a:t>
            </a:r>
          </a:p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ВОДЕЩ ПАРТНЬОР: Национален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доверителен екофонд (НДЕФ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). Партньор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страна на донорите: Асоциацията на местните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 регионални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власти (KS) в Норвегия в сътрудничество със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Западно-Норвежкия изследователски институт; Партньор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Република България: Общините Бургас, Варна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, Кърджали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Пловдив, Русе, Сливен, София и Стара Загора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 Срок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изпълнение: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02.2020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–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04.2024 г.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489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- БУРГАС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195442" y="5136009"/>
            <a:ext cx="9751625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ОЗЕЛЕНЯВАНЕ В ЦЕНТРАЛНА ГРАДСКА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ЧАСТ - о</a:t>
            </a:r>
            <a:r>
              <a:rPr lang="bg-BG" b="1" dirty="0">
                <a:solidFill>
                  <a:schemeClr val="accent6">
                    <a:lumMod val="50000"/>
                  </a:schemeClr>
                </a:solidFill>
              </a:rPr>
              <a:t>тпечатване на почва и изграждане на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алейна мрежа изцяло с дренажна настилка; създаване на </a:t>
            </a:r>
            <a:r>
              <a:rPr lang="bg-BG" b="1" dirty="0">
                <a:solidFill>
                  <a:schemeClr val="accent6">
                    <a:lumMod val="50000"/>
                  </a:schemeClr>
                </a:solidFill>
              </a:rPr>
              <a:t>дренажна </a:t>
            </a:r>
            <a:r>
              <a:rPr lang="ru-RU" b="1" dirty="0">
                <a:solidFill>
                  <a:schemeClr val="accent6">
                    <a:lumMod val="50000"/>
                  </a:schemeClr>
                </a:solidFill>
              </a:rPr>
              <a:t>система под зелените площи и събиране и използване на вода за поливни цели </a:t>
            </a:r>
            <a:endParaRPr lang="bg-BG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4268" y="2145702"/>
            <a:ext cx="4346735" cy="27586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1255" y="2125018"/>
            <a:ext cx="4546921" cy="2779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9379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- ВАРНА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614" y="2231924"/>
            <a:ext cx="4915732" cy="262324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65076" y="2212733"/>
            <a:ext cx="4608859" cy="262324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928489" y="5138918"/>
            <a:ext cx="975162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ПРЕВЕНЦИЯ НА СВЛАЧИЩА - наблюдение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динамиката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геодинамичните процеси; дигитализация на данни, разработване на Пътна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карта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480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- КЪРДЖАЛИ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8840" y="2075864"/>
            <a:ext cx="4454655" cy="274364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62396" y="2075864"/>
            <a:ext cx="4373360" cy="2768721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1462396" y="5022641"/>
            <a:ext cx="921771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ОЗЕЛЕНЯВАНЕ НА ПЛОЩАД „ХАДЖИ ДИМИТЪР“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премахване на съществуващата настилка; изграждане на система за съхранение на дъждовните води; изграждане на синьо-зелена инфраструктура - воден елемент- стена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2858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- РУСЕ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1407004" y="4871958"/>
            <a:ext cx="911805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ОЗЕЛЕНЯВАНЕ НА ПЕШЕХОДНО ПЛОЩАДНО ПРОСТРАНСТВО НА ЦЕНТРАЛЕН БУЛЕВАРД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 -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подмяна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павета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 тревна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фуга, вертикално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озеленяване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 естествена термоизолация, перголи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, поливна система и питеен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фонтан, соларни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панели, осветление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7003" y="2023024"/>
            <a:ext cx="4664252" cy="272869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65076" y="1960755"/>
            <a:ext cx="4159981" cy="2728695"/>
          </a:xfrm>
          <a:prstGeom prst="rect">
            <a:avLst/>
          </a:prstGeom>
        </p:spPr>
      </p:pic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0293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1714392" y="170580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245319"/>
            <a:ext cx="9217718" cy="441291"/>
          </a:xfrm>
        </p:spPr>
        <p:txBody>
          <a:bodyPr>
            <a:normAutofit fontScale="92500" lnSpcReduction="20000"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ПРИМЕР ЗА ПБР В ГРАДСКА СРЕДА - СЛИВЕН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7284" y="1226733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4392" y="1872509"/>
            <a:ext cx="3895676" cy="351471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71255" y="1872509"/>
            <a:ext cx="4135166" cy="351471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439917" y="5553935"/>
            <a:ext cx="973258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СЪЗДАВАНЕ НА ЗЕЛЕН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КОРИДОР МЕЖДУ ДВА ПАРКА – отпечатване на почва, засаждане на подходящи дървесни видове, затревяване 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875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1606</Words>
  <Application>Microsoft Office PowerPoint</Application>
  <PresentationFormat>Widescreen</PresentationFormat>
  <Paragraphs>77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Arial</vt:lpstr>
      <vt:lpstr>Calibri</vt:lpstr>
      <vt:lpstr>Calibri Light</vt:lpstr>
      <vt:lpstr>Corbel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Yanislava Vangelova</cp:lastModifiedBy>
  <cp:revision>3</cp:revision>
  <dcterms:created xsi:type="dcterms:W3CDTF">2023-06-20T12:09:39Z</dcterms:created>
  <dcterms:modified xsi:type="dcterms:W3CDTF">2023-06-26T21:54:29Z</dcterms:modified>
</cp:coreProperties>
</file>