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32"/>
  </p:notesMasterIdLst>
  <p:handoutMasterIdLst>
    <p:handoutMasterId r:id="rId33"/>
  </p:handoutMasterIdLst>
  <p:sldIdLst>
    <p:sldId id="299" r:id="rId5"/>
    <p:sldId id="329" r:id="rId6"/>
    <p:sldId id="308" r:id="rId7"/>
    <p:sldId id="302" r:id="rId8"/>
    <p:sldId id="311" r:id="rId9"/>
    <p:sldId id="330" r:id="rId10"/>
    <p:sldId id="331" r:id="rId11"/>
    <p:sldId id="332" r:id="rId12"/>
    <p:sldId id="333" r:id="rId13"/>
    <p:sldId id="336" r:id="rId14"/>
    <p:sldId id="334" r:id="rId15"/>
    <p:sldId id="337" r:id="rId16"/>
    <p:sldId id="335" r:id="rId17"/>
    <p:sldId id="338" r:id="rId18"/>
    <p:sldId id="339" r:id="rId19"/>
    <p:sldId id="340" r:id="rId20"/>
    <p:sldId id="341" r:id="rId21"/>
    <p:sldId id="342" r:id="rId22"/>
    <p:sldId id="343" r:id="rId23"/>
    <p:sldId id="345" r:id="rId24"/>
    <p:sldId id="346" r:id="rId25"/>
    <p:sldId id="347" r:id="rId26"/>
    <p:sldId id="351" r:id="rId27"/>
    <p:sldId id="352" r:id="rId28"/>
    <p:sldId id="353" r:id="rId29"/>
    <p:sldId id="350" r:id="rId30"/>
    <p:sldId id="296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18603FDC-E32A-4AB5-989C-0864C3EAD2B8}" styleName="Themed Style 2 - Accent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38B1855-1B75-4FBE-930C-398BA8C253C6}" styleName="Themed Style 2 - Accent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D113A9D2-9D6B-4929-AA2D-F23B5EE8CBE7}" styleName="Themed Style 2 - Accent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3" autoAdjust="0"/>
    <p:restoredTop sz="94574" autoAdjust="0"/>
  </p:normalViewPr>
  <p:slideViewPr>
    <p:cSldViewPr snapToGrid="0">
      <p:cViewPr varScale="1">
        <p:scale>
          <a:sx n="71" d="100"/>
          <a:sy n="71" d="100"/>
        </p:scale>
        <p:origin x="412" y="3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34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viewProps" Target="viewProps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4">
  <dgm:title val=""/>
  <dgm:desc val=""/>
  <dgm:catLst>
    <dgm:cat type="accent2" pri="11400"/>
  </dgm:catLst>
  <dgm:styleLbl name="node0">
    <dgm:fillClrLst meth="cycle">
      <a:schemeClr val="accent2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2">
        <a:shade val="50000"/>
      </a:schemeClr>
      <a:schemeClr val="accent2">
        <a:tint val="45000"/>
      </a:schemeClr>
    </dgm:fillClrLst>
    <dgm:linClrLst meth="cycle">
      <a:schemeClr val="accent2">
        <a:shade val="50000"/>
      </a:schemeClr>
      <a:schemeClr val="accent2">
        <a:tint val="45000"/>
      </a:schemeClr>
    </dgm:linClrLst>
    <dgm:effectClrLst/>
    <dgm:txLinClrLst/>
    <dgm:txFillClrLst/>
    <dgm:txEffectClrLst/>
  </dgm:styleLbl>
  <dgm:styleLbl name="ln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2">
        <a:shade val="80000"/>
        <a:alpha val="50000"/>
      </a:schemeClr>
      <a:schemeClr val="accent2">
        <a:tint val="45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55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72A4585-E345-4F80-92FC-5A572D77BF5A}" type="doc">
      <dgm:prSet loTypeId="urn:microsoft.com/office/officeart/2008/layout/VerticalCurvedList" loCatId="list" qsTypeId="urn:microsoft.com/office/officeart/2005/8/quickstyle/simple1" qsCatId="simple" csTypeId="urn:microsoft.com/office/officeart/2005/8/colors/accent2_4" csCatId="accent2" phldr="1"/>
      <dgm:spPr/>
      <dgm:t>
        <a:bodyPr/>
        <a:lstStyle/>
        <a:p>
          <a:endParaRPr lang="en-US"/>
        </a:p>
      </dgm:t>
    </dgm:pt>
    <dgm:pt modelId="{E3FA8C43-84D4-4526-8202-090190FCB189}">
      <dgm:prSet phldrT="[Text]" custT="1"/>
      <dgm:spPr/>
      <dgm:t>
        <a:bodyPr/>
        <a:lstStyle/>
        <a:p>
          <a:r>
            <a:rPr lang="bg-BG" sz="2000" b="1" dirty="0" smtClean="0"/>
            <a:t>ИНВЕНТАРИЗАЦИЯ НА ЕМИСИИТЕ ПГ</a:t>
          </a:r>
          <a:endParaRPr lang="en-US" sz="2000" b="1" dirty="0"/>
        </a:p>
      </dgm:t>
    </dgm:pt>
    <dgm:pt modelId="{E0175ED0-09B8-494B-9A6D-56705B12F1D6}" type="parTrans" cxnId="{C38E8A2C-470F-45FB-889A-804C5CF093F8}">
      <dgm:prSet/>
      <dgm:spPr/>
      <dgm:t>
        <a:bodyPr/>
        <a:lstStyle/>
        <a:p>
          <a:endParaRPr lang="en-US"/>
        </a:p>
      </dgm:t>
    </dgm:pt>
    <dgm:pt modelId="{AAF37E46-0F92-41C3-8826-8A7B6BE2FD33}" type="sibTrans" cxnId="{C38E8A2C-470F-45FB-889A-804C5CF093F8}">
      <dgm:prSet/>
      <dgm:spPr/>
      <dgm:t>
        <a:bodyPr/>
        <a:lstStyle/>
        <a:p>
          <a:endParaRPr lang="en-US"/>
        </a:p>
      </dgm:t>
    </dgm:pt>
    <dgm:pt modelId="{F1BDF97E-1CDF-4535-B999-44A923CBFD92}">
      <dgm:prSet phldrT="[Text]" custT="1"/>
      <dgm:spPr/>
      <dgm:t>
        <a:bodyPr/>
        <a:lstStyle/>
        <a:p>
          <a:r>
            <a:rPr lang="bg-BG" sz="2000" b="1" dirty="0" smtClean="0"/>
            <a:t>ЦЕЛИ ПО ТРИТЕ СТЪЛБА</a:t>
          </a:r>
          <a:endParaRPr lang="en-US" sz="2000" b="1" dirty="0"/>
        </a:p>
      </dgm:t>
    </dgm:pt>
    <dgm:pt modelId="{185C67D6-C551-4408-97EB-7FB861EB52D7}" type="parTrans" cxnId="{E074CBD4-E072-4AD3-B66A-8D52C9D66D17}">
      <dgm:prSet/>
      <dgm:spPr/>
      <dgm:t>
        <a:bodyPr/>
        <a:lstStyle/>
        <a:p>
          <a:endParaRPr lang="en-US"/>
        </a:p>
      </dgm:t>
    </dgm:pt>
    <dgm:pt modelId="{84CC529F-ACA3-44AE-B131-B5CE1A0155C2}" type="sibTrans" cxnId="{E074CBD4-E072-4AD3-B66A-8D52C9D66D17}">
      <dgm:prSet/>
      <dgm:spPr/>
      <dgm:t>
        <a:bodyPr/>
        <a:lstStyle/>
        <a:p>
          <a:endParaRPr lang="en-US"/>
        </a:p>
      </dgm:t>
    </dgm:pt>
    <dgm:pt modelId="{5B6A472B-F521-4655-ADA3-4EB08561241E}">
      <dgm:prSet phldrT="[Text]" custT="1"/>
      <dgm:spPr/>
      <dgm:t>
        <a:bodyPr/>
        <a:lstStyle/>
        <a:p>
          <a:r>
            <a:rPr lang="bg-BG" sz="2000" b="1" dirty="0" smtClean="0"/>
            <a:t>ПЛАН ЗА ДЕЙСТВИЕ/ МЕРКИ</a:t>
          </a:r>
          <a:endParaRPr lang="en-US" sz="2000" b="1" dirty="0"/>
        </a:p>
      </dgm:t>
    </dgm:pt>
    <dgm:pt modelId="{49146CFF-66B6-4EAA-9802-A7CF9E3460DF}" type="parTrans" cxnId="{2B49CAF3-E027-48DE-B63C-C914AF084AE9}">
      <dgm:prSet/>
      <dgm:spPr/>
      <dgm:t>
        <a:bodyPr/>
        <a:lstStyle/>
        <a:p>
          <a:endParaRPr lang="en-US"/>
        </a:p>
      </dgm:t>
    </dgm:pt>
    <dgm:pt modelId="{B132E094-554F-4B98-9A09-0768B05E06E7}" type="sibTrans" cxnId="{2B49CAF3-E027-48DE-B63C-C914AF084AE9}">
      <dgm:prSet/>
      <dgm:spPr/>
      <dgm:t>
        <a:bodyPr/>
        <a:lstStyle/>
        <a:p>
          <a:endParaRPr lang="en-US"/>
        </a:p>
      </dgm:t>
    </dgm:pt>
    <dgm:pt modelId="{629A7525-091B-484F-BBF8-CCA185526C7F}">
      <dgm:prSet custT="1"/>
      <dgm:spPr/>
      <dgm:t>
        <a:bodyPr/>
        <a:lstStyle/>
        <a:p>
          <a:r>
            <a:rPr lang="bg-BG" sz="2000" b="1" dirty="0" smtClean="0"/>
            <a:t>СЪБИРАНЕ И ОТЧИТАНЕ НА ИНФОРМАЦИЯ</a:t>
          </a:r>
          <a:endParaRPr lang="en-US" sz="2000" b="1" dirty="0"/>
        </a:p>
      </dgm:t>
    </dgm:pt>
    <dgm:pt modelId="{D2EBED35-B91D-45FE-9D63-6335EF19F104}" type="parTrans" cxnId="{762EBD80-6F42-4375-8DB8-669CB705815E}">
      <dgm:prSet/>
      <dgm:spPr/>
      <dgm:t>
        <a:bodyPr/>
        <a:lstStyle/>
        <a:p>
          <a:endParaRPr lang="en-US"/>
        </a:p>
      </dgm:t>
    </dgm:pt>
    <dgm:pt modelId="{0972809E-1603-4BD9-A088-83F5BB90ECDC}" type="sibTrans" cxnId="{762EBD80-6F42-4375-8DB8-669CB705815E}">
      <dgm:prSet/>
      <dgm:spPr/>
      <dgm:t>
        <a:bodyPr/>
        <a:lstStyle/>
        <a:p>
          <a:endParaRPr lang="en-US"/>
        </a:p>
      </dgm:t>
    </dgm:pt>
    <dgm:pt modelId="{C2427DD7-3351-4A3F-8B7A-EC03EF523CE9}">
      <dgm:prSet custT="1"/>
      <dgm:spPr/>
      <dgm:t>
        <a:bodyPr/>
        <a:lstStyle/>
        <a:p>
          <a:r>
            <a:rPr lang="bg-BG" sz="2000" b="1" dirty="0" smtClean="0"/>
            <a:t>ОЦЕНКА НА РИСКА И УЯЗВИМОСТТА</a:t>
          </a:r>
          <a:endParaRPr lang="en-US" sz="2000" b="1" dirty="0"/>
        </a:p>
      </dgm:t>
    </dgm:pt>
    <dgm:pt modelId="{44C2D19B-825E-4A8F-9C26-FA86446565AF}" type="parTrans" cxnId="{0CAE9CEA-FBC3-4535-9946-B8ED82AA8334}">
      <dgm:prSet/>
      <dgm:spPr/>
      <dgm:t>
        <a:bodyPr/>
        <a:lstStyle/>
        <a:p>
          <a:endParaRPr lang="en-US"/>
        </a:p>
      </dgm:t>
    </dgm:pt>
    <dgm:pt modelId="{A18B41C1-D9AE-42C8-9BF9-7AA0684B6468}" type="sibTrans" cxnId="{0CAE9CEA-FBC3-4535-9946-B8ED82AA8334}">
      <dgm:prSet/>
      <dgm:spPr/>
      <dgm:t>
        <a:bodyPr/>
        <a:lstStyle/>
        <a:p>
          <a:endParaRPr lang="en-US"/>
        </a:p>
      </dgm:t>
    </dgm:pt>
    <dgm:pt modelId="{CC9A2868-4B80-40A6-AE4C-2CCA4C93204E}" type="pres">
      <dgm:prSet presAssocID="{B72A4585-E345-4F80-92FC-5A572D77BF5A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ED521DB5-1ECE-4F63-8DC5-DCC1D2FF3CF7}" type="pres">
      <dgm:prSet presAssocID="{B72A4585-E345-4F80-92FC-5A572D77BF5A}" presName="Name1" presStyleCnt="0"/>
      <dgm:spPr/>
    </dgm:pt>
    <dgm:pt modelId="{91CE2A31-398B-4252-B6EE-21AD168CCC20}" type="pres">
      <dgm:prSet presAssocID="{B72A4585-E345-4F80-92FC-5A572D77BF5A}" presName="cycle" presStyleCnt="0"/>
      <dgm:spPr/>
    </dgm:pt>
    <dgm:pt modelId="{E7A93845-FFD0-4F5F-8B2F-1C8AA4B44A28}" type="pres">
      <dgm:prSet presAssocID="{B72A4585-E345-4F80-92FC-5A572D77BF5A}" presName="srcNode" presStyleLbl="node1" presStyleIdx="0" presStyleCnt="5"/>
      <dgm:spPr/>
    </dgm:pt>
    <dgm:pt modelId="{6B05D356-56E0-4AEE-8B9A-6C34C2ABB07D}" type="pres">
      <dgm:prSet presAssocID="{B72A4585-E345-4F80-92FC-5A572D77BF5A}" presName="conn" presStyleLbl="parChTrans1D2" presStyleIdx="0" presStyleCnt="1"/>
      <dgm:spPr/>
      <dgm:t>
        <a:bodyPr/>
        <a:lstStyle/>
        <a:p>
          <a:endParaRPr lang="en-US"/>
        </a:p>
      </dgm:t>
    </dgm:pt>
    <dgm:pt modelId="{84D7D0CB-204B-49BC-B176-DD4A499B45E4}" type="pres">
      <dgm:prSet presAssocID="{B72A4585-E345-4F80-92FC-5A572D77BF5A}" presName="extraNode" presStyleLbl="node1" presStyleIdx="0" presStyleCnt="5"/>
      <dgm:spPr/>
    </dgm:pt>
    <dgm:pt modelId="{D6550040-59E0-4FBD-9BE6-15FC98CB2358}" type="pres">
      <dgm:prSet presAssocID="{B72A4585-E345-4F80-92FC-5A572D77BF5A}" presName="dstNode" presStyleLbl="node1" presStyleIdx="0" presStyleCnt="5"/>
      <dgm:spPr/>
    </dgm:pt>
    <dgm:pt modelId="{E48C7E84-B82E-405B-9F81-3EB9213F1B3F}" type="pres">
      <dgm:prSet presAssocID="{E3FA8C43-84D4-4526-8202-090190FCB189}" presName="text_1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847CDCF-E9E0-47D1-B170-FC3B1B2BCB18}" type="pres">
      <dgm:prSet presAssocID="{E3FA8C43-84D4-4526-8202-090190FCB189}" presName="accent_1" presStyleCnt="0"/>
      <dgm:spPr/>
    </dgm:pt>
    <dgm:pt modelId="{520E38BA-7D91-426A-834E-015DA8B8F3BE}" type="pres">
      <dgm:prSet presAssocID="{E3FA8C43-84D4-4526-8202-090190FCB189}" presName="accentRepeatNode" presStyleLbl="solidFgAcc1" presStyleIdx="0" presStyleCnt="5"/>
      <dgm:spPr/>
    </dgm:pt>
    <dgm:pt modelId="{E8403CDA-A8B4-4A64-9F52-91E2A575A259}" type="pres">
      <dgm:prSet presAssocID="{C2427DD7-3351-4A3F-8B7A-EC03EF523CE9}" presName="text_2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A2BFB2C-B093-44B0-AA1E-8BE163D3C709}" type="pres">
      <dgm:prSet presAssocID="{C2427DD7-3351-4A3F-8B7A-EC03EF523CE9}" presName="accent_2" presStyleCnt="0"/>
      <dgm:spPr/>
    </dgm:pt>
    <dgm:pt modelId="{F1037E24-2380-43C3-9E6D-AFC666157E13}" type="pres">
      <dgm:prSet presAssocID="{C2427DD7-3351-4A3F-8B7A-EC03EF523CE9}" presName="accentRepeatNode" presStyleLbl="solidFgAcc1" presStyleIdx="1" presStyleCnt="5"/>
      <dgm:spPr/>
    </dgm:pt>
    <dgm:pt modelId="{456DD7E7-6D85-4B9A-8D42-1ABD18514C1A}" type="pres">
      <dgm:prSet presAssocID="{F1BDF97E-1CDF-4535-B999-44A923CBFD92}" presName="text_3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0B7CA16-AABC-48E0-9D38-3CDA2744CD70}" type="pres">
      <dgm:prSet presAssocID="{F1BDF97E-1CDF-4535-B999-44A923CBFD92}" presName="accent_3" presStyleCnt="0"/>
      <dgm:spPr/>
    </dgm:pt>
    <dgm:pt modelId="{907C79E7-6A10-4C8A-ACC1-08C58405C49A}" type="pres">
      <dgm:prSet presAssocID="{F1BDF97E-1CDF-4535-B999-44A923CBFD92}" presName="accentRepeatNode" presStyleLbl="solidFgAcc1" presStyleIdx="2" presStyleCnt="5"/>
      <dgm:spPr/>
    </dgm:pt>
    <dgm:pt modelId="{B384DA9C-4647-4FEA-A2FB-150DBB8FC2B4}" type="pres">
      <dgm:prSet presAssocID="{5B6A472B-F521-4655-ADA3-4EB08561241E}" presName="text_4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4EEC434-AF94-4260-8DC0-EE04F99071C0}" type="pres">
      <dgm:prSet presAssocID="{5B6A472B-F521-4655-ADA3-4EB08561241E}" presName="accent_4" presStyleCnt="0"/>
      <dgm:spPr/>
    </dgm:pt>
    <dgm:pt modelId="{73F10488-2DDD-4307-9FA1-CCA95744DAD2}" type="pres">
      <dgm:prSet presAssocID="{5B6A472B-F521-4655-ADA3-4EB08561241E}" presName="accentRepeatNode" presStyleLbl="solidFgAcc1" presStyleIdx="3" presStyleCnt="5"/>
      <dgm:spPr/>
    </dgm:pt>
    <dgm:pt modelId="{B4E3BD53-7059-4345-A4A0-3EF249DBE669}" type="pres">
      <dgm:prSet presAssocID="{629A7525-091B-484F-BBF8-CCA185526C7F}" presName="text_5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07058AB-9971-42E2-9BDE-CD5A263D2E41}" type="pres">
      <dgm:prSet presAssocID="{629A7525-091B-484F-BBF8-CCA185526C7F}" presName="accent_5" presStyleCnt="0"/>
      <dgm:spPr/>
    </dgm:pt>
    <dgm:pt modelId="{0C55A49C-6B60-461F-8E8F-51089E2978D6}" type="pres">
      <dgm:prSet presAssocID="{629A7525-091B-484F-BBF8-CCA185526C7F}" presName="accentRepeatNode" presStyleLbl="solidFgAcc1" presStyleIdx="4" presStyleCnt="5"/>
      <dgm:spPr/>
    </dgm:pt>
  </dgm:ptLst>
  <dgm:cxnLst>
    <dgm:cxn modelId="{2B49CAF3-E027-48DE-B63C-C914AF084AE9}" srcId="{B72A4585-E345-4F80-92FC-5A572D77BF5A}" destId="{5B6A472B-F521-4655-ADA3-4EB08561241E}" srcOrd="3" destOrd="0" parTransId="{49146CFF-66B6-4EAA-9802-A7CF9E3460DF}" sibTransId="{B132E094-554F-4B98-9A09-0768B05E06E7}"/>
    <dgm:cxn modelId="{B734298B-6C93-4B9D-9D83-3F626BA421E0}" type="presOf" srcId="{C2427DD7-3351-4A3F-8B7A-EC03EF523CE9}" destId="{E8403CDA-A8B4-4A64-9F52-91E2A575A259}" srcOrd="0" destOrd="0" presId="urn:microsoft.com/office/officeart/2008/layout/VerticalCurvedList"/>
    <dgm:cxn modelId="{0CAE9CEA-FBC3-4535-9946-B8ED82AA8334}" srcId="{B72A4585-E345-4F80-92FC-5A572D77BF5A}" destId="{C2427DD7-3351-4A3F-8B7A-EC03EF523CE9}" srcOrd="1" destOrd="0" parTransId="{44C2D19B-825E-4A8F-9C26-FA86446565AF}" sibTransId="{A18B41C1-D9AE-42C8-9BF9-7AA0684B6468}"/>
    <dgm:cxn modelId="{F8AFCCC2-556D-47A0-BFAA-FE99C554BC22}" type="presOf" srcId="{F1BDF97E-1CDF-4535-B999-44A923CBFD92}" destId="{456DD7E7-6D85-4B9A-8D42-1ABD18514C1A}" srcOrd="0" destOrd="0" presId="urn:microsoft.com/office/officeart/2008/layout/VerticalCurvedList"/>
    <dgm:cxn modelId="{8C04B439-7E35-4C9A-AB19-5B2DD44669C0}" type="presOf" srcId="{629A7525-091B-484F-BBF8-CCA185526C7F}" destId="{B4E3BD53-7059-4345-A4A0-3EF249DBE669}" srcOrd="0" destOrd="0" presId="urn:microsoft.com/office/officeart/2008/layout/VerticalCurvedList"/>
    <dgm:cxn modelId="{7CAFC132-4E33-4D0A-8EDA-633DBE8B3646}" type="presOf" srcId="{E3FA8C43-84D4-4526-8202-090190FCB189}" destId="{E48C7E84-B82E-405B-9F81-3EB9213F1B3F}" srcOrd="0" destOrd="0" presId="urn:microsoft.com/office/officeart/2008/layout/VerticalCurvedList"/>
    <dgm:cxn modelId="{068D7ADF-C7C6-4094-9638-010A5071378C}" type="presOf" srcId="{5B6A472B-F521-4655-ADA3-4EB08561241E}" destId="{B384DA9C-4647-4FEA-A2FB-150DBB8FC2B4}" srcOrd="0" destOrd="0" presId="urn:microsoft.com/office/officeart/2008/layout/VerticalCurvedList"/>
    <dgm:cxn modelId="{762EBD80-6F42-4375-8DB8-669CB705815E}" srcId="{B72A4585-E345-4F80-92FC-5A572D77BF5A}" destId="{629A7525-091B-484F-BBF8-CCA185526C7F}" srcOrd="4" destOrd="0" parTransId="{D2EBED35-B91D-45FE-9D63-6335EF19F104}" sibTransId="{0972809E-1603-4BD9-A088-83F5BB90ECDC}"/>
    <dgm:cxn modelId="{C38E8A2C-470F-45FB-889A-804C5CF093F8}" srcId="{B72A4585-E345-4F80-92FC-5A572D77BF5A}" destId="{E3FA8C43-84D4-4526-8202-090190FCB189}" srcOrd="0" destOrd="0" parTransId="{E0175ED0-09B8-494B-9A6D-56705B12F1D6}" sibTransId="{AAF37E46-0F92-41C3-8826-8A7B6BE2FD33}"/>
    <dgm:cxn modelId="{E074CBD4-E072-4AD3-B66A-8D52C9D66D17}" srcId="{B72A4585-E345-4F80-92FC-5A572D77BF5A}" destId="{F1BDF97E-1CDF-4535-B999-44A923CBFD92}" srcOrd="2" destOrd="0" parTransId="{185C67D6-C551-4408-97EB-7FB861EB52D7}" sibTransId="{84CC529F-ACA3-44AE-B131-B5CE1A0155C2}"/>
    <dgm:cxn modelId="{0F608349-B58A-4B13-B776-425ADDBC9BE8}" type="presOf" srcId="{B72A4585-E345-4F80-92FC-5A572D77BF5A}" destId="{CC9A2868-4B80-40A6-AE4C-2CCA4C93204E}" srcOrd="0" destOrd="0" presId="urn:microsoft.com/office/officeart/2008/layout/VerticalCurvedList"/>
    <dgm:cxn modelId="{07356049-3032-41ED-93E5-1BAE718309E2}" type="presOf" srcId="{AAF37E46-0F92-41C3-8826-8A7B6BE2FD33}" destId="{6B05D356-56E0-4AEE-8B9A-6C34C2ABB07D}" srcOrd="0" destOrd="0" presId="urn:microsoft.com/office/officeart/2008/layout/VerticalCurvedList"/>
    <dgm:cxn modelId="{23B221B7-538E-4920-8E28-31A90BE9B3C8}" type="presParOf" srcId="{CC9A2868-4B80-40A6-AE4C-2CCA4C93204E}" destId="{ED521DB5-1ECE-4F63-8DC5-DCC1D2FF3CF7}" srcOrd="0" destOrd="0" presId="urn:microsoft.com/office/officeart/2008/layout/VerticalCurvedList"/>
    <dgm:cxn modelId="{1AABEEA3-B838-4E5D-B959-726FE28195BD}" type="presParOf" srcId="{ED521DB5-1ECE-4F63-8DC5-DCC1D2FF3CF7}" destId="{91CE2A31-398B-4252-B6EE-21AD168CCC20}" srcOrd="0" destOrd="0" presId="urn:microsoft.com/office/officeart/2008/layout/VerticalCurvedList"/>
    <dgm:cxn modelId="{1C8ABA6F-83D8-4AEC-BE59-52EC6A443D65}" type="presParOf" srcId="{91CE2A31-398B-4252-B6EE-21AD168CCC20}" destId="{E7A93845-FFD0-4F5F-8B2F-1C8AA4B44A28}" srcOrd="0" destOrd="0" presId="urn:microsoft.com/office/officeart/2008/layout/VerticalCurvedList"/>
    <dgm:cxn modelId="{861E082E-DCA4-4824-9E08-864A6015293F}" type="presParOf" srcId="{91CE2A31-398B-4252-B6EE-21AD168CCC20}" destId="{6B05D356-56E0-4AEE-8B9A-6C34C2ABB07D}" srcOrd="1" destOrd="0" presId="urn:microsoft.com/office/officeart/2008/layout/VerticalCurvedList"/>
    <dgm:cxn modelId="{F895697B-F6E3-4019-BEFD-9772CFF7E2D8}" type="presParOf" srcId="{91CE2A31-398B-4252-B6EE-21AD168CCC20}" destId="{84D7D0CB-204B-49BC-B176-DD4A499B45E4}" srcOrd="2" destOrd="0" presId="urn:microsoft.com/office/officeart/2008/layout/VerticalCurvedList"/>
    <dgm:cxn modelId="{B0064818-CDEE-4772-B677-6BA7E80C2223}" type="presParOf" srcId="{91CE2A31-398B-4252-B6EE-21AD168CCC20}" destId="{D6550040-59E0-4FBD-9BE6-15FC98CB2358}" srcOrd="3" destOrd="0" presId="urn:microsoft.com/office/officeart/2008/layout/VerticalCurvedList"/>
    <dgm:cxn modelId="{6F544342-C88B-4482-8B58-0AD2EA1831D0}" type="presParOf" srcId="{ED521DB5-1ECE-4F63-8DC5-DCC1D2FF3CF7}" destId="{E48C7E84-B82E-405B-9F81-3EB9213F1B3F}" srcOrd="1" destOrd="0" presId="urn:microsoft.com/office/officeart/2008/layout/VerticalCurvedList"/>
    <dgm:cxn modelId="{D2CAA56C-992A-4C98-8E95-68457E30431A}" type="presParOf" srcId="{ED521DB5-1ECE-4F63-8DC5-DCC1D2FF3CF7}" destId="{4847CDCF-E9E0-47D1-B170-FC3B1B2BCB18}" srcOrd="2" destOrd="0" presId="urn:microsoft.com/office/officeart/2008/layout/VerticalCurvedList"/>
    <dgm:cxn modelId="{572A1B12-4023-418E-B3D5-DA6728742821}" type="presParOf" srcId="{4847CDCF-E9E0-47D1-B170-FC3B1B2BCB18}" destId="{520E38BA-7D91-426A-834E-015DA8B8F3BE}" srcOrd="0" destOrd="0" presId="urn:microsoft.com/office/officeart/2008/layout/VerticalCurvedList"/>
    <dgm:cxn modelId="{C56D7BCA-3F25-4E19-A1B2-8B4B2F7C7608}" type="presParOf" srcId="{ED521DB5-1ECE-4F63-8DC5-DCC1D2FF3CF7}" destId="{E8403CDA-A8B4-4A64-9F52-91E2A575A259}" srcOrd="3" destOrd="0" presId="urn:microsoft.com/office/officeart/2008/layout/VerticalCurvedList"/>
    <dgm:cxn modelId="{389E4103-8087-4152-A7DD-D071D3483B17}" type="presParOf" srcId="{ED521DB5-1ECE-4F63-8DC5-DCC1D2FF3CF7}" destId="{7A2BFB2C-B093-44B0-AA1E-8BE163D3C709}" srcOrd="4" destOrd="0" presId="urn:microsoft.com/office/officeart/2008/layout/VerticalCurvedList"/>
    <dgm:cxn modelId="{68FD037E-71B3-4E45-9505-F994F2A7BD5B}" type="presParOf" srcId="{7A2BFB2C-B093-44B0-AA1E-8BE163D3C709}" destId="{F1037E24-2380-43C3-9E6D-AFC666157E13}" srcOrd="0" destOrd="0" presId="urn:microsoft.com/office/officeart/2008/layout/VerticalCurvedList"/>
    <dgm:cxn modelId="{1AFCABA0-D885-4040-97E1-053E72F5A621}" type="presParOf" srcId="{ED521DB5-1ECE-4F63-8DC5-DCC1D2FF3CF7}" destId="{456DD7E7-6D85-4B9A-8D42-1ABD18514C1A}" srcOrd="5" destOrd="0" presId="urn:microsoft.com/office/officeart/2008/layout/VerticalCurvedList"/>
    <dgm:cxn modelId="{41D4356D-18AB-4AFA-A6A1-135358B3C741}" type="presParOf" srcId="{ED521DB5-1ECE-4F63-8DC5-DCC1D2FF3CF7}" destId="{B0B7CA16-AABC-48E0-9D38-3CDA2744CD70}" srcOrd="6" destOrd="0" presId="urn:microsoft.com/office/officeart/2008/layout/VerticalCurvedList"/>
    <dgm:cxn modelId="{A4329C59-B39D-472A-A99F-BE224E42DAD6}" type="presParOf" srcId="{B0B7CA16-AABC-48E0-9D38-3CDA2744CD70}" destId="{907C79E7-6A10-4C8A-ACC1-08C58405C49A}" srcOrd="0" destOrd="0" presId="urn:microsoft.com/office/officeart/2008/layout/VerticalCurvedList"/>
    <dgm:cxn modelId="{E4EE5B25-4233-43AC-BCB1-D38FC331E6FA}" type="presParOf" srcId="{ED521DB5-1ECE-4F63-8DC5-DCC1D2FF3CF7}" destId="{B384DA9C-4647-4FEA-A2FB-150DBB8FC2B4}" srcOrd="7" destOrd="0" presId="urn:microsoft.com/office/officeart/2008/layout/VerticalCurvedList"/>
    <dgm:cxn modelId="{A9498C49-2366-4242-8F7A-3EFC3905199A}" type="presParOf" srcId="{ED521DB5-1ECE-4F63-8DC5-DCC1D2FF3CF7}" destId="{94EEC434-AF94-4260-8DC0-EE04F99071C0}" srcOrd="8" destOrd="0" presId="urn:microsoft.com/office/officeart/2008/layout/VerticalCurvedList"/>
    <dgm:cxn modelId="{9DD385C5-7ACA-46CE-AA51-6DD2AF48C78B}" type="presParOf" srcId="{94EEC434-AF94-4260-8DC0-EE04F99071C0}" destId="{73F10488-2DDD-4307-9FA1-CCA95744DAD2}" srcOrd="0" destOrd="0" presId="urn:microsoft.com/office/officeart/2008/layout/VerticalCurvedList"/>
    <dgm:cxn modelId="{ED602977-4C72-4CC7-A9CF-9B4A07174178}" type="presParOf" srcId="{ED521DB5-1ECE-4F63-8DC5-DCC1D2FF3CF7}" destId="{B4E3BD53-7059-4345-A4A0-3EF249DBE669}" srcOrd="9" destOrd="0" presId="urn:microsoft.com/office/officeart/2008/layout/VerticalCurvedList"/>
    <dgm:cxn modelId="{FD70EC31-1F22-4F95-A208-92DE2392108A}" type="presParOf" srcId="{ED521DB5-1ECE-4F63-8DC5-DCC1D2FF3CF7}" destId="{407058AB-9971-42E2-9BDE-CD5A263D2E41}" srcOrd="10" destOrd="0" presId="urn:microsoft.com/office/officeart/2008/layout/VerticalCurvedList"/>
    <dgm:cxn modelId="{0325CE07-B909-48A2-BAFE-069B4D7C8FF3}" type="presParOf" srcId="{407058AB-9971-42E2-9BDE-CD5A263D2E41}" destId="{0C55A49C-6B60-461F-8E8F-51089E2978D6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B05D356-56E0-4AEE-8B9A-6C34C2ABB07D}">
      <dsp:nvSpPr>
        <dsp:cNvPr id="0" name=""/>
        <dsp:cNvSpPr/>
      </dsp:nvSpPr>
      <dsp:spPr>
        <a:xfrm>
          <a:off x="-4520058" y="-693115"/>
          <a:ext cx="5384579" cy="5384579"/>
        </a:xfrm>
        <a:prstGeom prst="blockArc">
          <a:avLst>
            <a:gd name="adj1" fmla="val 18900000"/>
            <a:gd name="adj2" fmla="val 2700000"/>
            <a:gd name="adj3" fmla="val 401"/>
          </a:avLst>
        </a:prstGeom>
        <a:noFill/>
        <a:ln w="12700" cap="flat" cmpd="sng" algn="ctr">
          <a:solidFill>
            <a:schemeClr val="accent2">
              <a:tint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48C7E84-B82E-405B-9F81-3EB9213F1B3F}">
      <dsp:nvSpPr>
        <dsp:cNvPr id="0" name=""/>
        <dsp:cNvSpPr/>
      </dsp:nvSpPr>
      <dsp:spPr>
        <a:xfrm>
          <a:off x="378471" y="249816"/>
          <a:ext cx="6383543" cy="499953"/>
        </a:xfrm>
        <a:prstGeom prst="rect">
          <a:avLst/>
        </a:prstGeom>
        <a:solidFill>
          <a:schemeClr val="accent2">
            <a:shade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6838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bg-BG" sz="2000" b="1" kern="1200" dirty="0" smtClean="0"/>
            <a:t>ИНВЕНТАРИЗАЦИЯ НА ЕМИСИИТЕ ПГ</a:t>
          </a:r>
          <a:endParaRPr lang="en-US" sz="2000" b="1" kern="1200" dirty="0"/>
        </a:p>
      </dsp:txBody>
      <dsp:txXfrm>
        <a:off x="378471" y="249816"/>
        <a:ext cx="6383543" cy="499953"/>
      </dsp:txXfrm>
    </dsp:sp>
    <dsp:sp modelId="{520E38BA-7D91-426A-834E-015DA8B8F3BE}">
      <dsp:nvSpPr>
        <dsp:cNvPr id="0" name=""/>
        <dsp:cNvSpPr/>
      </dsp:nvSpPr>
      <dsp:spPr>
        <a:xfrm>
          <a:off x="66000" y="187322"/>
          <a:ext cx="624941" cy="62494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5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8403CDA-A8B4-4A64-9F52-91E2A575A259}">
      <dsp:nvSpPr>
        <dsp:cNvPr id="0" name=""/>
        <dsp:cNvSpPr/>
      </dsp:nvSpPr>
      <dsp:spPr>
        <a:xfrm>
          <a:off x="736723" y="999507"/>
          <a:ext cx="6025291" cy="499953"/>
        </a:xfrm>
        <a:prstGeom prst="rect">
          <a:avLst/>
        </a:prstGeom>
        <a:solidFill>
          <a:schemeClr val="accent2">
            <a:shade val="50000"/>
            <a:hueOff val="-288093"/>
            <a:satOff val="-4520"/>
            <a:lumOff val="19959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6838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bg-BG" sz="2000" b="1" kern="1200" dirty="0" smtClean="0"/>
            <a:t>ОЦЕНКА НА РИСКА И УЯЗВИМОСТТА</a:t>
          </a:r>
          <a:endParaRPr lang="en-US" sz="2000" b="1" kern="1200" dirty="0"/>
        </a:p>
      </dsp:txBody>
      <dsp:txXfrm>
        <a:off x="736723" y="999507"/>
        <a:ext cx="6025291" cy="499953"/>
      </dsp:txXfrm>
    </dsp:sp>
    <dsp:sp modelId="{F1037E24-2380-43C3-9E6D-AFC666157E13}">
      <dsp:nvSpPr>
        <dsp:cNvPr id="0" name=""/>
        <dsp:cNvSpPr/>
      </dsp:nvSpPr>
      <dsp:spPr>
        <a:xfrm>
          <a:off x="424252" y="937012"/>
          <a:ext cx="624941" cy="62494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50000"/>
              <a:hueOff val="-274916"/>
              <a:satOff val="-4109"/>
              <a:lumOff val="1848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56DD7E7-6D85-4B9A-8D42-1ABD18514C1A}">
      <dsp:nvSpPr>
        <dsp:cNvPr id="0" name=""/>
        <dsp:cNvSpPr/>
      </dsp:nvSpPr>
      <dsp:spPr>
        <a:xfrm>
          <a:off x="846678" y="1749197"/>
          <a:ext cx="5915337" cy="499953"/>
        </a:xfrm>
        <a:prstGeom prst="rect">
          <a:avLst/>
        </a:prstGeom>
        <a:solidFill>
          <a:schemeClr val="accent2">
            <a:shade val="50000"/>
            <a:hueOff val="-576186"/>
            <a:satOff val="-9041"/>
            <a:lumOff val="3991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6838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bg-BG" sz="2000" b="1" kern="1200" dirty="0" smtClean="0"/>
            <a:t>ЦЕЛИ ПО ТРИТЕ СТЪЛБА</a:t>
          </a:r>
          <a:endParaRPr lang="en-US" sz="2000" b="1" kern="1200" dirty="0"/>
        </a:p>
      </dsp:txBody>
      <dsp:txXfrm>
        <a:off x="846678" y="1749197"/>
        <a:ext cx="5915337" cy="499953"/>
      </dsp:txXfrm>
    </dsp:sp>
    <dsp:sp modelId="{907C79E7-6A10-4C8A-ACC1-08C58405C49A}">
      <dsp:nvSpPr>
        <dsp:cNvPr id="0" name=""/>
        <dsp:cNvSpPr/>
      </dsp:nvSpPr>
      <dsp:spPr>
        <a:xfrm>
          <a:off x="534207" y="1686703"/>
          <a:ext cx="624941" cy="62494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50000"/>
              <a:hueOff val="-549833"/>
              <a:satOff val="-8218"/>
              <a:lumOff val="3696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384DA9C-4647-4FEA-A2FB-150DBB8FC2B4}">
      <dsp:nvSpPr>
        <dsp:cNvPr id="0" name=""/>
        <dsp:cNvSpPr/>
      </dsp:nvSpPr>
      <dsp:spPr>
        <a:xfrm>
          <a:off x="736723" y="2498887"/>
          <a:ext cx="6025291" cy="499953"/>
        </a:xfrm>
        <a:prstGeom prst="rect">
          <a:avLst/>
        </a:prstGeom>
        <a:solidFill>
          <a:schemeClr val="accent2">
            <a:shade val="50000"/>
            <a:hueOff val="-576186"/>
            <a:satOff val="-9041"/>
            <a:lumOff val="3991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6838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bg-BG" sz="2000" b="1" kern="1200" dirty="0" smtClean="0"/>
            <a:t>ПЛАН ЗА ДЕЙСТВИЕ/ МЕРКИ</a:t>
          </a:r>
          <a:endParaRPr lang="en-US" sz="2000" b="1" kern="1200" dirty="0"/>
        </a:p>
      </dsp:txBody>
      <dsp:txXfrm>
        <a:off x="736723" y="2498887"/>
        <a:ext cx="6025291" cy="499953"/>
      </dsp:txXfrm>
    </dsp:sp>
    <dsp:sp modelId="{73F10488-2DDD-4307-9FA1-CCA95744DAD2}">
      <dsp:nvSpPr>
        <dsp:cNvPr id="0" name=""/>
        <dsp:cNvSpPr/>
      </dsp:nvSpPr>
      <dsp:spPr>
        <a:xfrm>
          <a:off x="424252" y="2436393"/>
          <a:ext cx="624941" cy="62494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50000"/>
              <a:hueOff val="-549833"/>
              <a:satOff val="-8218"/>
              <a:lumOff val="3696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4E3BD53-7059-4345-A4A0-3EF249DBE669}">
      <dsp:nvSpPr>
        <dsp:cNvPr id="0" name=""/>
        <dsp:cNvSpPr/>
      </dsp:nvSpPr>
      <dsp:spPr>
        <a:xfrm>
          <a:off x="378471" y="3248577"/>
          <a:ext cx="6383543" cy="499953"/>
        </a:xfrm>
        <a:prstGeom prst="rect">
          <a:avLst/>
        </a:prstGeom>
        <a:solidFill>
          <a:schemeClr val="accent2">
            <a:shade val="50000"/>
            <a:hueOff val="-288093"/>
            <a:satOff val="-4520"/>
            <a:lumOff val="19959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6838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bg-BG" sz="2000" b="1" kern="1200" dirty="0" smtClean="0"/>
            <a:t>СЪБИРАНЕ И ОТЧИТАНЕ НА ИНФОРМАЦИЯ</a:t>
          </a:r>
          <a:endParaRPr lang="en-US" sz="2000" b="1" kern="1200" dirty="0"/>
        </a:p>
      </dsp:txBody>
      <dsp:txXfrm>
        <a:off x="378471" y="3248577"/>
        <a:ext cx="6383543" cy="499953"/>
      </dsp:txXfrm>
    </dsp:sp>
    <dsp:sp modelId="{0C55A49C-6B60-461F-8E8F-51089E2978D6}">
      <dsp:nvSpPr>
        <dsp:cNvPr id="0" name=""/>
        <dsp:cNvSpPr/>
      </dsp:nvSpPr>
      <dsp:spPr>
        <a:xfrm>
          <a:off x="66000" y="3186083"/>
          <a:ext cx="624941" cy="62494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50000"/>
              <a:hueOff val="-274916"/>
              <a:satOff val="-4109"/>
              <a:lumOff val="1848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6/21/2023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6/21/2023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9.jpe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.jpeg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.xml"/><Relationship Id="rId3" Type="http://schemas.openxmlformats.org/officeDocument/2006/relationships/image" Target="../media/image3.png"/><Relationship Id="rId7" Type="http://schemas.openxmlformats.org/officeDocument/2006/relationships/diagramQuickStyle" Target="../diagrams/quickStyle1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diagramLayout" Target="../diagrams/layout1.xml"/><Relationship Id="rId5" Type="http://schemas.openxmlformats.org/officeDocument/2006/relationships/diagramData" Target="../diagrams/data1.xml"/><Relationship Id="rId4" Type="http://schemas.openxmlformats.org/officeDocument/2006/relationships/image" Target="../media/image4.png"/><Relationship Id="rId9" Type="http://schemas.microsoft.com/office/2007/relationships/diagramDrawing" Target="../diagrams/drawing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05271" y="672869"/>
            <a:ext cx="6157980" cy="5693323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6972974" y="2934791"/>
            <a:ext cx="3773633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31428" y="3306360"/>
            <a:ext cx="4890583" cy="999487"/>
          </a:xfrm>
        </p:spPr>
        <p:txBody>
          <a:bodyPr/>
          <a:lstStyle/>
          <a:p>
            <a:r>
              <a:rPr lang="bg-BG" sz="3000" b="1" dirty="0" smtClean="0">
                <a:solidFill>
                  <a:schemeClr val="accent6">
                    <a:lumMod val="50000"/>
                  </a:schemeClr>
                </a:solidFill>
              </a:rPr>
              <a:t>ЕФЕКТИВНО ПЛАНИРАНЕ И ПРИЛАГАНЕ НА ОБЩИНСКИ ПОЛИТИКИ ПО КЛИМАТА</a:t>
            </a:r>
            <a:endParaRPr lang="en-US" sz="3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3176165" y="6105188"/>
            <a:ext cx="8707884" cy="590349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bg-BG" sz="24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служители, 20 – 22 юни 2023 г., Благоевград</a:t>
            </a:r>
            <a:endParaRPr lang="en-US" sz="24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4192539" y="5974306"/>
            <a:ext cx="7691509" cy="0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  <a:endCxn id="16" idx="107"/>
          </p:cNvCxnSpPr>
          <p:nvPr/>
        </p:nvCxnSpPr>
        <p:spPr>
          <a:xfrm flipV="1">
            <a:off x="348343" y="5986842"/>
            <a:ext cx="3363593" cy="0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363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8790365" cy="456367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ТЕХНОЛОГИЯ НА ПЛАНИРАНЕ. </a:t>
            </a:r>
          </a:p>
          <a:p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ЕТАПИ НА ОЦЕНКАТА НА РИСКА И УЯЗВИМОСТТА КЪМ КП</a:t>
            </a:r>
          </a:p>
          <a:p>
            <a:pPr marL="2959100" indent="-457200">
              <a:buAutoNum type="arabicPeriod"/>
            </a:pPr>
            <a:r>
              <a:rPr lang="bg-BG" sz="2200" b="1" dirty="0" smtClean="0">
                <a:solidFill>
                  <a:schemeClr val="accent2"/>
                </a:solidFill>
              </a:rPr>
              <a:t>ИДЕНТИФИЦИРАНЕ НА КЛИМАТИЧНИ РИСКОВЕ И ТЯХНОТО ВЪЗДЕЙСТВИЕ (минали и настоящи)</a:t>
            </a:r>
          </a:p>
          <a:p>
            <a:pPr marL="2959100" indent="-457200">
              <a:buAutoNum type="arabicPeriod"/>
            </a:pPr>
            <a:r>
              <a:rPr lang="bg-BG" sz="2200" b="1" dirty="0" smtClean="0">
                <a:solidFill>
                  <a:schemeClr val="accent2"/>
                </a:solidFill>
              </a:rPr>
              <a:t>ОЦЕНКА НА УЯЗВИМОСТТА И КАПАЦИТЕТА ЗА АДАПТАЦИЯ</a:t>
            </a:r>
          </a:p>
          <a:p>
            <a:pPr marL="2959100" indent="-457200">
              <a:buAutoNum type="arabicPeriod"/>
            </a:pPr>
            <a:endParaRPr lang="bg-BG" sz="2200" b="1" dirty="0">
              <a:solidFill>
                <a:schemeClr val="accent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806454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9184812" cy="456367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ТЕХНОЛОГИЯ НА ПЛАНИРАНЕ. </a:t>
            </a:r>
          </a:p>
          <a:p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ЦЕЛИ ЗА СМЕКЧАВАНЕ НА КП</a:t>
            </a:r>
          </a:p>
          <a:p>
            <a:pPr marL="2420938" indent="-457200">
              <a:buAutoNum type="arabicPeriod"/>
            </a:pPr>
            <a:r>
              <a:rPr lang="bg-BG" sz="2200" b="1" dirty="0" smtClean="0">
                <a:solidFill>
                  <a:schemeClr val="accent2"/>
                </a:solidFill>
              </a:rPr>
              <a:t>РАЗБИРАНЕ ЗА ГЛОБАЛНИТЕ ЦЕЛИ ПО СМЕКЧАВАНЕ НА КП И ВЪЗМОЖНОСТИТЕ ЗА ПРИНОС НА ОБЩИНАТА</a:t>
            </a:r>
          </a:p>
          <a:p>
            <a:pPr marL="2420938" indent="-457200">
              <a:buAutoNum type="arabicPeriod"/>
            </a:pPr>
            <a:r>
              <a:rPr lang="bg-BG" sz="2200" b="1" dirty="0" smtClean="0">
                <a:solidFill>
                  <a:schemeClr val="accent2"/>
                </a:solidFill>
              </a:rPr>
              <a:t>ДЕФИНИРАНЕ НА ПРИОРИТЕТНИ ОБЛАСТИ, ЗА КОИТО ЩЕ СЕ ПОСТАВЯТ ЦЕЛИ</a:t>
            </a:r>
          </a:p>
          <a:p>
            <a:pPr marL="2420938" indent="-457200">
              <a:buAutoNum type="arabicPeriod"/>
            </a:pPr>
            <a:r>
              <a:rPr lang="bg-BG" sz="2200" b="1" dirty="0" smtClean="0">
                <a:solidFill>
                  <a:schemeClr val="accent2"/>
                </a:solidFill>
              </a:rPr>
              <a:t>ОПРЕДЕЛЯНЕ НА ТИПА ЦЕЛИ</a:t>
            </a:r>
          </a:p>
          <a:p>
            <a:pPr marL="2420938" indent="-457200">
              <a:buAutoNum type="arabicPeriod"/>
            </a:pPr>
            <a:r>
              <a:rPr lang="bg-BG" sz="2200" b="1" dirty="0" smtClean="0">
                <a:solidFill>
                  <a:schemeClr val="accent2"/>
                </a:solidFill>
              </a:rPr>
              <a:t>ОПРЕДЕЛЯНЕ НА БАЗОВА И ЦЕЛЕВА ГОДИНА</a:t>
            </a:r>
          </a:p>
          <a:p>
            <a:pPr marL="2420938" indent="-457200">
              <a:buAutoNum type="arabicPeriod"/>
            </a:pPr>
            <a:r>
              <a:rPr lang="bg-BG" sz="2200" b="1" dirty="0" smtClean="0">
                <a:solidFill>
                  <a:schemeClr val="accent2"/>
                </a:solidFill>
              </a:rPr>
              <a:t>ОПРЕДЕЛЯНЕ НА НИВОТО НА АМБИЦИЯ</a:t>
            </a:r>
            <a:endParaRPr lang="bg-BG" sz="2200" b="1" dirty="0">
              <a:solidFill>
                <a:schemeClr val="accent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1167310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9184812" cy="456367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ТЕХНОЛОГИЯ НА ПЛАНИРАНЕ. </a:t>
            </a:r>
          </a:p>
          <a:p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ЦЕЛИ ЗА АДАПТАЦИЯ КЪМ КП</a:t>
            </a:r>
          </a:p>
          <a:p>
            <a:pPr marL="2420938" indent="-457200">
              <a:buAutoNum type="arabicPeriod"/>
            </a:pPr>
            <a:r>
              <a:rPr lang="bg-BG" sz="2200" b="1" dirty="0" smtClean="0">
                <a:solidFill>
                  <a:schemeClr val="accent2"/>
                </a:solidFill>
              </a:rPr>
              <a:t>ЯСНИ И ВСЕОБХВАТНИ ЦЕЛИ (обхващат всички идентифицирани рискове и уязвими групи)</a:t>
            </a:r>
          </a:p>
          <a:p>
            <a:pPr marL="2420938" indent="-457200">
              <a:buAutoNum type="arabicPeriod"/>
            </a:pPr>
            <a:r>
              <a:rPr lang="bg-BG" sz="2200" b="1" dirty="0" smtClean="0">
                <a:solidFill>
                  <a:schemeClr val="accent2"/>
                </a:solidFill>
              </a:rPr>
              <a:t>ЦЕЛИТЕ СА ОБВЪРЗАНИ С НИВОТО НА ИДЕНТИФИЦИРАНИТЕ РИСКОВЕ</a:t>
            </a:r>
          </a:p>
          <a:p>
            <a:pPr marL="2420938" indent="-457200">
              <a:buAutoNum type="arabicPeriod"/>
            </a:pPr>
            <a:r>
              <a:rPr lang="bg-BG" sz="2200" b="1" dirty="0" smtClean="0">
                <a:solidFill>
                  <a:schemeClr val="accent2"/>
                </a:solidFill>
              </a:rPr>
              <a:t>ЦЕЛИТЕ СА ИЗМЕРИМИ И ОБВЪРЗАНИ С КОНКРЕТНИ ИНДИКАТОРИ</a:t>
            </a:r>
            <a:endParaRPr lang="bg-BG" sz="2200" b="1" dirty="0">
              <a:solidFill>
                <a:schemeClr val="accent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826930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9184812" cy="456367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ТЕХНОЛОГИЯ НА ПЛАНИРАНЕ. </a:t>
            </a:r>
          </a:p>
          <a:p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ПЛАНОВЕ ЗА ДЕЙСТВИЕ</a:t>
            </a:r>
          </a:p>
          <a:p>
            <a:r>
              <a:rPr lang="bg-BG" sz="2000" b="1" dirty="0" smtClean="0">
                <a:solidFill>
                  <a:schemeClr val="accent2"/>
                </a:solidFill>
              </a:rPr>
              <a:t>САМОСТОЯТЕЛЕН ПЛАН ЗА ДЕЙСТВИЕ/ ОТДЕЛНИ ПЛАНОВЕ ЗА ВСЕКИ СТЪЛБ/ ИНТЕГРИРАНЕ НА МЕРКИ ПО СМЕКЧАВАНЕ И АДАПТАЦИЯ В ДРУГИ ПЛАНОВЕ И ПРОГРАМИ</a:t>
            </a:r>
          </a:p>
          <a:p>
            <a:r>
              <a:rPr lang="bg-BG" sz="2000" b="1" dirty="0" smtClean="0">
                <a:solidFill>
                  <a:schemeClr val="accent2"/>
                </a:solidFill>
              </a:rPr>
              <a:t>ПЛАНЪТ ЗА ДЕЙСТВИЕ СЛЕДВА ДА ИДЕНТИФИЦИРА И ВКЛЮЧВА АНГАЖИМЕНТИ НА ВСИЧКИ ЗАИНТЕРЕСОВАНИ СТРАНИ</a:t>
            </a:r>
          </a:p>
          <a:p>
            <a:r>
              <a:rPr lang="bg-BG" sz="2000" b="1" dirty="0" smtClean="0">
                <a:solidFill>
                  <a:schemeClr val="accent2"/>
                </a:solidFill>
              </a:rPr>
              <a:t>ПЛАНЪТ ВКЛЮЧВА КОНКРЕТНИ ИНДИКАТОРИ ЗА ИЗПЪЛНЕНИЕ И ПРОСЛЕДЯВАНЕ НА НАПРЕДЪКА</a:t>
            </a:r>
          </a:p>
          <a:p>
            <a:pPr marL="1971675"/>
            <a:r>
              <a:rPr lang="bg-BG" sz="2000" b="1" dirty="0" smtClean="0">
                <a:solidFill>
                  <a:schemeClr val="accent2"/>
                </a:solidFill>
              </a:rPr>
              <a:t>ПЛАНЪТ ПРЕДВИЖДА МЕХАНИЗМИ ЗА КООРДИНАЦИЯ НА ИЗПЪЛНЕНИЕТО</a:t>
            </a:r>
          </a:p>
          <a:p>
            <a:pPr marL="1971675"/>
            <a:r>
              <a:rPr lang="bg-BG" sz="2000" b="1" dirty="0" smtClean="0">
                <a:solidFill>
                  <a:schemeClr val="accent2"/>
                </a:solidFill>
              </a:rPr>
              <a:t>ВРЪЗКА С ДРУГИ ДОКУМЕНТИ И СТРАТЕГИИ НА ОБЩИНСКО НИВО</a:t>
            </a:r>
            <a:endParaRPr lang="bg-BG" sz="2000" b="1" dirty="0">
              <a:solidFill>
                <a:schemeClr val="accent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210881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4" y="2767872"/>
            <a:ext cx="7676045" cy="1580010"/>
          </a:xfrm>
        </p:spPr>
        <p:txBody>
          <a:bodyPr/>
          <a:lstStyle/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ПЛАНОВЕ ЗА ДЕЙСТВИЕ ЗА УСТОЙЧИВА ЕНЕРГИЯ И КЛИМАТ.</a:t>
            </a:r>
          </a:p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ОПИТЪТ НА БЪЛГАРСКИТЕ ГРАДОВЕ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8236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9184812" cy="796443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ПЛАН ЗА ДЕЙСТВИЕ ЗА УСТОЙЧИВА ЕНЕРГИЯ И КЛИМАТ НА СТОЛИЧНА ОБЩИНА  2021 - 2030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!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bg-BG" sz="2200" b="1" u="sng" dirty="0" smtClean="0">
                <a:solidFill>
                  <a:schemeClr val="accent2"/>
                </a:solidFill>
              </a:rPr>
              <a:t>ИЗБРАНИЯТ ПОДХОД 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Е РАЗРАБОТВАНЕТО НА ЕДИНЕН ПЛАНОВ ДОКУМЕНТ, КОЙТО СЪДЪРЖА И ПРОГРАМА ПО ЕНЕРГИЙНА ЕФЕКТИВНОСТ, И ДЪЛГОСРОЧНА ПРОГРАМА ЗА НАСЪРЧАВАНЕ НА ИЗПОЛЗВАНЕТО НА ЕНЕРГИЯ ОТ ВЕИ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!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bg-BG" sz="2200" b="1" u="sng" dirty="0" smtClean="0">
                <a:solidFill>
                  <a:schemeClr val="accent2"/>
                </a:solidFill>
              </a:rPr>
              <a:t>МЕТОДОЛОГИЯ НА РАЗРАБОТВАНЕ 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– КОМБИНИРА РЪКОВОДСТВОТО ЗА РАЗРАБОТВАНЕ НА </a:t>
            </a:r>
            <a:r>
              <a:rPr lang="en-US" sz="2200" b="1" dirty="0" smtClean="0">
                <a:solidFill>
                  <a:schemeClr val="accent1">
                    <a:lumMod val="50000"/>
                  </a:schemeClr>
                </a:solidFill>
              </a:rPr>
              <a:t>JRC 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И УКАЗАНИЯТА НА АУЕР ЗА ИЗГОТВЯНЕ НА ОБЩИНСКИ ПРОГРАМИ ЗА НАСЪРЧАВАНЕ ИЗПОЛЗВАНЕТО НА ВЕИ И БИОГОРИВА</a:t>
            </a:r>
            <a:endParaRPr lang="bg-BG" sz="2000" b="1" dirty="0" smtClean="0">
              <a:solidFill>
                <a:schemeClr val="accent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2" name="TextBox 1"/>
          <p:cNvSpPr txBox="1"/>
          <p:nvPr/>
        </p:nvSpPr>
        <p:spPr>
          <a:xfrm>
            <a:off x="7010399" y="5289176"/>
            <a:ext cx="3970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g-BG" sz="2200" b="1" dirty="0" smtClean="0"/>
              <a:t>(</a:t>
            </a:r>
            <a:r>
              <a:rPr lang="en-US" sz="2200" b="1" dirty="0" smtClean="0"/>
              <a:t>https</a:t>
            </a:r>
            <a:r>
              <a:rPr lang="en-US" sz="2200" b="1" dirty="0"/>
              <a:t>://</a:t>
            </a:r>
            <a:r>
              <a:rPr lang="en-US" sz="2200" b="1" dirty="0" smtClean="0"/>
              <a:t>www.sofia.bg/climat</a:t>
            </a:r>
            <a:r>
              <a:rPr lang="bg-BG" sz="2200" b="1" dirty="0" smtClean="0"/>
              <a:t>)</a:t>
            </a:r>
            <a:endParaRPr lang="bg-BG" sz="2200" b="1" dirty="0"/>
          </a:p>
        </p:txBody>
      </p:sp>
    </p:spTree>
    <p:extLst>
      <p:ext uri="{BB962C8B-B14F-4D97-AF65-F5344CB8AC3E}">
        <p14:creationId xmlns:p14="http://schemas.microsoft.com/office/powerpoint/2010/main" val="3065639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9184812" cy="796443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ПЛАН ЗА ДЕЙСТВИЕ ЗА УСТОЙЧИВА ЕНЕРГИЯ И КЛИМАТ НА СТОЛИЧНА ОБЩИНА 2021 - 2030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!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bg-BG" sz="2200" b="1" u="sng" dirty="0" smtClean="0">
                <a:solidFill>
                  <a:schemeClr val="accent2"/>
                </a:solidFill>
              </a:rPr>
              <a:t>ТРИ СТРАТЕГИЧЕСКИ ЦЕЛИ</a:t>
            </a:r>
          </a:p>
          <a:p>
            <a:pPr indent="268922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СОФИЯ – КЛИМАТИЧНО НЕУТРАЛЕН ГРАД</a:t>
            </a:r>
          </a:p>
          <a:p>
            <a:pPr indent="268922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СОФИЯ – РЕСУРСНО ЕФЕКТИВЕН ГРАД</a:t>
            </a:r>
          </a:p>
          <a:p>
            <a:pPr indent="268922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СОФИЯ – АДАПТИВЕН ГРАД</a:t>
            </a:r>
          </a:p>
          <a:p>
            <a:pPr marL="179388" indent="-179388"/>
            <a:r>
              <a:rPr lang="bg-BG" sz="2200" b="1" dirty="0" smtClean="0">
                <a:solidFill>
                  <a:schemeClr val="accent2"/>
                </a:solidFill>
              </a:rPr>
              <a:t>!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bg-BG" sz="2200" b="1" u="sng" dirty="0" smtClean="0">
                <a:solidFill>
                  <a:schemeClr val="accent2"/>
                </a:solidFill>
              </a:rPr>
              <a:t>СЕКТОРИ, ВКЛЮЧЕНИ В ОБХВАТА НА МЕРКИТЕ ЗА СМЕКЧАВАНЕ НА КП: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</a:p>
          <a:p>
            <a:pPr marL="188277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жилищни сгради, сгради от третичния сектор, общински сгради, транспорт, отпадъци, обществено осветление, промишленост и строителство</a:t>
            </a:r>
            <a:endParaRPr lang="bg-BG" sz="2000" b="1" dirty="0" smtClean="0">
              <a:solidFill>
                <a:schemeClr val="accent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562262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9184812" cy="796443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ПЛАН ЗА ДЕЙСТВИЕ ЗА УСТОЙЧИВА ЕНЕРГИЯ И КЛИМАТ НА СТОЛИЧНА ОБЩИНА 2021 - 2030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!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bg-BG" sz="2200" b="1" u="sng" dirty="0" smtClean="0">
                <a:solidFill>
                  <a:schemeClr val="accent2"/>
                </a:solidFill>
              </a:rPr>
              <a:t>МЕРКИ ЗА СМЕКЧАВАНЕ НА КП</a:t>
            </a:r>
          </a:p>
          <a:p>
            <a:pPr marL="197167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ПРАВНО-АДМИНИСТРАТИВНА И УПРАВЛЕНСКА РАМКА</a:t>
            </a:r>
          </a:p>
          <a:p>
            <a:pPr marL="197167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ПОДОБРЯВАНЕ НА УПРАВЛЕНИЕТО НА ДЕЙНОСТИТЕ ПО СМЕКЧАВАНЕ НА КП</a:t>
            </a:r>
          </a:p>
          <a:p>
            <a:pPr marL="197167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ИНВЕСТИЦИОННИ МЕРКИ ЗА НАМАЛЯВАНЕ НА ЕМИСИИТЕ ПГ</a:t>
            </a:r>
          </a:p>
          <a:p>
            <a:pPr marL="197167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ШИРОКО ОБШЕСТВЕНО ВКЛЮЧВАНЕ В ПРИЛАГАНЕТО НА МЕРКИТЕ</a:t>
            </a:r>
            <a:endParaRPr lang="bg-BG" sz="2000" b="1" dirty="0" smtClean="0">
              <a:solidFill>
                <a:schemeClr val="accent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463874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9184812" cy="796443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ПЛАН ЗА ДЕЙСТВИЕ ЗА УСТОЙЧИВА ЕНЕРГИЯ И КЛИМАТ НА СТОЛИЧНА ОБЩИНА 2021 – 2030</a:t>
            </a:r>
          </a:p>
          <a:p>
            <a:endParaRPr lang="bg-BG" sz="2800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bg-BG" sz="2200" b="1" dirty="0" smtClean="0">
                <a:solidFill>
                  <a:schemeClr val="accent2"/>
                </a:solidFill>
              </a:rPr>
              <a:t>!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bg-BG" sz="2200" b="1" u="sng" dirty="0" smtClean="0">
                <a:solidFill>
                  <a:schemeClr val="accent2"/>
                </a:solidFill>
              </a:rPr>
              <a:t>МЕРКИ ЗА АДАПТАЦИЯ КЪМ КП</a:t>
            </a:r>
          </a:p>
          <a:p>
            <a:pPr marL="197167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ПРЕВАНТИВНИ МЕРКИ ЗА НАМАЛЯВАНЕ НА УЯЗВИМОСТТА НА ОТДЕЛНИТЕ СЕКТОРИ КЪМ КП</a:t>
            </a:r>
          </a:p>
          <a:p>
            <a:pPr marL="197167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МЕРКИ ЗА ОГРАНИЧАВАНЕ НА ЩЕТИТЕ ОТ НЕГАТИВНИ КЛИМАТИЧНИ СЪБИТИЯ</a:t>
            </a:r>
            <a:endParaRPr lang="bg-BG" sz="2000" b="1" dirty="0" smtClean="0">
              <a:solidFill>
                <a:schemeClr val="accent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4216053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88539" y="1276562"/>
            <a:ext cx="6313027" cy="4845423"/>
          </a:xfrm>
          <a:prstGeom prst="rect">
            <a:avLst/>
          </a:prstGeom>
        </p:spPr>
      </p:pic>
      <p:sp>
        <p:nvSpPr>
          <p:cNvPr id="16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94447" y="2095813"/>
            <a:ext cx="4394092" cy="796443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ПЛАН ЗА ДЕЙСТВИЕ ЗА УСТОЙЧИВА ЕНЕРГИЯ И КЛИМАТ НА СТОЛИЧНА ОБЩИНА 2021 – 2030</a:t>
            </a:r>
          </a:p>
          <a:p>
            <a:endParaRPr lang="bg-BG" sz="2800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bg-BG" sz="2200" b="1" dirty="0" smtClean="0">
                <a:solidFill>
                  <a:schemeClr val="accent2"/>
                </a:solidFill>
              </a:rPr>
              <a:t>!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bg-BG" sz="2200" b="1" u="sng" dirty="0" smtClean="0">
                <a:solidFill>
                  <a:schemeClr val="accent2"/>
                </a:solidFill>
              </a:rPr>
              <a:t>МЕРКИ ЗА АДАПТАЦИЯ КЪМ КП</a:t>
            </a:r>
          </a:p>
        </p:txBody>
      </p:sp>
    </p:spTree>
    <p:extLst>
      <p:ext uri="{BB962C8B-B14F-4D97-AF65-F5344CB8AC3E}">
        <p14:creationId xmlns:p14="http://schemas.microsoft.com/office/powerpoint/2010/main" val="2176752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4" y="2477414"/>
            <a:ext cx="7168045" cy="658260"/>
          </a:xfrm>
        </p:spPr>
        <p:txBody>
          <a:bodyPr/>
          <a:lstStyle/>
          <a:p>
            <a:r>
              <a:rPr lang="bg-BG" sz="4000" b="1" dirty="0" smtClean="0">
                <a:solidFill>
                  <a:schemeClr val="accent6">
                    <a:lumMod val="50000"/>
                  </a:schemeClr>
                </a:solidFill>
              </a:rPr>
              <a:t>ПРОГРАМА ДЕН </a:t>
            </a:r>
            <a:r>
              <a:rPr lang="en-US" sz="4000" b="1" dirty="0" smtClean="0">
                <a:solidFill>
                  <a:schemeClr val="accent6">
                    <a:lumMod val="50000"/>
                  </a:schemeClr>
                </a:solidFill>
              </a:rPr>
              <a:t>3</a:t>
            </a:r>
            <a:endParaRPr lang="en-US" sz="4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3054487"/>
              </p:ext>
            </p:extLst>
          </p:nvPr>
        </p:nvGraphicFramePr>
        <p:xfrm>
          <a:off x="1016737" y="3542499"/>
          <a:ext cx="4571263" cy="2245776"/>
        </p:xfrm>
        <a:graphic>
          <a:graphicData uri="http://schemas.openxmlformats.org/drawingml/2006/table">
            <a:tbl>
              <a:tblPr firstRow="1" bandRow="1">
                <a:tableStyleId>{18603FDC-E32A-4AB5-989C-0864C3EAD2B8}</a:tableStyleId>
              </a:tblPr>
              <a:tblGrid>
                <a:gridCol w="1523263">
                  <a:extLst>
                    <a:ext uri="{9D8B030D-6E8A-4147-A177-3AD203B41FA5}">
                      <a16:colId xmlns:a16="http://schemas.microsoft.com/office/drawing/2014/main" val="2836952223"/>
                    </a:ext>
                  </a:extLst>
                </a:gridCol>
                <a:gridCol w="3048000">
                  <a:extLst>
                    <a:ext uri="{9D8B030D-6E8A-4147-A177-3AD203B41FA5}">
                      <a16:colId xmlns:a16="http://schemas.microsoft.com/office/drawing/2014/main" val="592127400"/>
                    </a:ext>
                  </a:extLst>
                </a:gridCol>
              </a:tblGrid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9:30 – 9:40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ВЪВЕДЕНИЕ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61282206"/>
                  </a:ext>
                </a:extLst>
              </a:tr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09:40 – 11:15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Планиране</a:t>
                      </a:r>
                      <a:r>
                        <a:rPr lang="bg-BG" baseline="0" dirty="0" smtClean="0"/>
                        <a:t> на решения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07133162"/>
                  </a:ext>
                </a:extLst>
              </a:tr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11:15 – 11:30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Кафе 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40181432"/>
                  </a:ext>
                </a:extLst>
              </a:tr>
              <a:tr h="320040">
                <a:tc>
                  <a:txBody>
                    <a:bodyPr/>
                    <a:lstStyle/>
                    <a:p>
                      <a:r>
                        <a:rPr lang="bg-BG" dirty="0" smtClean="0"/>
                        <a:t>11:30 – 12:30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Планиране на решения.</a:t>
                      </a:r>
                      <a:r>
                        <a:rPr lang="bg-BG" baseline="0" dirty="0" smtClean="0"/>
                        <a:t> Логика на интервенция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0696967"/>
                  </a:ext>
                </a:extLst>
              </a:tr>
              <a:tr h="320040">
                <a:tc>
                  <a:txBody>
                    <a:bodyPr/>
                    <a:lstStyle/>
                    <a:p>
                      <a:r>
                        <a:rPr lang="bg-BG" dirty="0" smtClean="0"/>
                        <a:t>12:30 – 13:30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Обяд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62130126"/>
                  </a:ext>
                </a:extLst>
              </a:tr>
            </a:tbl>
          </a:graphicData>
        </a:graphic>
      </p:graphicFrame>
      <p:graphicFrame>
        <p:nvGraphicFramePr>
          <p:cNvPr id="19" name="Table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4627509"/>
              </p:ext>
            </p:extLst>
          </p:nvPr>
        </p:nvGraphicFramePr>
        <p:xfrm>
          <a:off x="6354357" y="3566932"/>
          <a:ext cx="5283681" cy="2198224"/>
        </p:xfrm>
        <a:graphic>
          <a:graphicData uri="http://schemas.openxmlformats.org/drawingml/2006/table">
            <a:tbl>
              <a:tblPr firstRow="1" bandRow="1">
                <a:tableStyleId>{18603FDC-E32A-4AB5-989C-0864C3EAD2B8}</a:tableStyleId>
              </a:tblPr>
              <a:tblGrid>
                <a:gridCol w="1760659">
                  <a:extLst>
                    <a:ext uri="{9D8B030D-6E8A-4147-A177-3AD203B41FA5}">
                      <a16:colId xmlns:a16="http://schemas.microsoft.com/office/drawing/2014/main" val="2836952223"/>
                    </a:ext>
                  </a:extLst>
                </a:gridCol>
                <a:gridCol w="3523022">
                  <a:extLst>
                    <a:ext uri="{9D8B030D-6E8A-4147-A177-3AD203B41FA5}">
                      <a16:colId xmlns:a16="http://schemas.microsoft.com/office/drawing/2014/main" val="592127400"/>
                    </a:ext>
                  </a:extLst>
                </a:gridCol>
              </a:tblGrid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13:30 – 15:00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Планиране на решения.</a:t>
                      </a:r>
                      <a:r>
                        <a:rPr lang="bg-BG" baseline="0" dirty="0" smtClean="0"/>
                        <a:t> Логика на интервенция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61282206"/>
                  </a:ext>
                </a:extLst>
              </a:tr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15:00 – 15:15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bg-BG" dirty="0" smtClean="0"/>
                        <a:t>Кафе 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07133162"/>
                  </a:ext>
                </a:extLst>
              </a:tr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15:15 – 17:00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Рамка за</a:t>
                      </a:r>
                      <a:r>
                        <a:rPr lang="bg-BG" baseline="0" dirty="0" smtClean="0"/>
                        <a:t> разработване на ПДУЕК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40181432"/>
                  </a:ext>
                </a:extLst>
              </a:tr>
              <a:tr h="320040">
                <a:tc>
                  <a:txBody>
                    <a:bodyPr/>
                    <a:lstStyle/>
                    <a:p>
                      <a:r>
                        <a:rPr lang="bg-BG" dirty="0" smtClean="0"/>
                        <a:t>16:50</a:t>
                      </a:r>
                      <a:r>
                        <a:rPr lang="bg-BG" baseline="0" dirty="0" smtClean="0"/>
                        <a:t> – 17:00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Обобщение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0696967"/>
                  </a:ext>
                </a:extLst>
              </a:tr>
              <a:tr h="320040">
                <a:tc>
                  <a:txBody>
                    <a:bodyPr/>
                    <a:lstStyle/>
                    <a:p>
                      <a:r>
                        <a:rPr lang="bg-BG" dirty="0" smtClean="0"/>
                        <a:t>18:30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Вечеря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621301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583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10834318" cy="796443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ПЛАН ЗА ДЕЙСТВИЕ ЗА УСТОЙЧИВА ЕНЕРГИЯ И КЛИМАТ НА ОБЩИНА ГАБРОВО ДО 2030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!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bg-BG" sz="2200" b="1" dirty="0" smtClean="0">
                <a:solidFill>
                  <a:schemeClr val="accent2"/>
                </a:solidFill>
              </a:rPr>
              <a:t>ПРИМЕРИ ЗА </a:t>
            </a:r>
            <a:r>
              <a:rPr lang="bg-BG" sz="2200" b="1" u="sng" dirty="0" smtClean="0">
                <a:solidFill>
                  <a:schemeClr val="accent2"/>
                </a:solidFill>
              </a:rPr>
              <a:t>МЕРКИ ЗА СМЕКЧАВАНЕ НА КП</a:t>
            </a:r>
          </a:p>
          <a:p>
            <a:pPr marL="1971675"/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Ограничаване на употребата на високоемисионни твърди горива и уреди за 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отопление</a:t>
            </a:r>
          </a:p>
          <a:p>
            <a:pPr marL="1971675"/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Обновяване на общински сгради до най-високо енергоефективно ниво</a:t>
            </a:r>
          </a:p>
          <a:p>
            <a:pPr marL="1971675"/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Изграждане на ВЕИ инсталации във вече обновени общински сгради и въвеждане на система за мониторинг на производството и потреблението на ВЕИ в общинските 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сгради</a:t>
            </a:r>
            <a:endParaRPr lang="ru-RU" sz="2200" b="1" dirty="0">
              <a:solidFill>
                <a:schemeClr val="accent1">
                  <a:lumMod val="50000"/>
                </a:schemeClr>
              </a:solidFill>
            </a:endParaRPr>
          </a:p>
          <a:p>
            <a:pPr marL="1971675"/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Изпълнение на пилотни и демонстрационни проекти за строителство на сгради с нулево потребление на енергия и енергийно позитивни 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сгради</a:t>
            </a:r>
            <a:endParaRPr lang="bg-BG" sz="22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2" name="TextBox 1"/>
          <p:cNvSpPr txBox="1"/>
          <p:nvPr/>
        </p:nvSpPr>
        <p:spPr>
          <a:xfrm>
            <a:off x="6875929" y="5718342"/>
            <a:ext cx="521626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g-BG" sz="2200" b="1" dirty="0" smtClean="0"/>
              <a:t>(</a:t>
            </a:r>
            <a:r>
              <a:rPr lang="en-US" sz="2200" b="1" dirty="0" smtClean="0"/>
              <a:t>https</a:t>
            </a:r>
            <a:r>
              <a:rPr lang="en-US" sz="2200" b="1" dirty="0"/>
              <a:t>://</a:t>
            </a:r>
            <a:r>
              <a:rPr lang="en-US" sz="2200" b="1" dirty="0" smtClean="0"/>
              <a:t>gabrovo.bg/bg/article/18878</a:t>
            </a:r>
            <a:r>
              <a:rPr lang="bg-BG" sz="2200" b="1" dirty="0" smtClean="0"/>
              <a:t>)</a:t>
            </a:r>
            <a:endParaRPr lang="bg-BG" sz="22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10309412" y="607626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322776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10834318" cy="796443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ПЛАН ЗА ДЕЙСТВИЕ ЗА УСТОЙЧИВА ЕНЕРГИЯ И КЛИМАТ НА ОБЩИНА ГАБРОВО ДО 2030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!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bg-BG" sz="2200" b="1" dirty="0" smtClean="0">
                <a:solidFill>
                  <a:schemeClr val="accent2"/>
                </a:solidFill>
              </a:rPr>
              <a:t>ПРИМЕРИ ЗА </a:t>
            </a:r>
            <a:r>
              <a:rPr lang="bg-BG" sz="2200" b="1" u="sng" dirty="0" smtClean="0">
                <a:solidFill>
                  <a:schemeClr val="accent2"/>
                </a:solidFill>
              </a:rPr>
              <a:t>МЕРКИ ЗА СМЕКЧАВАНЕ НА КП</a:t>
            </a:r>
          </a:p>
          <a:p>
            <a:pPr marL="1971675"/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Подмяна на осветителните тела за улично осветление със 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светодиодни</a:t>
            </a:r>
          </a:p>
          <a:p>
            <a:pPr marL="1971675"/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Мерки за увеличаване на разделното събиране на ТБО при източника, надграждане на системата на разделно събиране и оползотворяване на биоотпадъците и увеличаване дела на подземното сметосъбиране. Компостиране на биоразградими отпадъци и влагане на произведения компост в ерозирали зони, паркове, градини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.</a:t>
            </a:r>
          </a:p>
          <a:p>
            <a:pPr marL="1971675"/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Изграждане на въглеродно неутрална индустриална 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зона</a:t>
            </a:r>
          </a:p>
          <a:p>
            <a:pPr marL="1971675"/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П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оетапна </a:t>
            </a:r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подмяна на автопарка на обществения транспорт с електрически и CNG</a:t>
            </a:r>
            <a:endParaRPr lang="bg-BG" sz="22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611503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10834318" cy="796443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ПЛАН ЗА ДЕЙСТВИЕ ЗА УСТОЙЧИВА ЕНЕРГИЯ И КЛИМАТ НА ОБЩИНА ГАБРОВО ДО 2030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!</a:t>
            </a: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bg-BG" sz="2200" b="1" dirty="0" smtClean="0">
                <a:solidFill>
                  <a:schemeClr val="accent2"/>
                </a:solidFill>
              </a:rPr>
              <a:t>ПРИМЕРИ ЗА </a:t>
            </a:r>
            <a:r>
              <a:rPr lang="bg-BG" sz="2200" b="1" u="sng" dirty="0" smtClean="0">
                <a:solidFill>
                  <a:schemeClr val="accent2"/>
                </a:solidFill>
              </a:rPr>
              <a:t>МЕРКИ ЗА АДАПТАЦИЯ КЪМ КП</a:t>
            </a:r>
          </a:p>
          <a:p>
            <a:pPr marL="1971675"/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Обвързване на градското озеленяване </a:t>
            </a:r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с 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поречията на реките</a:t>
            </a:r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, екопътеките, вело-и 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други туристически маршрути</a:t>
            </a:r>
          </a:p>
          <a:p>
            <a:pPr marL="197167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Обновяване на дълготрайната дървесна растителност в градска среда</a:t>
            </a:r>
          </a:p>
          <a:p>
            <a:pPr marL="1971675"/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Поддържане на проводимостта на речните 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корита</a:t>
            </a:r>
          </a:p>
          <a:p>
            <a:pPr marL="1971675"/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Въвеждане на високоефективни противопожарни системи в сградния фонд и 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съоръжения</a:t>
            </a:r>
          </a:p>
          <a:p>
            <a:pPr marL="1971675"/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Подобряване на знанията </a:t>
            </a:r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и </a:t>
            </a:r>
            <a:r>
              <a:rPr lang="ru-RU" sz="2200" b="1" dirty="0" smtClean="0">
                <a:solidFill>
                  <a:schemeClr val="accent1">
                    <a:lumMod val="50000"/>
                  </a:schemeClr>
                </a:solidFill>
              </a:rPr>
              <a:t>нагласите </a:t>
            </a:r>
            <a:r>
              <a:rPr lang="ru-RU" sz="2200" b="1" dirty="0">
                <a:solidFill>
                  <a:schemeClr val="accent1">
                    <a:lumMod val="50000"/>
                  </a:schemeClr>
                </a:solidFill>
              </a:rPr>
              <a:t>по отношение смекчаването и адаптиране към ИК </a:t>
            </a:r>
            <a:endParaRPr lang="ru-RU" sz="2200" b="1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marL="1971675"/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Междуведомствена </a:t>
            </a:r>
            <a:r>
              <a:rPr lang="bg-BG" sz="2200" b="1" dirty="0">
                <a:solidFill>
                  <a:schemeClr val="accent1">
                    <a:lumMod val="50000"/>
                  </a:schemeClr>
                </a:solidFill>
              </a:rPr>
              <a:t>експертна работна група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411706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10834318" cy="796443"/>
          </a:xfrm>
        </p:spPr>
        <p:txBody>
          <a:bodyPr/>
          <a:lstStyle/>
          <a:p>
            <a:r>
              <a:rPr lang="bg-BG" sz="2800" b="1" u="sng" dirty="0" smtClean="0">
                <a:solidFill>
                  <a:schemeClr val="accent6">
                    <a:lumMod val="50000"/>
                  </a:schemeClr>
                </a:solidFill>
              </a:rPr>
              <a:t>ПРИМЕРНА СТРУКТУРА НА ПДУЕК</a:t>
            </a:r>
            <a:endParaRPr lang="bg-BG" sz="2200" b="1" u="sng" dirty="0">
              <a:solidFill>
                <a:schemeClr val="accent1">
                  <a:lumMod val="50000"/>
                </a:schemeClr>
              </a:solidFill>
            </a:endParaRPr>
          </a:p>
          <a:p>
            <a:pPr marL="457200" indent="-457200">
              <a:buAutoNum type="arabicPeriod"/>
            </a:pP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Основания за разработване на ПДУЕК</a:t>
            </a:r>
          </a:p>
          <a:p>
            <a:pPr marL="514350" indent="-514350">
              <a:buAutoNum type="arabicPeriod"/>
            </a:pP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Международни и национални политики в областта на климата</a:t>
            </a:r>
          </a:p>
          <a:p>
            <a:pPr marL="514350" indent="-514350">
              <a:buAutoNum type="arabicPeriod"/>
            </a:pP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Роля на местната власт в планиране и изпълнение на политики по климата</a:t>
            </a:r>
          </a:p>
          <a:p>
            <a:pPr marL="514350" indent="-514350">
              <a:buAutoNum type="arabicPeriod"/>
            </a:pP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Местна нормативна база, стратегии, планове и програми</a:t>
            </a:r>
          </a:p>
          <a:p>
            <a:pPr marL="514350" indent="-514350">
              <a:buAutoNum type="arabicPeriod"/>
            </a:pPr>
            <a:r>
              <a:rPr lang="bg-BG" sz="2200" b="1" dirty="0" smtClean="0">
                <a:solidFill>
                  <a:schemeClr val="accent1">
                    <a:lumMod val="50000"/>
                  </a:schemeClr>
                </a:solidFill>
              </a:rPr>
              <a:t>Обща характеристика на общината</a:t>
            </a:r>
          </a:p>
          <a:p>
            <a:pPr marL="1882775" indent="-4572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Географски особености, релеф, климат, води, почви, валежи, биоразнообразие (защитени зони)</a:t>
            </a:r>
          </a:p>
          <a:p>
            <a:pPr marL="1882775" indent="-4572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Демографски процеси</a:t>
            </a:r>
          </a:p>
          <a:p>
            <a:pPr marL="1882775" indent="-4572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Състояние на местната икономика</a:t>
            </a:r>
          </a:p>
          <a:p>
            <a:pPr marL="1882775" indent="-4572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Състояние на жилищния сектор</a:t>
            </a:r>
          </a:p>
          <a:p>
            <a:pPr marL="1425575"/>
            <a:endParaRPr lang="bg-BG" sz="2000" b="1" dirty="0" smtClean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800813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315880"/>
            <a:ext cx="10834318" cy="796443"/>
          </a:xfrm>
        </p:spPr>
        <p:txBody>
          <a:bodyPr/>
          <a:lstStyle/>
          <a:p>
            <a:r>
              <a:rPr lang="bg-BG" sz="2800" b="1" u="sng" dirty="0" smtClean="0">
                <a:solidFill>
                  <a:schemeClr val="accent6">
                    <a:lumMod val="50000"/>
                  </a:schemeClr>
                </a:solidFill>
              </a:rPr>
              <a:t>ПРИМЕРНА СТРУКТУРА НА ПДУЕК</a:t>
            </a:r>
            <a:endParaRPr lang="bg-BG" sz="2200" b="1" u="sng" dirty="0">
              <a:solidFill>
                <a:schemeClr val="accent1">
                  <a:lumMod val="50000"/>
                </a:schemeClr>
              </a:solidFill>
            </a:endParaRPr>
          </a:p>
          <a:p>
            <a:pPr marL="1882775" indent="-4572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Състояние на инфраструктурата</a:t>
            </a:r>
          </a:p>
          <a:p>
            <a:pPr marL="1882775" indent="-4572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Състояние на околната среда</a:t>
            </a:r>
          </a:p>
          <a:p>
            <a:pPr marL="1882775" indent="-4572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Внедряване на ВЕИ</a:t>
            </a:r>
          </a:p>
          <a:p>
            <a:pPr marL="1882775" indent="-4572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Критична инфраструктура</a:t>
            </a:r>
          </a:p>
          <a:p>
            <a:pPr marL="88900"/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6. Визия за развитие на общината и цели по отношение на климата</a:t>
            </a:r>
          </a:p>
          <a:p>
            <a:pPr marL="88900"/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7. Организация на общината във връзка с реализацията на ПДУЕК</a:t>
            </a:r>
          </a:p>
          <a:p>
            <a:pPr marL="88900"/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8. СМЕКЧАВАНЕ НА ИЗМЕНЕНИЕТО НА КЛИМАТА</a:t>
            </a:r>
          </a:p>
          <a:p>
            <a:pPr marL="2600325" indent="-3429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Източници на емисии на парникови газове</a:t>
            </a:r>
          </a:p>
          <a:p>
            <a:pPr marL="2600325" indent="-3429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Инвентаризация на емисиите</a:t>
            </a:r>
          </a:p>
          <a:p>
            <a:pPr marL="2600325" indent="-3429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Приоритизиране на секторите</a:t>
            </a:r>
          </a:p>
          <a:p>
            <a:pPr marL="2600325" indent="-3429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Мерки за смекчаване на изменението на климата</a:t>
            </a:r>
            <a:endParaRPr lang="bg-BG" sz="2000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pPr marL="1425575"/>
            <a:endParaRPr lang="bg-BG" sz="2000" b="1" dirty="0" smtClean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224881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10834318" cy="796443"/>
          </a:xfrm>
        </p:spPr>
        <p:txBody>
          <a:bodyPr/>
          <a:lstStyle/>
          <a:p>
            <a:r>
              <a:rPr lang="bg-BG" sz="2800" b="1" u="sng" dirty="0" smtClean="0">
                <a:solidFill>
                  <a:schemeClr val="accent6">
                    <a:lumMod val="50000"/>
                  </a:schemeClr>
                </a:solidFill>
              </a:rPr>
              <a:t>ПРИМЕРНА СТРУКТУРА НА ПДУЕК</a:t>
            </a:r>
          </a:p>
          <a:p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9. АДАПТАЦИЯ КЪМ ИЗМЕНЕНИЕТО НА КЛИМАТА</a:t>
            </a:r>
          </a:p>
          <a:p>
            <a:pPr marL="1778000" indent="-3429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Идентифициране на климатичните рискове за целевата територия</a:t>
            </a:r>
          </a:p>
          <a:p>
            <a:pPr marL="1778000" indent="-3429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Оценка на уязвимостта на различните сектори</a:t>
            </a:r>
          </a:p>
          <a:p>
            <a:pPr marL="1778000" indent="-3429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Определяне на цели за отделните сектори</a:t>
            </a:r>
          </a:p>
          <a:p>
            <a:pPr marL="1778000" indent="-342900">
              <a:buFont typeface="Arial" panose="020B0604020202020204" pitchFamily="34" charset="0"/>
              <a:buChar char="•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Мерки и проекти за адаптация към изменението на климата</a:t>
            </a:r>
          </a:p>
          <a:p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10. ПЛАН ЗА НАБЛЮДЕНИЕ И ОЦЕНКА НА ПДУЕК</a:t>
            </a:r>
          </a:p>
          <a:p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11. ПРОГРАМА ЗА НАСЪРЧАВАНЕ ИЗПОЛЗВАНЕТО НА ЕНЕРГИЯТА ОТ ВЕИ (Приложение)</a:t>
            </a:r>
          </a:p>
          <a:p>
            <a:endParaRPr lang="bg-BG"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533821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288893" y="3396999"/>
            <a:ext cx="6364515" cy="1602103"/>
          </a:xfrm>
        </p:spPr>
        <p:txBody>
          <a:bodyPr/>
          <a:lstStyle/>
          <a:p>
            <a:r>
              <a:rPr lang="bg-BG" sz="3000" b="1" dirty="0" smtClean="0">
                <a:solidFill>
                  <a:schemeClr val="accent6">
                    <a:lumMod val="50000"/>
                  </a:schemeClr>
                </a:solidFill>
              </a:rPr>
              <a:t>НА КОИ ВЪПРОСИ НЕ УСПЯХМЕ ДА ОТГОВОРИМ</a:t>
            </a:r>
            <a:endParaRPr lang="en-US" sz="3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 descr="Stock photo - 3d man with question mark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70"/>
          <a:stretch/>
        </p:blipFill>
        <p:spPr bwMode="auto">
          <a:xfrm>
            <a:off x="1671083" y="1471102"/>
            <a:ext cx="2596104" cy="352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586579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 txBox="1">
            <a:spLocks/>
          </p:cNvSpPr>
          <p:nvPr/>
        </p:nvSpPr>
        <p:spPr>
          <a:xfrm>
            <a:off x="0" y="6473"/>
            <a:ext cx="12205065" cy="4709459"/>
          </a:xfrm>
          <a:prstGeom prst="rect">
            <a:avLst/>
          </a:prstGeo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5000" b="0" i="1" kern="1200" spc="-15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bg-BG" sz="4500" dirty="0" smtClean="0"/>
              <a:t>„Ние не сме наследили Земята от нашите предци, а сме я взели назаем от нашите деца“</a:t>
            </a:r>
            <a:br>
              <a:rPr lang="bg-BG" sz="4500" dirty="0" smtClean="0"/>
            </a:br>
            <a:r>
              <a:rPr lang="bg-BG" sz="4500" dirty="0" smtClean="0"/>
              <a:t>(</a:t>
            </a:r>
            <a:r>
              <a:rPr lang="bg-BG" sz="3500" dirty="0" smtClean="0"/>
              <a:t>американска поговорка</a:t>
            </a:r>
            <a:r>
              <a:rPr lang="bg-BG" sz="4500" dirty="0" smtClean="0"/>
              <a:t>)</a:t>
            </a:r>
            <a:endParaRPr lang="en-US" sz="4500" dirty="0"/>
          </a:p>
        </p:txBody>
      </p:sp>
      <p:sp>
        <p:nvSpPr>
          <p:cNvPr id="24" name="Title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008" y="3489695"/>
            <a:ext cx="12177057" cy="3368305"/>
          </a:xfrm>
        </p:spPr>
        <p:txBody>
          <a:bodyPr/>
          <a:lstStyle/>
          <a:p>
            <a:r>
              <a:rPr lang="bg-BG" sz="4500" dirty="0" smtClean="0"/>
              <a:t>БЛАГОДАРЯ!</a:t>
            </a:r>
            <a:br>
              <a:rPr lang="bg-BG" sz="4500" dirty="0" smtClean="0"/>
            </a:br>
            <a:endParaRPr lang="en-US" sz="4500" dirty="0"/>
          </a:p>
        </p:txBody>
      </p:sp>
      <p:pic>
        <p:nvPicPr>
          <p:cNvPr id="12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546326" y="1509486"/>
            <a:ext cx="5261579" cy="4864560"/>
          </a:xfrm>
        </p:spPr>
      </p:pic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726059" y="3489695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0828E04-9C2A-4859-8050-C2DF67A249C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69601" y="4807512"/>
            <a:ext cx="4586170" cy="1694887"/>
          </a:xfrm>
        </p:spPr>
        <p:txBody>
          <a:bodyPr/>
          <a:lstStyle/>
          <a:p>
            <a:r>
              <a:rPr lang="bg-BG" dirty="0" smtClean="0"/>
              <a:t>КАТАРЖИНА АНА КАЗИМИРШЧУК</a:t>
            </a:r>
          </a:p>
          <a:p>
            <a:r>
              <a:rPr lang="bg-BG" dirty="0" smtClean="0"/>
              <a:t>МАЛГОРЗАТА РУДНИЧКА</a:t>
            </a:r>
          </a:p>
          <a:p>
            <a:r>
              <a:rPr lang="bg-BG" dirty="0" smtClean="0"/>
              <a:t>СИЛВИЯ ГОРАНОВА</a:t>
            </a:r>
          </a:p>
          <a:p>
            <a:r>
              <a:rPr lang="bg-BG" dirty="0" smtClean="0"/>
              <a:t>РУСКА БОЯДЖИЕВА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3" y="2738843"/>
            <a:ext cx="8394075" cy="835112"/>
          </a:xfrm>
        </p:spPr>
        <p:txBody>
          <a:bodyPr/>
          <a:lstStyle/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РАМКА ЗА РАЗРАБОТВАНЕ НА ПЛАНОВЕ ЗА ДЕЙСТВИЕ ЗА УСТОЙЧИВА ЕНЕРГИЯ И КЛИМАТ</a:t>
            </a:r>
            <a:endParaRPr lang="en-US" sz="34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9105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603812" y="1547496"/>
            <a:ext cx="7993102" cy="1276385"/>
          </a:xfrm>
        </p:spPr>
        <p:txBody>
          <a:bodyPr/>
          <a:lstStyle/>
          <a:p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ГЛОБАЛНОТО СПОРАЗУМЕНИЕ НА КМЕТОВЕТЕ ЗА КЛИМАТ И ЕНЕРГИЯ Е НАЙ-ГОЛЯМОТО ОБЕДИНЕНИЕ НА ГРАДОВЕ И МЕСТНИ ВЛАСТИ ЗА БОРБА С КЛИМАТИЧНИТЕ ПРОМЕНИ</a:t>
            </a:r>
            <a:endParaRPr lang="en-US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6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1181774" y="3023345"/>
            <a:ext cx="10415140" cy="77047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g-BG" b="1" dirty="0" smtClean="0">
                <a:solidFill>
                  <a:schemeClr val="accent2"/>
                </a:solidFill>
              </a:rPr>
              <a:t>ЦЕЛИ НА СПОРАЗУМЕНИЕТО:</a:t>
            </a:r>
          </a:p>
          <a:p>
            <a:pPr marL="1792288" indent="-342900">
              <a:buFontTx/>
              <a:buChar char="-"/>
            </a:pPr>
            <a:r>
              <a:rPr lang="bg-BG" b="1" dirty="0" smtClean="0">
                <a:solidFill>
                  <a:schemeClr val="accent2"/>
                </a:solidFill>
              </a:rPr>
              <a:t>Ограничаване на емисиите парникови газове</a:t>
            </a:r>
          </a:p>
          <a:p>
            <a:pPr marL="1792288" indent="-342900">
              <a:buFontTx/>
              <a:buChar char="-"/>
            </a:pPr>
            <a:r>
              <a:rPr lang="bg-BG" b="1" dirty="0" smtClean="0">
                <a:solidFill>
                  <a:schemeClr val="accent2"/>
                </a:solidFill>
              </a:rPr>
              <a:t>Адаптация към въздействието на промените на климата</a:t>
            </a:r>
          </a:p>
          <a:p>
            <a:pPr marL="1792288" indent="-342900">
              <a:buFontTx/>
              <a:buChar char="-"/>
            </a:pPr>
            <a:r>
              <a:rPr lang="bg-BG" b="1" dirty="0" smtClean="0">
                <a:solidFill>
                  <a:schemeClr val="accent2"/>
                </a:solidFill>
              </a:rPr>
              <a:t>Подобряване на достъпа до чиста, достъпна и устойчива енергия</a:t>
            </a:r>
          </a:p>
          <a:p>
            <a:pPr marL="1792288" indent="-342900">
              <a:buFontTx/>
              <a:buChar char="-"/>
            </a:pPr>
            <a:r>
              <a:rPr lang="bg-BG" b="1" dirty="0" smtClean="0">
                <a:solidFill>
                  <a:schemeClr val="accent2"/>
                </a:solidFill>
              </a:rPr>
              <a:t>Проследяване на напредъка по постигане на целите</a:t>
            </a:r>
            <a:endParaRPr lang="en-US" b="1" dirty="0">
              <a:solidFill>
                <a:schemeClr val="accent2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5144" y="1510298"/>
            <a:ext cx="2618078" cy="10108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448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1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0229" y="1563438"/>
            <a:ext cx="10681781" cy="3734276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ОБЩА РАМКА ЗА ДОКЛАДВАНЕ</a:t>
            </a:r>
            <a:endParaRPr lang="bg-BG" sz="2800" b="1" dirty="0">
              <a:solidFill>
                <a:schemeClr val="accent6">
                  <a:lumMod val="50000"/>
                </a:schemeClr>
              </a:solidFill>
            </a:endParaRPr>
          </a:p>
          <a:p>
            <a:pPr marL="457200" indent="-457200">
              <a:buFontTx/>
              <a:buChar char="-"/>
            </a:pPr>
            <a:r>
              <a:rPr lang="bg-BG" b="1" dirty="0" smtClean="0">
                <a:solidFill>
                  <a:schemeClr val="accent2"/>
                </a:solidFill>
              </a:rPr>
              <a:t>УСТАНОВЯВА ОБЩИ ПРИНЦИПИ НА ДОКЛАДВАНЕ НА НИВО ГРАД/ ОБЩИНА, НО И:</a:t>
            </a:r>
          </a:p>
          <a:p>
            <a:pPr marL="2062163" indent="-457200">
              <a:buFontTx/>
              <a:buChar char="-"/>
            </a:pPr>
            <a:r>
              <a:rPr lang="bg-BG" b="1" dirty="0" smtClean="0">
                <a:solidFill>
                  <a:schemeClr val="accent2"/>
                </a:solidFill>
              </a:rPr>
              <a:t>ДАВА НАСОКИ ЗА ОЦЕНКА НА УЯЗВИМОСТТА НА ОБОСОБЕНАТА ТЕРИТОРИЯ КЪМ КП</a:t>
            </a:r>
          </a:p>
          <a:p>
            <a:pPr marL="2062163" indent="-457200">
              <a:buFontTx/>
              <a:buChar char="-"/>
            </a:pPr>
            <a:r>
              <a:rPr lang="bg-BG" b="1" dirty="0" smtClean="0">
                <a:solidFill>
                  <a:schemeClr val="accent2"/>
                </a:solidFill>
              </a:rPr>
              <a:t>ОПРЕДЕЛЯ ИЗИСКВАНИЯТА ЗА ЦЕЛЕПОЛАГАНЕ</a:t>
            </a:r>
          </a:p>
          <a:p>
            <a:pPr marL="2062163" indent="-457200">
              <a:buFontTx/>
              <a:buChar char="-"/>
            </a:pPr>
            <a:r>
              <a:rPr lang="bg-BG" b="1" dirty="0" smtClean="0">
                <a:solidFill>
                  <a:schemeClr val="accent2"/>
                </a:solidFill>
              </a:rPr>
              <a:t>ДЕФИНИРА ПОДХОД НА ИНТЕГРИРАНО ПЛАНИРАНЕ</a:t>
            </a:r>
          </a:p>
          <a:p>
            <a:pPr marL="2062163" indent="-457200">
              <a:buFontTx/>
              <a:buChar char="-"/>
            </a:pPr>
            <a:r>
              <a:rPr lang="bg-BG" b="1" dirty="0" smtClean="0">
                <a:solidFill>
                  <a:schemeClr val="accent2"/>
                </a:solidFill>
              </a:rPr>
              <a:t>ПОСТАВЯ ИЗИСКВАНИЯ ЗА НЕПРЕКЪСНАТО ОТЧИТАНЕ И ПРОСЛЕДЯВАНЕ НА НАПРЕДЪКА</a:t>
            </a:r>
          </a:p>
          <a:p>
            <a:pPr marL="2062163" indent="-457200">
              <a:buFontTx/>
              <a:buChar char="-"/>
            </a:pPr>
            <a:endParaRPr lang="en-US" sz="2800" b="1" dirty="0">
              <a:solidFill>
                <a:schemeClr val="accent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116791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53885" y="2872822"/>
            <a:ext cx="2630500" cy="456367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ТРИ ОСНОВНИ СТЪЛБА НА ПЛАНИРАНЕ</a:t>
            </a:r>
            <a:endParaRPr lang="bg-BG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grpSp>
        <p:nvGrpSpPr>
          <p:cNvPr id="8" name="Group 7"/>
          <p:cNvGrpSpPr/>
          <p:nvPr/>
        </p:nvGrpSpPr>
        <p:grpSpPr>
          <a:xfrm>
            <a:off x="5190006" y="1166918"/>
            <a:ext cx="4671177" cy="4963899"/>
            <a:chOff x="5190006" y="1166918"/>
            <a:chExt cx="4671177" cy="4963899"/>
          </a:xfrm>
        </p:grpSpPr>
        <p:pic>
          <p:nvPicPr>
            <p:cNvPr id="2050" name="Picture 2" descr="3 Pillars of Social Work Profession | Washburn University 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0006" y="1166918"/>
              <a:ext cx="4671177" cy="49638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Rectangle 5"/>
            <p:cNvSpPr/>
            <p:nvPr/>
          </p:nvSpPr>
          <p:spPr>
            <a:xfrm>
              <a:off x="5271247" y="5369859"/>
              <a:ext cx="1479178" cy="64412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g-BG" sz="1200" b="1" dirty="0" smtClean="0">
                  <a:solidFill>
                    <a:srgbClr val="0070C0"/>
                  </a:solidFill>
                </a:rPr>
                <a:t>Намаляване/ смекчаване на КП</a:t>
              </a:r>
              <a:endParaRPr lang="bg-BG" sz="1200" b="1" dirty="0">
                <a:solidFill>
                  <a:srgbClr val="0070C0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6786286" y="5378823"/>
              <a:ext cx="1479178" cy="64412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g-BG" sz="1200" b="1" dirty="0" smtClean="0">
                  <a:solidFill>
                    <a:srgbClr val="0070C0"/>
                  </a:solidFill>
                </a:rPr>
                <a:t>Адаптация</a:t>
              </a:r>
              <a:endParaRPr lang="bg-BG" sz="1200" b="1" dirty="0">
                <a:solidFill>
                  <a:srgbClr val="0070C0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8310282" y="5378825"/>
              <a:ext cx="1479178" cy="64412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g-BG" sz="1200" b="1" dirty="0" smtClean="0">
                  <a:solidFill>
                    <a:srgbClr val="0070C0"/>
                  </a:solidFill>
                </a:rPr>
                <a:t>Достъп до чиста и достъпна енергия</a:t>
              </a:r>
              <a:endParaRPr lang="bg-BG" sz="1200" b="1" dirty="0">
                <a:solidFill>
                  <a:srgbClr val="0070C0"/>
                </a:solidFill>
              </a:endParaRPr>
            </a:p>
          </p:txBody>
        </p:sp>
        <p:sp>
          <p:nvSpPr>
            <p:cNvPr id="7" name="Isosceles Triangle 6"/>
            <p:cNvSpPr/>
            <p:nvPr/>
          </p:nvSpPr>
          <p:spPr>
            <a:xfrm>
              <a:off x="5513294" y="1260766"/>
              <a:ext cx="4140860" cy="514246"/>
            </a:xfrm>
            <a:prstGeom prst="triangle">
              <a:avLst>
                <a:gd name="adj" fmla="val 48496"/>
              </a:avLst>
            </a:prstGeom>
            <a:solidFill>
              <a:schemeClr val="bg1">
                <a:lumMod val="95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g-BG" sz="1400" b="1" dirty="0" smtClean="0">
                  <a:solidFill>
                    <a:srgbClr val="0070C0"/>
                  </a:solidFill>
                </a:rPr>
                <a:t>ПДУЕК</a:t>
              </a:r>
              <a:endParaRPr lang="bg-BG" sz="1400" b="1" dirty="0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9943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02506" y="1683618"/>
            <a:ext cx="9184812" cy="456367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ТЕХНОЛОГИЯ НА ПЛАНИРАНЕ</a:t>
            </a:r>
            <a:endParaRPr lang="bg-BG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3405599477"/>
              </p:ext>
            </p:extLst>
          </p:nvPr>
        </p:nvGraphicFramePr>
        <p:xfrm>
          <a:off x="3343834" y="2139985"/>
          <a:ext cx="6816165" cy="399834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3" name="Rectangle 2"/>
          <p:cNvSpPr/>
          <p:nvPr/>
        </p:nvSpPr>
        <p:spPr>
          <a:xfrm>
            <a:off x="3550020" y="2263491"/>
            <a:ext cx="295837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bg-BG" sz="4000" b="1" dirty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pattFill prst="dkUpDiag">
                  <a:fgClr>
                    <a:schemeClr val="tx2"/>
                  </a:fgClr>
                  <a:bgClr>
                    <a:schemeClr val="tx2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П</a:t>
            </a:r>
            <a:endParaRPr lang="en-US" sz="4000" b="1" dirty="0">
              <a:ln w="12700">
                <a:solidFill>
                  <a:schemeClr val="tx2">
                    <a:lumMod val="75000"/>
                  </a:schemeClr>
                </a:solidFill>
                <a:prstDash val="solid"/>
              </a:ln>
              <a:pattFill prst="dkUpDiag">
                <a:fgClr>
                  <a:schemeClr val="tx2"/>
                </a:fgClr>
                <a:bgClr>
                  <a:schemeClr val="tx2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tx2">
                    <a:lumMod val="75000"/>
                  </a:schemeClr>
                </a:outerShdw>
              </a:effectLst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926538" y="2972910"/>
            <a:ext cx="295837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bg-BG" sz="4000" b="1" dirty="0" smtClean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pattFill prst="dkUpDiag">
                  <a:fgClr>
                    <a:schemeClr val="tx2"/>
                  </a:fgClr>
                  <a:bgClr>
                    <a:schemeClr val="tx2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Д</a:t>
            </a:r>
            <a:endParaRPr lang="en-US" sz="4000" b="1" dirty="0">
              <a:ln w="12700">
                <a:solidFill>
                  <a:schemeClr val="tx2">
                    <a:lumMod val="75000"/>
                  </a:schemeClr>
                </a:solidFill>
                <a:prstDash val="solid"/>
              </a:ln>
              <a:pattFill prst="dkUpDiag">
                <a:fgClr>
                  <a:schemeClr val="tx2"/>
                </a:fgClr>
                <a:bgClr>
                  <a:schemeClr val="tx2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tx2">
                    <a:lumMod val="75000"/>
                  </a:schemeClr>
                </a:outerShdw>
              </a:effectLst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4052038" y="3765884"/>
            <a:ext cx="295837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bg-BG" sz="4000" b="1" dirty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pattFill prst="dkUpDiag">
                  <a:fgClr>
                    <a:schemeClr val="tx2"/>
                  </a:fgClr>
                  <a:bgClr>
                    <a:schemeClr val="tx2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У</a:t>
            </a:r>
            <a:endParaRPr lang="en-US" sz="4000" b="1" dirty="0">
              <a:ln w="12700">
                <a:solidFill>
                  <a:schemeClr val="tx2">
                    <a:lumMod val="75000"/>
                  </a:schemeClr>
                </a:solidFill>
                <a:prstDash val="solid"/>
              </a:ln>
              <a:pattFill prst="dkUpDiag">
                <a:fgClr>
                  <a:schemeClr val="tx2"/>
                </a:fgClr>
                <a:bgClr>
                  <a:schemeClr val="tx2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tx2">
                    <a:lumMod val="75000"/>
                  </a:schemeClr>
                </a:outerShdw>
              </a:effectLst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926538" y="4544988"/>
            <a:ext cx="295837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bg-BG" sz="4000" b="1" dirty="0" smtClean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pattFill prst="dkUpDiag">
                  <a:fgClr>
                    <a:schemeClr val="tx2"/>
                  </a:fgClr>
                  <a:bgClr>
                    <a:schemeClr val="tx2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Е</a:t>
            </a:r>
            <a:endParaRPr lang="en-US" sz="4000" b="1" dirty="0">
              <a:ln w="12700">
                <a:solidFill>
                  <a:schemeClr val="tx2">
                    <a:lumMod val="75000"/>
                  </a:schemeClr>
                </a:solidFill>
                <a:prstDash val="solid"/>
              </a:ln>
              <a:pattFill prst="dkUpDiag">
                <a:fgClr>
                  <a:schemeClr val="tx2"/>
                </a:fgClr>
                <a:bgClr>
                  <a:schemeClr val="tx2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tx2">
                    <a:lumMod val="75000"/>
                  </a:schemeClr>
                </a:outerShdw>
              </a:effectLst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565593" y="5295089"/>
            <a:ext cx="295837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bg-BG" sz="4000" b="1" dirty="0" smtClean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pattFill prst="dkUpDiag">
                  <a:fgClr>
                    <a:schemeClr val="tx2"/>
                  </a:fgClr>
                  <a:bgClr>
                    <a:schemeClr val="tx2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К</a:t>
            </a:r>
            <a:endParaRPr lang="en-US" sz="4000" b="1" dirty="0">
              <a:ln w="12700">
                <a:solidFill>
                  <a:schemeClr val="tx2">
                    <a:lumMod val="75000"/>
                  </a:schemeClr>
                </a:solidFill>
                <a:prstDash val="solid"/>
              </a:ln>
              <a:pattFill prst="dkUpDiag">
                <a:fgClr>
                  <a:schemeClr val="tx2"/>
                </a:fgClr>
                <a:bgClr>
                  <a:schemeClr val="tx2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tx2">
                    <a:lumMod val="75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83640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9184812" cy="3838825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ТЕХНОЛОГИЯ НА ПЛАНИРАНЕ. </a:t>
            </a:r>
          </a:p>
          <a:p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ИНВЕНТАРИЗАЦИЯ НА ЕМИСИИТЕ ПАРНИКОВИ </a:t>
            </a: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ГАЗОВЕ</a:t>
            </a:r>
            <a:endParaRPr lang="bg-BG" sz="2200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pPr marL="285750" indent="-285750">
              <a:buFontTx/>
              <a:buChar char="-"/>
            </a:pPr>
            <a:r>
              <a:rPr lang="bg-BG" sz="1800" b="1" dirty="0" smtClean="0">
                <a:solidFill>
                  <a:schemeClr val="accent2"/>
                </a:solidFill>
              </a:rPr>
              <a:t>ТЕРИТОРИЯ  НА ИНВЕНТАРИЗАЦИЯ</a:t>
            </a:r>
          </a:p>
          <a:p>
            <a:pPr marL="285750" indent="-285750">
              <a:buFontTx/>
              <a:buChar char="-"/>
            </a:pPr>
            <a:r>
              <a:rPr lang="bg-BG" sz="1800" b="1" dirty="0" smtClean="0">
                <a:solidFill>
                  <a:schemeClr val="accent2"/>
                </a:solidFill>
              </a:rPr>
              <a:t>ГОДИНА НА ИНВЕНТАРИЗАЦИЯ</a:t>
            </a:r>
          </a:p>
          <a:p>
            <a:pPr marL="285750" indent="-285750">
              <a:buFontTx/>
              <a:buChar char="-"/>
            </a:pPr>
            <a:r>
              <a:rPr lang="bg-BG" sz="1800" b="1" dirty="0" smtClean="0">
                <a:solidFill>
                  <a:schemeClr val="accent2"/>
                </a:solidFill>
              </a:rPr>
              <a:t>ВИДОВЕ ПАРНИКОВИ ГАЗОВЕ – ПРЕДМЕТ НА ИНВЕНТАРИЗАЦИЯ (минимум </a:t>
            </a:r>
            <a:r>
              <a:rPr lang="en-US" sz="1800" b="1" dirty="0" smtClean="0">
                <a:solidFill>
                  <a:schemeClr val="accent2"/>
                </a:solidFill>
              </a:rPr>
              <a:t>CO2, CH4, N2O – </a:t>
            </a:r>
            <a:r>
              <a:rPr lang="bg-BG" sz="1800" b="1" dirty="0" smtClean="0">
                <a:solidFill>
                  <a:schemeClr val="accent2"/>
                </a:solidFill>
              </a:rPr>
              <a:t>в тонове или </a:t>
            </a:r>
            <a:r>
              <a:rPr lang="en-US" sz="1800" b="1" dirty="0" smtClean="0">
                <a:solidFill>
                  <a:schemeClr val="accent2"/>
                </a:solidFill>
              </a:rPr>
              <a:t>CO2e</a:t>
            </a:r>
            <a:r>
              <a:rPr lang="bg-BG" sz="1800" b="1" dirty="0" smtClean="0">
                <a:solidFill>
                  <a:schemeClr val="accent2"/>
                </a:solidFill>
              </a:rPr>
              <a:t>)</a:t>
            </a:r>
            <a:endParaRPr lang="en-US" sz="1800" b="1" dirty="0">
              <a:solidFill>
                <a:schemeClr val="accent2"/>
              </a:solidFill>
            </a:endParaRPr>
          </a:p>
          <a:p>
            <a:pPr marL="285750" indent="-285750">
              <a:buFontTx/>
              <a:buChar char="-"/>
            </a:pPr>
            <a:r>
              <a:rPr lang="bg-BG" sz="1800" b="1" dirty="0" smtClean="0">
                <a:solidFill>
                  <a:schemeClr val="accent2"/>
                </a:solidFill>
              </a:rPr>
              <a:t>ИЗТОЧНИЦИ НА ЕМИСИИ (по сектори и подсектори): СГРАДИ, ТРАНСПОРТ, ОТПАДЪЦИ; ПРОИЗВОДСТВЕНИ ПРОЦЕСИ; СЕЛСКО СТПАНСТВО, ГОРИ И ЗЕМЕПОЛЗВАНЕ; ПРОИЗВОДСТВО НА ЕНЕРГИЯ</a:t>
            </a:r>
          </a:p>
          <a:p>
            <a:pPr marL="285750" indent="-285750">
              <a:buFontTx/>
              <a:buChar char="-"/>
            </a:pPr>
            <a:r>
              <a:rPr lang="bg-BG" sz="1800" b="1" dirty="0" smtClean="0">
                <a:solidFill>
                  <a:schemeClr val="accent2"/>
                </a:solidFill>
              </a:rPr>
              <a:t>ВИДОВЕ ЕМИСИИ – ДИРЕКТНИ И НЕДИРЕКТНИ</a:t>
            </a:r>
          </a:p>
          <a:p>
            <a:pPr marL="2241550" indent="-285750">
              <a:buFontTx/>
              <a:buChar char="-"/>
            </a:pPr>
            <a:r>
              <a:rPr lang="bg-BG" sz="1800" b="1" dirty="0" smtClean="0">
                <a:solidFill>
                  <a:schemeClr val="accent2"/>
                </a:solidFill>
              </a:rPr>
              <a:t>ИЗЧИСЛЯВАНЕ НА ЕМИСИИТЕ </a:t>
            </a:r>
            <a:endParaRPr lang="bg-BG" sz="1800" b="1" dirty="0">
              <a:solidFill>
                <a:schemeClr val="accent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19004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09447" y="1477246"/>
            <a:ext cx="3106741" cy="456367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ТЕХНОЛОГИЯ НА ПЛАНИРАНЕ. </a:t>
            </a:r>
          </a:p>
          <a:p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АСПЕКТИ НА ОЦЕНКАТА НА РИСКА И УЯЗВИМОСТТА КЪМ КП</a:t>
            </a:r>
            <a:endParaRPr lang="bg-BG" sz="22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40306" y="1461721"/>
            <a:ext cx="7618525" cy="457111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7153835" y="1568824"/>
            <a:ext cx="1640541" cy="457199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000" b="1" dirty="0" smtClean="0">
                <a:solidFill>
                  <a:srgbClr val="002060"/>
                </a:solidFill>
              </a:rPr>
              <a:t>ВЪЗДЕЙСТВИЕ</a:t>
            </a:r>
            <a:endParaRPr lang="bg-BG" sz="1000" b="1" dirty="0">
              <a:solidFill>
                <a:srgbClr val="002060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4536142" y="3039034"/>
            <a:ext cx="1039907" cy="63649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000" b="1" dirty="0" smtClean="0">
                <a:solidFill>
                  <a:srgbClr val="002060"/>
                </a:solidFill>
              </a:rPr>
              <a:t>ЕСТЕСТВЕНИ КП</a:t>
            </a:r>
            <a:endParaRPr lang="bg-BG" sz="1000" b="1" dirty="0">
              <a:solidFill>
                <a:srgbClr val="002060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536141" y="3809503"/>
            <a:ext cx="1129553" cy="63649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900" b="1" dirty="0" smtClean="0">
                <a:solidFill>
                  <a:srgbClr val="002060"/>
                </a:solidFill>
              </a:rPr>
              <a:t>АНТРОПОГЕННИ КП</a:t>
            </a:r>
            <a:endParaRPr lang="bg-BG" sz="900" b="1" dirty="0">
              <a:solidFill>
                <a:srgbClr val="002060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0430132" y="2968620"/>
            <a:ext cx="1129553" cy="63649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900" b="1" dirty="0" smtClean="0">
                <a:solidFill>
                  <a:srgbClr val="002060"/>
                </a:solidFill>
              </a:rPr>
              <a:t>СОЦИАЛНО ИКОНОМИЧЕСКИ ПРОЦЕСИ</a:t>
            </a:r>
            <a:endParaRPr lang="bg-BG" sz="900" b="1" dirty="0">
              <a:solidFill>
                <a:srgbClr val="002060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0430132" y="3660345"/>
            <a:ext cx="1129553" cy="63649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900" b="1" dirty="0" smtClean="0">
                <a:solidFill>
                  <a:srgbClr val="002060"/>
                </a:solidFill>
              </a:rPr>
              <a:t>МЕРКИ ЗА АИК</a:t>
            </a:r>
            <a:endParaRPr lang="bg-BG" sz="900" b="1" dirty="0">
              <a:solidFill>
                <a:srgbClr val="002060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0440071" y="4348620"/>
            <a:ext cx="1129553" cy="63649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900" b="1" dirty="0" smtClean="0">
                <a:solidFill>
                  <a:srgbClr val="002060"/>
                </a:solidFill>
              </a:rPr>
              <a:t>УПРАВЛЕНИЕ</a:t>
            </a:r>
            <a:endParaRPr lang="bg-BG" sz="900" b="1" dirty="0">
              <a:solidFill>
                <a:srgbClr val="002060"/>
              </a:solidFill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228319" y="5276615"/>
            <a:ext cx="1929563" cy="636494"/>
          </a:xfrm>
          <a:prstGeom prst="rect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900" b="1" dirty="0" smtClean="0">
                <a:solidFill>
                  <a:schemeClr val="bg1"/>
                </a:solidFill>
              </a:rPr>
              <a:t>ЕМИСИИ   И  ЗЕМЕПОЛЗВАНЕ</a:t>
            </a:r>
            <a:endParaRPr lang="bg-BG" sz="900" b="1" dirty="0">
              <a:solidFill>
                <a:schemeClr val="bg1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8157882" y="3578219"/>
            <a:ext cx="793073" cy="491757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900" b="1" dirty="0" smtClean="0">
                <a:solidFill>
                  <a:srgbClr val="002060"/>
                </a:solidFill>
              </a:rPr>
              <a:t>РИСК</a:t>
            </a:r>
            <a:endParaRPr lang="bg-BG" sz="900" b="1" dirty="0">
              <a:solidFill>
                <a:srgbClr val="002060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8422038" y="2375982"/>
            <a:ext cx="1089515" cy="483761"/>
          </a:xfrm>
          <a:prstGeom prst="rect">
            <a:avLst/>
          </a:prstGeom>
          <a:solidFill>
            <a:srgbClr val="0070C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900" b="1" dirty="0" smtClean="0">
                <a:solidFill>
                  <a:schemeClr val="bg1"/>
                </a:solidFill>
              </a:rPr>
              <a:t>УЯЗВИМОСТ</a:t>
            </a:r>
            <a:endParaRPr lang="bg-BG" sz="900" b="1" dirty="0">
              <a:solidFill>
                <a:schemeClr val="bg1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684539" y="3527116"/>
            <a:ext cx="899602" cy="489073"/>
          </a:xfrm>
          <a:prstGeom prst="rect">
            <a:avLst/>
          </a:prstGeom>
          <a:solidFill>
            <a:srgbClr val="00206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900" b="1" dirty="0" smtClean="0">
                <a:solidFill>
                  <a:schemeClr val="bg1"/>
                </a:solidFill>
              </a:rPr>
              <a:t>БЕДСТВИЕ</a:t>
            </a:r>
            <a:endParaRPr lang="bg-BG" sz="900" b="1" dirty="0">
              <a:solidFill>
                <a:schemeClr val="bg1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440943" y="4569736"/>
            <a:ext cx="954070" cy="504288"/>
          </a:xfrm>
          <a:prstGeom prst="rect">
            <a:avLst/>
          </a:prstGeom>
          <a:solidFill>
            <a:srgbClr val="00B0F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900" b="1" dirty="0" smtClean="0">
                <a:solidFill>
                  <a:schemeClr val="bg1"/>
                </a:solidFill>
              </a:rPr>
              <a:t>ЕКСПОЗИЦИЯ</a:t>
            </a:r>
            <a:endParaRPr lang="bg-BG" sz="900" b="1" dirty="0">
              <a:solidFill>
                <a:schemeClr val="bg1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 flipH="1">
            <a:off x="4517137" y="2617862"/>
            <a:ext cx="1077916" cy="33690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900" b="1" dirty="0" smtClean="0">
                <a:solidFill>
                  <a:schemeClr val="tx1"/>
                </a:solidFill>
              </a:rPr>
              <a:t>КЛИМАТ</a:t>
            </a:r>
            <a:endParaRPr lang="bg-BG" sz="9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8115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0E111B19-7283-4751-B1F8-E7CC95678A87}">
  <ds:schemaRefs>
    <ds:schemaRef ds:uri="16c05727-aa75-4e4a-9b5f-8a80a1165891"/>
    <ds:schemaRef ds:uri="http://schemas.openxmlformats.org/package/2006/metadata/core-properties"/>
    <ds:schemaRef ds:uri="http://purl.org/dc/elements/1.1/"/>
    <ds:schemaRef ds:uri="http://schemas.microsoft.com/office/2006/documentManagement/types"/>
    <ds:schemaRef ds:uri="71af3243-3dd4-4a8d-8c0d-dd76da1f02a5"/>
    <ds:schemaRef ds:uri="http://purl.org/dc/terms/"/>
    <ds:schemaRef ds:uri="http://www.w3.org/XML/1998/namespace"/>
    <ds:schemaRef ds:uri="http://schemas.microsoft.com/office/infopath/2007/PartnerControls"/>
    <ds:schemaRef ds:uri="http://schemas.microsoft.com/office/2006/metadata/properties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2254</Words>
  <Application>Microsoft Office PowerPoint</Application>
  <PresentationFormat>Widescreen</PresentationFormat>
  <Paragraphs>255</Paragraphs>
  <Slides>27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3" baseType="lpstr">
      <vt:lpstr>Arial</vt:lpstr>
      <vt:lpstr>Calibri</vt:lpstr>
      <vt:lpstr>Corbel</vt:lpstr>
      <vt:lpstr>Garamond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БЛАГОДАРЯ!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2023-06-16T10:38:34Z</dcterms:created>
  <dcterms:modified xsi:type="dcterms:W3CDTF">2023-06-21T19:07:08Z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