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3" r:id="rId3"/>
    <p:sldId id="258" r:id="rId4"/>
    <p:sldId id="262" r:id="rId5"/>
    <p:sldId id="271" r:id="rId6"/>
    <p:sldId id="277" r:id="rId7"/>
    <p:sldId id="259" r:id="rId8"/>
    <p:sldId id="273" r:id="rId9"/>
    <p:sldId id="260" r:id="rId10"/>
    <p:sldId id="276" r:id="rId11"/>
    <p:sldId id="275" r:id="rId12"/>
    <p:sldId id="261" r:id="rId13"/>
    <p:sldId id="265" r:id="rId14"/>
    <p:sldId id="268" r:id="rId15"/>
    <p:sldId id="269" r:id="rId16"/>
    <p:sldId id="270" r:id="rId17"/>
    <p:sldId id="278" r:id="rId18"/>
    <p:sldId id="279" r:id="rId19"/>
    <p:sldId id="280" r:id="rId20"/>
    <p:sldId id="274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r-lex.europa.eu/legal-content/BG/TXT/?qid=1528981579179&amp;uri=CELEX:32018L0851" TargetMode="External"/><Relationship Id="rId4" Type="http://schemas.openxmlformats.org/officeDocument/2006/relationships/hyperlink" Target="https://www.europarl.europa.eu/RegData/etudes/ATAG/2020/656296/EPRS_ATA(2020)656296_EN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ubg.edu/aubg-today/how-to-start-your-own-sustainable-business-lessons-from-the-professionals/" TargetMode="External"/><Relationship Id="rId3" Type="http://schemas.openxmlformats.org/officeDocument/2006/relationships/hyperlink" Target="https://odonatacosmetics.com/" TargetMode="External"/><Relationship Id="rId7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urbanembassyspecialtycoffee/" TargetMode="External"/><Relationship Id="rId5" Type="http://schemas.openxmlformats.org/officeDocument/2006/relationships/hyperlink" Target="https://foodobox.com/" TargetMode="External"/><Relationship Id="rId4" Type="http://schemas.openxmlformats.org/officeDocument/2006/relationships/hyperlink" Target="https://greenrevolucia.com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starseedsnaturals.com/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www.facebook.com/ManEcoFound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rganicteestar.com/" TargetMode="External"/><Relationship Id="rId5" Type="http://schemas.openxmlformats.org/officeDocument/2006/relationships/hyperlink" Target="https://unboxd.shop/" TargetMode="External"/><Relationship Id="rId4" Type="http://schemas.openxmlformats.org/officeDocument/2006/relationships/hyperlink" Target="http://plasticfreelife.bg/" TargetMode="External"/><Relationship Id="rId9" Type="http://schemas.openxmlformats.org/officeDocument/2006/relationships/hyperlink" Target="https://www.aubg.edu/aubg-today/how-to-start-your-own-sustainable-business-lessons-from-the-professional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ocietyuniversitynetwork.org/civic-engagement/institutional/climate-2030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8D5CB-B5B4-4061-B0FD-7C6C1B97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575" y="2319862"/>
            <a:ext cx="9068586" cy="2590800"/>
          </a:xfrm>
        </p:spPr>
        <p:txBody>
          <a:bodyPr/>
          <a:lstStyle/>
          <a:p>
            <a:r>
              <a:rPr lang="bg-BG" sz="4000" i="1" dirty="0"/>
              <a:t>Добри практики</a:t>
            </a:r>
            <a:r>
              <a:rPr lang="en-US" sz="4000" i="1" dirty="0"/>
              <a:t> </a:t>
            </a:r>
            <a:r>
              <a:rPr lang="bg-BG" sz="4000" i="1" dirty="0"/>
              <a:t>при управлението на проекти за екологична устойчивост</a:t>
            </a:r>
            <a:endParaRPr lang="en-US" sz="40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F8725-9ED2-4947-A9B3-7BF0077DE011}"/>
              </a:ext>
            </a:extLst>
          </p:cNvPr>
          <p:cNvSpPr txBox="1"/>
          <p:nvPr/>
        </p:nvSpPr>
        <p:spPr>
          <a:xfrm>
            <a:off x="6862915" y="5139259"/>
            <a:ext cx="38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i="1" dirty="0"/>
              <a:t>Д-р Теодора Георгиева Динова</a:t>
            </a:r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9CF15-611F-C08D-DED9-3AD7F73D7471}"/>
              </a:ext>
            </a:extLst>
          </p:cNvPr>
          <p:cNvSpPr txBox="1"/>
          <p:nvPr/>
        </p:nvSpPr>
        <p:spPr>
          <a:xfrm>
            <a:off x="1520029" y="513925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28.02.2024</a:t>
            </a:r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27220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 photo description available.">
            <a:extLst>
              <a:ext uri="{FF2B5EF4-FFF2-40B4-BE49-F238E27FC236}">
                <a16:creationId xmlns:a16="http://schemas.microsoft.com/office/drawing/2014/main" id="{37659174-FC3B-22F2-AFA4-57980671AA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58" y="1071563"/>
            <a:ext cx="3057525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Инфографиката показва отражението на потреблението на текстилни продукти върху околната среда на човек от населението в ЕС през 2022 г.  (използването на земя, вода, суровини и генерирането на емисии)">
            <a:extLst>
              <a:ext uri="{FF2B5EF4-FFF2-40B4-BE49-F238E27FC236}">
                <a16:creationId xmlns:a16="http://schemas.microsoft.com/office/drawing/2014/main" id="{D9EA8612-5531-AACE-9854-F8F654E40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085851"/>
            <a:ext cx="3765550" cy="46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613AE3-1D1C-8750-8B20-D70A2F2A7740}"/>
              </a:ext>
            </a:extLst>
          </p:cNvPr>
          <p:cNvSpPr txBox="1"/>
          <p:nvPr/>
        </p:nvSpPr>
        <p:spPr>
          <a:xfrm>
            <a:off x="3976365" y="1071563"/>
            <a:ext cx="37655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0" i="0" dirty="0">
                <a:effectLst/>
                <a:latin typeface="Century Gothic" panose="020B0502020202020204" pitchFamily="34" charset="0"/>
              </a:rPr>
              <a:t>За да се направи само една памучна тениска, са </a:t>
            </a:r>
            <a:r>
              <a:rPr lang="bg-BG" b="0" i="0" dirty="0">
                <a:effectLst/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необходими около 2700 литра прясна вода</a:t>
            </a:r>
            <a:r>
              <a:rPr lang="bg-BG" b="0" i="0" dirty="0">
                <a:effectLst/>
                <a:latin typeface="Century Gothic" panose="020B0502020202020204" pitchFamily="34" charset="0"/>
              </a:rPr>
              <a:t> – това е количеството питейна вода, което човек потребява за две години и половина.</a:t>
            </a:r>
          </a:p>
          <a:p>
            <a:r>
              <a:rPr lang="bg-BG" dirty="0">
                <a:latin typeface="Century Gothic" panose="020B0502020202020204" pitchFamily="34" charset="0"/>
              </a:rPr>
              <a:t>Съгласно </a:t>
            </a:r>
            <a:r>
              <a:rPr lang="bg-BG" dirty="0"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Директивата относно отпадъците</a:t>
            </a:r>
            <a:r>
              <a:rPr lang="bg-BG" dirty="0">
                <a:latin typeface="Century Gothic" panose="020B0502020202020204" pitchFamily="34" charset="0"/>
              </a:rPr>
              <a:t>, одобрена от Европейския парламент до 2025 г. държавите от ЕС ще бъдат задължени да събират текстилните отпадъци отделно. </a:t>
            </a:r>
            <a:endParaRPr lang="en-B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5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C02FE-8C0C-41EB-B3CD-4EABFBCE7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175" y="1084392"/>
            <a:ext cx="6296026" cy="4802057"/>
          </a:xfrm>
        </p:spPr>
        <p:txBody>
          <a:bodyPr>
            <a:normAutofit/>
          </a:bodyPr>
          <a:lstStyle/>
          <a:p>
            <a:endParaRPr lang="bg-BG" dirty="0"/>
          </a:p>
          <a:p>
            <a:r>
              <a:rPr lang="bg-BG" dirty="0"/>
              <a:t>Стимулиране на студентите и преподавателите да се придвижват екологично</a:t>
            </a:r>
            <a:r>
              <a:rPr lang="en-US" dirty="0"/>
              <a:t>, </a:t>
            </a:r>
            <a:r>
              <a:rPr lang="bg-BG" dirty="0"/>
              <a:t>изграждане на стойки за колела и тротинетки в кампуса и в споделено пътуване от и до София</a:t>
            </a:r>
          </a:p>
          <a:p>
            <a:r>
              <a:rPr lang="bg-BG" dirty="0"/>
              <a:t>Създаване на онлайн група </a:t>
            </a:r>
            <a:r>
              <a:rPr lang="en-US" dirty="0"/>
              <a:t>AUBG bay </a:t>
            </a:r>
            <a:r>
              <a:rPr lang="bg-BG" dirty="0"/>
              <a:t>за подаряване или продаване на техника, инвентар, от завършващи към настоящи студенти</a:t>
            </a:r>
            <a:r>
              <a:rPr lang="en-US" dirty="0"/>
              <a:t>, </a:t>
            </a:r>
            <a:r>
              <a:rPr lang="bg-BG" dirty="0"/>
              <a:t>както и на базари в кампуса.</a:t>
            </a:r>
          </a:p>
          <a:p>
            <a:r>
              <a:rPr lang="en-US" dirty="0"/>
              <a:t>Elevate </a:t>
            </a:r>
            <a:r>
              <a:rPr lang="bg-BG" dirty="0"/>
              <a:t>студентски идеи напр. за произвеждане на разградими чаши и посуда от утайка за кафе</a:t>
            </a:r>
          </a:p>
          <a:p>
            <a:r>
              <a:rPr lang="bg-BG" dirty="0"/>
              <a:t>Инициатива за засаждане и наименоване на дървета в кампуса</a:t>
            </a:r>
            <a:r>
              <a:rPr lang="en-US" dirty="0"/>
              <a:t> (</a:t>
            </a:r>
            <a:r>
              <a:rPr lang="bg-BG" dirty="0"/>
              <a:t>Светът губи 10 мил. хектара гори на година</a:t>
            </a:r>
            <a:r>
              <a:rPr lang="en-US" dirty="0"/>
              <a:t>)</a:t>
            </a:r>
            <a:endParaRPr lang="bg-BG" dirty="0"/>
          </a:p>
          <a:p>
            <a:endParaRPr lang="bg-BG" dirty="0"/>
          </a:p>
        </p:txBody>
      </p:sp>
      <p:pic>
        <p:nvPicPr>
          <p:cNvPr id="11266" name="Picture 2" descr="No photo description available.">
            <a:extLst>
              <a:ext uri="{FF2B5EF4-FFF2-40B4-BE49-F238E27FC236}">
                <a16:creationId xmlns:a16="http://schemas.microsoft.com/office/drawing/2014/main" id="{DA26320F-9B50-7C0E-C101-39864948A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12953"/>
            <a:ext cx="4100514" cy="494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03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C02FE-8C0C-41EB-B3CD-4EABFBCE7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200" y="1128713"/>
            <a:ext cx="6984999" cy="4906327"/>
          </a:xfrm>
        </p:spPr>
        <p:txBody>
          <a:bodyPr>
            <a:normAutofit/>
          </a:bodyPr>
          <a:lstStyle/>
          <a:p>
            <a:endParaRPr lang="bg-BG"/>
          </a:p>
          <a:p>
            <a:r>
              <a:rPr lang="bg-BG"/>
              <a:t>Институтът по Английски език организира на 22 април – Световен ден на земята инициативи за засаждане на дървета - </a:t>
            </a:r>
            <a:r>
              <a:rPr lang="en-US"/>
              <a:t>Give back to nature. Invest in your future</a:t>
            </a:r>
            <a:r>
              <a:rPr lang="bg-BG"/>
              <a:t>.</a:t>
            </a:r>
          </a:p>
          <a:p>
            <a:r>
              <a:rPr lang="en-US"/>
              <a:t>Adopt a tree – </a:t>
            </a:r>
            <a:r>
              <a:rPr lang="bg-BG"/>
              <a:t>посаждане на 111 дървета и наименоването на 11</a:t>
            </a:r>
          </a:p>
          <a:p>
            <a:r>
              <a:rPr lang="bg-BG"/>
              <a:t>Осигуряване на лаптопи по европейски проекти и подсигуряване на онлайн учебници, учебни тетрадки </a:t>
            </a:r>
          </a:p>
          <a:p>
            <a:r>
              <a:rPr lang="bg-BG"/>
              <a:t>Електронизиране на книгите в библиотеката и предоставяне на права за електронен достъп до съдържанието им</a:t>
            </a:r>
          </a:p>
          <a:p>
            <a:r>
              <a:rPr lang="bg-BG"/>
              <a:t>Използване на чанти и бутилки за многократна употреба</a:t>
            </a:r>
            <a:endParaRPr lang="en-US"/>
          </a:p>
          <a:p>
            <a:endParaRPr lang="en-US"/>
          </a:p>
          <a:p>
            <a:endParaRPr lang="bg-BG"/>
          </a:p>
          <a:p>
            <a:endParaRPr lang="bg-B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85C0DE-0C0C-4B64-A4DC-5DA087A037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52"/>
          <a:stretch/>
        </p:blipFill>
        <p:spPr>
          <a:xfrm>
            <a:off x="653521" y="649815"/>
            <a:ext cx="3476625" cy="2795419"/>
          </a:xfrm>
          <a:prstGeom prst="rect">
            <a:avLst/>
          </a:prstGeom>
        </p:spPr>
      </p:pic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966C6D13-7D00-F225-1C6F-2E9251D9C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3605002"/>
            <a:ext cx="3476625" cy="260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00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26D3E-0AA9-4CC2-AEA8-0FF2D01E0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78DEDB-320D-471E-BE0E-B8B44C93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9558" y="237744"/>
            <a:ext cx="6697746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EA8DCF-D41E-4E5A-A383-6F01C7639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036" y="374904"/>
            <a:ext cx="642610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09CBF-BFA8-443A-9419-B9832E880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74" y="892120"/>
            <a:ext cx="5447250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Енергийна устойчивост</a:t>
            </a:r>
            <a:br>
              <a:rPr lang="en-US" sz="3700"/>
            </a:br>
            <a:endParaRPr lang="en-US" sz="3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53C608-B8CB-4691-9D43-56623BD10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69458" cy="5571072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F23CB4-776A-474D-8586-91E1865CC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883" y="805445"/>
            <a:ext cx="3616369" cy="5244498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B1E000-3736-463E-8991-DE801CC55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73" y="1344631"/>
            <a:ext cx="3000193" cy="2002628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6DF37AD-730E-446A-B14D-E459AB476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0670" b="16768"/>
          <a:stretch/>
        </p:blipFill>
        <p:spPr>
          <a:xfrm>
            <a:off x="1438446" y="3508127"/>
            <a:ext cx="2372646" cy="22217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5D354C-202A-4327-8104-00C7A6D6A7D5}"/>
              </a:ext>
            </a:extLst>
          </p:cNvPr>
          <p:cNvSpPr txBox="1"/>
          <p:nvPr/>
        </p:nvSpPr>
        <p:spPr>
          <a:xfrm>
            <a:off x="5867873" y="2679192"/>
            <a:ext cx="5447251" cy="329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/>
              <a:t>Строеж на сгради с най-висок клас </a:t>
            </a:r>
          </a:p>
          <a:p>
            <a:pPr indent="-182880" defTabSz="91440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/>
              <a:t>енергийна ефективност</a:t>
            </a:r>
          </a:p>
          <a:p>
            <a:pPr indent="-182880" defTabSz="91440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/>
              <a:t>Енергиен клас А</a:t>
            </a:r>
          </a:p>
          <a:p>
            <a:pPr indent="-182880" defTabSz="91440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/>
              <a:t>Изграждане на соларни панели</a:t>
            </a:r>
            <a:r>
              <a:rPr lang="en-US" dirty="0"/>
              <a:t> </a:t>
            </a:r>
            <a:endParaRPr lang="en-US"/>
          </a:p>
          <a:p>
            <a:pPr indent="-182880" defTabSz="91440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/>
              <a:t>18 KW </a:t>
            </a:r>
            <a:r>
              <a:rPr lang="en-US"/>
              <a:t>Фотоволтаична инсталация</a:t>
            </a:r>
          </a:p>
          <a:p>
            <a:pPr indent="-182880" defTabSz="91440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dirty="0"/>
              <a:t>2 </a:t>
            </a:r>
            <a:r>
              <a:rPr lang="en-US"/>
              <a:t>изградени</a:t>
            </a:r>
            <a:r>
              <a:rPr lang="en-US" dirty="0"/>
              <a:t>+2 </a:t>
            </a:r>
            <a:r>
              <a:rPr lang="en-US"/>
              <a:t>планирани</a:t>
            </a:r>
          </a:p>
          <a:p>
            <a:pPr indent="-182880" defTabSz="91440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/>
              <a:t>зарядни станции за електромобили </a:t>
            </a:r>
          </a:p>
        </p:txBody>
      </p:sp>
    </p:spTree>
    <p:extLst>
      <p:ext uri="{BB962C8B-B14F-4D97-AF65-F5344CB8AC3E}">
        <p14:creationId xmlns:p14="http://schemas.microsoft.com/office/powerpoint/2010/main" val="849780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CED7EC-710E-4D11-91F5-5529114CF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754" y="3429000"/>
            <a:ext cx="3268379" cy="211905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BDFEF4-09F0-4ED3-B141-4423044BB003}"/>
              </a:ext>
            </a:extLst>
          </p:cNvPr>
          <p:cNvSpPr txBox="1"/>
          <p:nvPr/>
        </p:nvSpPr>
        <p:spPr>
          <a:xfrm>
            <a:off x="4702124" y="751344"/>
            <a:ext cx="644313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Odonata Cosmetics</a:t>
            </a:r>
            <a:r>
              <a:rPr lang="en-US" u="sng" dirty="0"/>
              <a:t> </a:t>
            </a:r>
            <a:r>
              <a:rPr lang="en-US" dirty="0"/>
              <a:t>– </a:t>
            </a:r>
            <a:r>
              <a:rPr lang="ru-RU" dirty="0"/>
              <a:t>чисти и </a:t>
            </a:r>
            <a:r>
              <a:rPr lang="bg-BG" dirty="0"/>
              <a:t>екологични</a:t>
            </a:r>
            <a:r>
              <a:rPr lang="ru-RU" dirty="0"/>
              <a:t> </a:t>
            </a:r>
            <a:r>
              <a:rPr lang="bg-BG" dirty="0"/>
              <a:t>продукти</a:t>
            </a:r>
            <a:r>
              <a:rPr lang="ru-RU" dirty="0"/>
              <a:t> за красота, грим и</a:t>
            </a:r>
            <a:r>
              <a:rPr lang="en-US" dirty="0"/>
              <a:t> </a:t>
            </a:r>
            <a:r>
              <a:rPr lang="bg-BG" dirty="0"/>
              <a:t>почистващи</a:t>
            </a:r>
            <a:r>
              <a:rPr lang="ru-RU" dirty="0"/>
              <a:t> </a:t>
            </a:r>
            <a:r>
              <a:rPr lang="bg-BG" dirty="0"/>
              <a:t>продукти за дома.</a:t>
            </a:r>
          </a:p>
          <a:p>
            <a:endParaRPr lang="bg-BG" u="sng" dirty="0">
              <a:hlinkClick r:id="rId4"/>
            </a:endParaRPr>
          </a:p>
          <a:p>
            <a:r>
              <a:rPr lang="bg-BG" u="sng" dirty="0">
                <a:hlinkClick r:id="rId4"/>
              </a:rPr>
              <a:t>Green Revolicia</a:t>
            </a:r>
            <a:r>
              <a:rPr lang="bg-BG" u="sng" dirty="0"/>
              <a:t> </a:t>
            </a:r>
            <a:r>
              <a:rPr lang="bg-BG" dirty="0"/>
              <a:t>- първият магазин с нулеви отпадъци в страната, който има за цел да направи екологичния начин на живот достъпен за всеки, чрез създаване и разпространение на алтернативи на пластмасови продукти за еднократна употреба.</a:t>
            </a:r>
          </a:p>
          <a:p>
            <a:endParaRPr lang="bg-BG" dirty="0"/>
          </a:p>
          <a:p>
            <a:r>
              <a:rPr lang="bg-BG" u="sng" dirty="0">
                <a:hlinkClick r:id="rId5"/>
              </a:rPr>
              <a:t>FoodObox</a:t>
            </a:r>
            <a:r>
              <a:rPr lang="bg-BG" u="sng" dirty="0"/>
              <a:t> </a:t>
            </a:r>
            <a:r>
              <a:rPr lang="bg-BG" dirty="0"/>
              <a:t>- иновативно приложение, което позволява на фирмите да продават излишната храна, вместо да я изхвърлят. Този бизнес модел цели ресурсите, инвестирани в производството и подготовката, да не се губят. В същото време потребителите помагат за намаляване на въглеродните емисии.</a:t>
            </a:r>
          </a:p>
          <a:p>
            <a:endParaRPr lang="en-US" dirty="0"/>
          </a:p>
          <a:p>
            <a:r>
              <a:rPr lang="en-US" u="sng" dirty="0">
                <a:hlinkClick r:id="rId6"/>
              </a:rPr>
              <a:t>Urban Embassy</a:t>
            </a:r>
            <a:r>
              <a:rPr lang="bg-BG" u="sng" dirty="0"/>
              <a:t> – кафене с нулеви отпадъци</a:t>
            </a:r>
            <a:endParaRPr lang="en-US" u="sng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65B9C7-ECA7-4C2C-A45F-F5666F114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754" y="851971"/>
            <a:ext cx="3268379" cy="2229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88A9E6-40A0-4099-AAB1-7D04695E3A4E}"/>
              </a:ext>
            </a:extLst>
          </p:cNvPr>
          <p:cNvSpPr txBox="1"/>
          <p:nvPr/>
        </p:nvSpPr>
        <p:spPr>
          <a:xfrm>
            <a:off x="840480" y="5987351"/>
            <a:ext cx="951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</a:t>
            </a:r>
            <a:r>
              <a:rPr lang="bg-BG" sz="1100" dirty="0"/>
              <a:t>: </a:t>
            </a:r>
            <a:r>
              <a:rPr lang="en-US" sz="1100" dirty="0">
                <a:hlinkClick r:id="rId8"/>
              </a:rPr>
              <a:t>https://www.aubg.edu/aubg-today/how-to-start-your-own-sustainable-business-lessons-from-the-professionals/</a:t>
            </a:r>
            <a:endParaRPr lang="bg-BG" sz="11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8458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BDFEF4-09F0-4ED3-B141-4423044BB003}"/>
              </a:ext>
            </a:extLst>
          </p:cNvPr>
          <p:cNvSpPr txBox="1"/>
          <p:nvPr/>
        </p:nvSpPr>
        <p:spPr>
          <a:xfrm>
            <a:off x="4665134" y="612844"/>
            <a:ext cx="65108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hlinkClick r:id="rId2"/>
              </a:rPr>
              <a:t>ManEco</a:t>
            </a:r>
            <a:r>
              <a:rPr lang="en-US" u="sng" dirty="0">
                <a:hlinkClick r:id="rId2"/>
              </a:rPr>
              <a:t> Foundation</a:t>
            </a:r>
            <a:r>
              <a:rPr lang="en-US" dirty="0"/>
              <a:t> - </a:t>
            </a:r>
            <a:r>
              <a:rPr lang="bg-BG" dirty="0"/>
              <a:t>Мисията</a:t>
            </a:r>
            <a:r>
              <a:rPr lang="ru-RU" dirty="0"/>
              <a:t> е да </a:t>
            </a:r>
            <a:r>
              <a:rPr lang="bg-BG" dirty="0"/>
              <a:t>повиши</a:t>
            </a:r>
            <a:r>
              <a:rPr lang="ru-RU" dirty="0"/>
              <a:t> </a:t>
            </a:r>
            <a:r>
              <a:rPr lang="bg-BG" dirty="0"/>
              <a:t>осведомеността</a:t>
            </a:r>
            <a:r>
              <a:rPr lang="ru-RU" dirty="0"/>
              <a:t> по теми, </a:t>
            </a:r>
            <a:r>
              <a:rPr lang="bg-BG" dirty="0"/>
              <a:t>свързани</a:t>
            </a:r>
            <a:r>
              <a:rPr lang="ru-RU" dirty="0"/>
              <a:t> с </a:t>
            </a:r>
            <a:r>
              <a:rPr lang="bg-BG" dirty="0"/>
              <a:t>изменението</a:t>
            </a:r>
            <a:r>
              <a:rPr lang="ru-RU" dirty="0"/>
              <a:t> на климата. </a:t>
            </a:r>
            <a:r>
              <a:rPr lang="bg-BG" dirty="0"/>
              <a:t>Фондацията</a:t>
            </a:r>
            <a:r>
              <a:rPr lang="ru-RU" dirty="0"/>
              <a:t> се стреми да </a:t>
            </a:r>
            <a:r>
              <a:rPr lang="bg-BG" dirty="0"/>
              <a:t>насърчава</a:t>
            </a:r>
            <a:r>
              <a:rPr lang="ru-RU" dirty="0"/>
              <a:t> </a:t>
            </a:r>
            <a:r>
              <a:rPr lang="bg-BG" dirty="0"/>
              <a:t>устойчивостта</a:t>
            </a:r>
            <a:r>
              <a:rPr lang="ru-RU" dirty="0"/>
              <a:t>, </a:t>
            </a:r>
            <a:r>
              <a:rPr lang="bg-BG" dirty="0"/>
              <a:t>енергийната</a:t>
            </a:r>
            <a:r>
              <a:rPr lang="ru-RU" dirty="0"/>
              <a:t> </a:t>
            </a:r>
            <a:r>
              <a:rPr lang="bg-BG" dirty="0"/>
              <a:t>ефективност</a:t>
            </a:r>
            <a:r>
              <a:rPr lang="ru-RU" dirty="0"/>
              <a:t> и </a:t>
            </a:r>
            <a:r>
              <a:rPr lang="bg-BG" dirty="0"/>
              <a:t>климатичната</a:t>
            </a:r>
            <a:r>
              <a:rPr lang="ru-RU" dirty="0"/>
              <a:t> </a:t>
            </a:r>
            <a:r>
              <a:rPr lang="bg-BG" dirty="0"/>
              <a:t>неутралност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  <a:p>
            <a:r>
              <a:rPr lang="en-US" u="sng" dirty="0" err="1">
                <a:hlinkClick r:id="rId3"/>
              </a:rPr>
              <a:t>Starseeds</a:t>
            </a:r>
            <a:r>
              <a:rPr lang="en-US" u="sng" dirty="0">
                <a:hlinkClick r:id="rId3"/>
              </a:rPr>
              <a:t> </a:t>
            </a:r>
            <a:r>
              <a:rPr lang="en-US" u="sng" dirty="0" err="1">
                <a:hlinkClick r:id="rId3"/>
              </a:rPr>
              <a:t>NaturalS</a:t>
            </a:r>
            <a:r>
              <a:rPr lang="en-US" u="sng" dirty="0"/>
              <a:t> </a:t>
            </a:r>
            <a:r>
              <a:rPr lang="en-US" dirty="0"/>
              <a:t>- </a:t>
            </a:r>
            <a:r>
              <a:rPr lang="ru-RU" dirty="0"/>
              <a:t>основана от </a:t>
            </a:r>
            <a:r>
              <a:rPr lang="bg-BG" dirty="0"/>
              <a:t>възпитаничка</a:t>
            </a:r>
            <a:r>
              <a:rPr lang="ru-RU" dirty="0"/>
              <a:t> на АУБ </a:t>
            </a:r>
            <a:r>
              <a:rPr lang="bg-BG" dirty="0"/>
              <a:t>Илияна</a:t>
            </a:r>
            <a:r>
              <a:rPr lang="ru-RU" dirty="0"/>
              <a:t> Петрова (‘18), </a:t>
            </a:r>
            <a:r>
              <a:rPr lang="bg-BG" dirty="0"/>
              <a:t>произвежда</a:t>
            </a:r>
            <a:r>
              <a:rPr lang="ru-RU" dirty="0"/>
              <a:t> </a:t>
            </a:r>
            <a:r>
              <a:rPr lang="bg-BG" dirty="0"/>
              <a:t>ръчно</a:t>
            </a:r>
            <a:r>
              <a:rPr lang="ru-RU" dirty="0"/>
              <a:t> </a:t>
            </a:r>
            <a:r>
              <a:rPr lang="bg-BG" dirty="0"/>
              <a:t>изработена</a:t>
            </a:r>
            <a:r>
              <a:rPr lang="ru-RU" dirty="0"/>
              <a:t>, </a:t>
            </a:r>
            <a:r>
              <a:rPr lang="bg-BG" dirty="0"/>
              <a:t>естествена</a:t>
            </a:r>
            <a:r>
              <a:rPr lang="ru-RU" dirty="0"/>
              <a:t> </a:t>
            </a:r>
            <a:r>
              <a:rPr lang="bg-BG" dirty="0"/>
              <a:t>занаятчийска</a:t>
            </a:r>
            <a:r>
              <a:rPr lang="ru-RU" dirty="0"/>
              <a:t> </a:t>
            </a:r>
            <a:r>
              <a:rPr lang="bg-BG" dirty="0"/>
              <a:t>козметика</a:t>
            </a:r>
            <a:r>
              <a:rPr lang="ru-RU" dirty="0"/>
              <a:t>, </a:t>
            </a:r>
            <a:r>
              <a:rPr lang="bg-BG" dirty="0"/>
              <a:t>която</a:t>
            </a:r>
            <a:r>
              <a:rPr lang="ru-RU" dirty="0"/>
              <a:t> се </a:t>
            </a:r>
            <a:r>
              <a:rPr lang="bg-BG" dirty="0"/>
              <a:t>грижи</a:t>
            </a:r>
            <a:r>
              <a:rPr lang="ru-RU" dirty="0"/>
              <a:t> за </a:t>
            </a:r>
            <a:r>
              <a:rPr lang="bg-BG" dirty="0"/>
              <a:t>кожата</a:t>
            </a:r>
            <a:r>
              <a:rPr lang="ru-RU" dirty="0"/>
              <a:t> </a:t>
            </a:r>
            <a:r>
              <a:rPr lang="bg-BG" dirty="0"/>
              <a:t>ви</a:t>
            </a:r>
            <a:r>
              <a:rPr lang="ru-RU" dirty="0"/>
              <a:t>, без да вреди на </a:t>
            </a:r>
            <a:r>
              <a:rPr lang="bg-BG" dirty="0"/>
              <a:t>околната</a:t>
            </a:r>
            <a:r>
              <a:rPr lang="ru-RU" dirty="0"/>
              <a:t> среда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u="sng" dirty="0">
                <a:hlinkClick r:id="rId4"/>
              </a:rPr>
              <a:t>Plastic Free Life</a:t>
            </a:r>
            <a:r>
              <a:rPr lang="en-US" u="sng" dirty="0"/>
              <a:t> - </a:t>
            </a:r>
            <a:r>
              <a:rPr lang="bg-BG" dirty="0"/>
              <a:t>специално</a:t>
            </a:r>
            <a:r>
              <a:rPr lang="ru-RU" dirty="0"/>
              <a:t> </a:t>
            </a:r>
            <a:r>
              <a:rPr lang="bg-BG" dirty="0"/>
              <a:t>подбрани</a:t>
            </a:r>
            <a:r>
              <a:rPr lang="ru-RU" dirty="0"/>
              <a:t> </a:t>
            </a:r>
            <a:r>
              <a:rPr lang="bg-BG" dirty="0"/>
              <a:t>устойчиви</a:t>
            </a:r>
            <a:r>
              <a:rPr lang="ru-RU" dirty="0"/>
              <a:t> </a:t>
            </a:r>
            <a:r>
              <a:rPr lang="bg-BG" dirty="0"/>
              <a:t>продукти</a:t>
            </a:r>
            <a:r>
              <a:rPr lang="ru-RU" dirty="0"/>
              <a:t> за дома и </a:t>
            </a:r>
            <a:r>
              <a:rPr lang="bg-BG" dirty="0"/>
              <a:t>личната</a:t>
            </a:r>
            <a:r>
              <a:rPr lang="ru-RU" dirty="0"/>
              <a:t> </a:t>
            </a:r>
            <a:r>
              <a:rPr lang="bg-BG" dirty="0"/>
              <a:t>хигиена</a:t>
            </a:r>
            <a:r>
              <a:rPr lang="ru-RU" dirty="0"/>
              <a:t>, </a:t>
            </a:r>
            <a:r>
              <a:rPr lang="bg-BG" dirty="0"/>
              <a:t>които</a:t>
            </a:r>
            <a:r>
              <a:rPr lang="ru-RU" dirty="0"/>
              <a:t> </a:t>
            </a:r>
            <a:r>
              <a:rPr lang="bg-BG" dirty="0"/>
              <a:t>са</a:t>
            </a:r>
            <a:r>
              <a:rPr lang="ru-RU" dirty="0"/>
              <a:t> </a:t>
            </a:r>
            <a:r>
              <a:rPr lang="bg-BG" dirty="0"/>
              <a:t>безвредни</a:t>
            </a:r>
            <a:r>
              <a:rPr lang="ru-RU" dirty="0"/>
              <a:t> за </a:t>
            </a:r>
            <a:r>
              <a:rPr lang="bg-BG" dirty="0"/>
              <a:t>хората</a:t>
            </a:r>
            <a:r>
              <a:rPr lang="ru-RU" dirty="0"/>
              <a:t>, </a:t>
            </a:r>
            <a:r>
              <a:rPr lang="bg-BG" dirty="0"/>
              <a:t>животните</a:t>
            </a:r>
            <a:r>
              <a:rPr lang="ru-RU" dirty="0"/>
              <a:t> и </a:t>
            </a:r>
            <a:r>
              <a:rPr lang="bg-BG" dirty="0"/>
              <a:t>природата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  <a:p>
            <a:r>
              <a:rPr lang="en-US" u="sng" dirty="0" err="1">
                <a:hlinkClick r:id="rId5"/>
              </a:rPr>
              <a:t>Unboxd</a:t>
            </a:r>
            <a:r>
              <a:rPr lang="bg-BG" u="sng" dirty="0"/>
              <a:t> – дрехи и обувки нови или запазени</a:t>
            </a:r>
            <a:endParaRPr lang="en-US" u="sng" dirty="0"/>
          </a:p>
          <a:p>
            <a:endParaRPr lang="en-US" u="sng" dirty="0"/>
          </a:p>
          <a:p>
            <a:r>
              <a:rPr lang="en-US" u="sng" dirty="0">
                <a:hlinkClick r:id="rId6"/>
              </a:rPr>
              <a:t>Organic Tee Star</a:t>
            </a:r>
            <a:r>
              <a:rPr lang="bg-BG" u="sng" dirty="0"/>
              <a:t> </a:t>
            </a:r>
            <a:r>
              <a:rPr lang="en-US" dirty="0"/>
              <a:t>– </a:t>
            </a:r>
            <a:r>
              <a:rPr lang="bg-BG" dirty="0"/>
              <a:t>дрехи и печатни материали от рециклируеми суровини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36ED56-CC76-45A9-BBE8-CE613F0B2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003628" y="3264168"/>
            <a:ext cx="2791720" cy="240435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0FA405-B362-43A9-A057-AF8F2A24952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4891" b="7805"/>
          <a:stretch/>
        </p:blipFill>
        <p:spPr>
          <a:xfrm>
            <a:off x="1003628" y="868681"/>
            <a:ext cx="2791720" cy="20946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DAD416-655A-42C5-BE6D-A92E503159E5}"/>
              </a:ext>
            </a:extLst>
          </p:cNvPr>
          <p:cNvSpPr txBox="1"/>
          <p:nvPr/>
        </p:nvSpPr>
        <p:spPr>
          <a:xfrm>
            <a:off x="840480" y="5987351"/>
            <a:ext cx="951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</a:t>
            </a:r>
            <a:r>
              <a:rPr lang="bg-BG" sz="1100" dirty="0"/>
              <a:t>: </a:t>
            </a:r>
            <a:r>
              <a:rPr lang="en-US" sz="1100" dirty="0">
                <a:hlinkClick r:id="rId9"/>
              </a:rPr>
              <a:t>https://www.aubg.edu/aubg-today/how-to-start-your-own-sustainable-business-lessons-from-the-professionals/</a:t>
            </a:r>
            <a:endParaRPr lang="bg-BG" sz="11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8177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EB78E399-2840-4DAD-BE29-23219DE39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169719A3-3A3F-066D-1CED-A7A6D1A98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654" y="1194613"/>
            <a:ext cx="5367165" cy="448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EA7FE3D-570B-410B-B8D3-1941BE6FE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9450" y="237744"/>
            <a:ext cx="5377853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A701BFF-7B8D-408D-A224-2C3EAAB4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8615" y="372498"/>
            <a:ext cx="5103934" cy="6113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07642-237C-413D-9D11-6F34BC66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bg-BG" sz="4400"/>
              <a:t>Проекти и инициативи</a:t>
            </a:r>
            <a:endParaRPr lang="en-US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B2FF8-340B-470A-85C0-BABE6E472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en-US" b="1" u="sng" dirty="0">
                <a:hlinkClick r:id="rId3"/>
              </a:rPr>
              <a:t>Smart </a:t>
            </a:r>
            <a:r>
              <a:rPr lang="en-US" b="1" u="sng" dirty="0" err="1">
                <a:hlinkClick r:id="rId3"/>
              </a:rPr>
              <a:t>Enterpreneurship</a:t>
            </a:r>
            <a:r>
              <a:rPr lang="en-US" b="1" u="sng" dirty="0">
                <a:hlinkClick r:id="rId3"/>
              </a:rPr>
              <a:t> Accelerator project</a:t>
            </a:r>
          </a:p>
          <a:p>
            <a:r>
              <a:rPr lang="en-US" b="1" u="sng" dirty="0">
                <a:hlinkClick r:id="rId3"/>
              </a:rPr>
              <a:t>Solve Climate by 2030</a:t>
            </a:r>
            <a:r>
              <a:rPr lang="en-US" b="1" u="sng" dirty="0"/>
              <a:t> project - OSUN</a:t>
            </a:r>
          </a:p>
          <a:p>
            <a:r>
              <a:rPr lang="en-US" b="1" u="sng" dirty="0"/>
              <a:t>Student Sustainability club</a:t>
            </a:r>
          </a:p>
          <a:p>
            <a:r>
              <a:rPr lang="en-US" b="1" u="sng" dirty="0"/>
              <a:t>University Sustainability club</a:t>
            </a:r>
            <a:endParaRPr lang="bg-BG" b="1" u="sng" dirty="0"/>
          </a:p>
          <a:p>
            <a:r>
              <a:rPr lang="en-US" b="1" u="sng" dirty="0"/>
              <a:t>Act Now! Social activism in the 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61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A586-1D75-B1F6-EEA3-5F5EFC41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29056"/>
          </a:xfrm>
        </p:spPr>
        <p:txBody>
          <a:bodyPr>
            <a:normAutofit/>
          </a:bodyPr>
          <a:lstStyle/>
          <a:p>
            <a:r>
              <a:rPr lang="bg-BG" sz="4400" dirty="0"/>
              <a:t>Други проекти и инициативи</a:t>
            </a:r>
            <a:r>
              <a:rPr lang="en-US" sz="4400" dirty="0"/>
              <a:t>:</a:t>
            </a:r>
            <a:endParaRPr lang="en-BG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2AEE6-A064-60C2-FEBA-ECAE8FC0B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25" y="1771650"/>
            <a:ext cx="7591424" cy="4857749"/>
          </a:xfrm>
        </p:spPr>
        <p:txBody>
          <a:bodyPr>
            <a:normAutofit fontScale="40000" lnSpcReduction="20000"/>
          </a:bodyPr>
          <a:lstStyle/>
          <a:p>
            <a:pPr algn="l" fontAlgn="base"/>
            <a:r>
              <a:rPr lang="bg-BG" sz="3400" dirty="0"/>
              <a:t>Граждани и институции заедно за чист въздух в Бургас и проект </a:t>
            </a:r>
            <a:r>
              <a:rPr lang="en-US" sz="3400" dirty="0"/>
              <a:t>Clean air of Brussels</a:t>
            </a:r>
            <a:endParaRPr lang="bg-BG" sz="3400" dirty="0"/>
          </a:p>
          <a:p>
            <a:pPr algn="l" fontAlgn="base"/>
            <a:r>
              <a:rPr lang="bg-BG" sz="3400" dirty="0"/>
              <a:t>На 12 септември 2023 г. Европейската служба за граждански действия (</a:t>
            </a:r>
            <a:r>
              <a:rPr lang="en-GB" sz="3400" dirty="0"/>
              <a:t>ECAS) </a:t>
            </a:r>
            <a:r>
              <a:rPr lang="bg-BG" sz="3400" dirty="0"/>
              <a:t>и </a:t>
            </a:r>
            <a:r>
              <a:rPr lang="en-GB" sz="3400" dirty="0"/>
              <a:t>CODE Europe </a:t>
            </a:r>
            <a:r>
              <a:rPr lang="bg-BG" sz="3400" dirty="0"/>
              <a:t>проведоха заключителната конференция по своя проект „Гражданите и институциите заедно за чист въздух в Бургас“ (четвъртият по големина град в България, разположен на брега на Черно море).</a:t>
            </a:r>
          </a:p>
          <a:p>
            <a:pPr algn="l" fontAlgn="base"/>
            <a:r>
              <a:rPr lang="bg-BG" sz="3400" dirty="0"/>
              <a:t>Страната има проблем с качеството на въздуха с високи нива на замърсяване и високо ниво на преждевременна смърт, причинена от натрупване на фини прахови частици.</a:t>
            </a:r>
          </a:p>
          <a:p>
            <a:pPr algn="l" fontAlgn="base"/>
            <a:r>
              <a:rPr lang="bg-BG" sz="3400" dirty="0"/>
              <a:t>Един от пилотните проекти за </a:t>
            </a:r>
            <a:r>
              <a:rPr lang="bg-BG" sz="3400" dirty="0" err="1"/>
              <a:t>краудсорсинг</a:t>
            </a:r>
            <a:r>
              <a:rPr lang="bg-BG" sz="3400" dirty="0"/>
              <a:t> на </a:t>
            </a:r>
            <a:r>
              <a:rPr lang="en-GB" sz="3400" dirty="0"/>
              <a:t>CODE Europe </a:t>
            </a:r>
            <a:r>
              <a:rPr lang="bg-BG" sz="3400" dirty="0"/>
              <a:t>се проведе с жители на Бургас, където те имаха възможност да изразят мнението си за чистотата на въздуха в града и да формулират предложения, които да достигнат до институциите на ЕС.</a:t>
            </a:r>
          </a:p>
          <a:p>
            <a:pPr algn="l" fontAlgn="base"/>
            <a:r>
              <a:rPr lang="bg-BG" sz="3400" dirty="0"/>
              <a:t>Това събитие събра високопоставени лектори, сред които Димитър Николов, кмет на Бургас, Даниела Божинова, народен представител, Комисия за прякото участие на гражданите и взаимодействието с гражданското общество, Комисия по околната среда и водите, и Весна </a:t>
            </a:r>
            <a:r>
              <a:rPr lang="bg-BG" sz="3400" dirty="0" err="1"/>
              <a:t>Балтина</a:t>
            </a:r>
            <a:r>
              <a:rPr lang="bg-BG" sz="3400" dirty="0"/>
              <a:t>, зам.-кмет по околната среда, град Бургас.</a:t>
            </a:r>
          </a:p>
          <a:p>
            <a:pPr algn="l" fontAlgn="base"/>
            <a:r>
              <a:rPr lang="en-GB" sz="3400" dirty="0"/>
              <a:t>CODE Europe </a:t>
            </a:r>
            <a:r>
              <a:rPr lang="bg-BG" sz="3400" dirty="0"/>
              <a:t>е проект за овластяването на гражданите за създаване на политики съвместно с власт-имащите чрез дигитален </a:t>
            </a:r>
            <a:r>
              <a:rPr lang="bg-BG" sz="3400" dirty="0" err="1"/>
              <a:t>краудсорсинг</a:t>
            </a:r>
            <a:r>
              <a:rPr lang="bg-BG" sz="3400" dirty="0"/>
              <a:t>. </a:t>
            </a:r>
          </a:p>
          <a:p>
            <a:pPr algn="l" fontAlgn="base"/>
            <a:r>
              <a:rPr lang="bg-BG" sz="3400" dirty="0" err="1"/>
              <a:t>Краудсорсингът</a:t>
            </a:r>
            <a:r>
              <a:rPr lang="bg-BG" sz="3400" dirty="0"/>
              <a:t> е демократичен механизъм за участие, който използва технологични решения за събиране и анализиране на „мъдростта на множеството“.</a:t>
            </a:r>
          </a:p>
          <a:p>
            <a:endParaRPr lang="en-BG" dirty="0"/>
          </a:p>
        </p:txBody>
      </p:sp>
      <p:pic>
        <p:nvPicPr>
          <p:cNvPr id="1028" name="Picture 4" descr="Love is in the air - air quality event">
            <a:extLst>
              <a:ext uri="{FF2B5EF4-FFF2-40B4-BE49-F238E27FC236}">
                <a16:creationId xmlns:a16="http://schemas.microsoft.com/office/drawing/2014/main" id="{E8E2868E-DB6A-F7ED-89BF-C7EBBDD6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1" y="2103120"/>
            <a:ext cx="2871787" cy="31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58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A5292-353E-4FC9-AEC7-37DF4DB4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Резултати</a:t>
            </a:r>
            <a:r>
              <a:rPr lang="en-US" dirty="0"/>
              <a:t>: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102A8-1FA7-76CF-456E-90C207C16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164" y="2014194"/>
            <a:ext cx="7415048" cy="3931920"/>
          </a:xfrm>
        </p:spPr>
        <p:txBody>
          <a:bodyPr>
            <a:normAutofit lnSpcReduction="10000"/>
          </a:bodyPr>
          <a:lstStyle/>
          <a:p>
            <a:r>
              <a:rPr lang="bg-BG" dirty="0"/>
              <a:t>Поддържайте инфраструктури за възобновяема енергия (напр. слънчеви панели)</a:t>
            </a:r>
            <a:endParaRPr lang="en-US" dirty="0"/>
          </a:p>
          <a:p>
            <a:r>
              <a:rPr lang="bg-BG" dirty="0"/>
              <a:t>Данък върху големите замърсители (фирми)</a:t>
            </a:r>
            <a:endParaRPr lang="en-US" dirty="0"/>
          </a:p>
          <a:p>
            <a:r>
              <a:rPr lang="bg-BG" dirty="0" err="1"/>
              <a:t>Пов</a:t>
            </a:r>
            <a:r>
              <a:rPr lang="en-US" dirty="0"/>
              <a:t>e</a:t>
            </a:r>
            <a:r>
              <a:rPr lang="bg-BG" dirty="0"/>
              <a:t>че велосипедни и пешеходни инфраструктури </a:t>
            </a:r>
          </a:p>
          <a:p>
            <a:r>
              <a:rPr lang="bg-BG" dirty="0"/>
              <a:t>Повече зелени площи в градовете</a:t>
            </a:r>
          </a:p>
          <a:p>
            <a:r>
              <a:rPr lang="bg-BG" dirty="0"/>
              <a:t>Градове с обявен ден или часове без автомобили</a:t>
            </a:r>
          </a:p>
          <a:p>
            <a:r>
              <a:rPr lang="bg-BG" dirty="0"/>
              <a:t>Укрепване на мрежата за обществен транспорт в извънградските райони</a:t>
            </a:r>
          </a:p>
          <a:p>
            <a:r>
              <a:rPr lang="bg-BG" dirty="0"/>
              <a:t>Саниране на сградите</a:t>
            </a:r>
          </a:p>
          <a:p>
            <a:r>
              <a:rPr lang="bg-BG" dirty="0"/>
              <a:t>Семинари и училищни програми за повишаване на осведомеността относно замърсяването на въздуха и опазването на околната среда</a:t>
            </a:r>
            <a:endParaRPr lang="en-US" dirty="0"/>
          </a:p>
        </p:txBody>
      </p:sp>
      <p:pic>
        <p:nvPicPr>
          <p:cNvPr id="2050" name="Picture 2" descr="Община Бургас предоставя пелети на 66 домакинства, включили се в проект за чист  въздух | Община Бургас">
            <a:extLst>
              <a:ext uri="{FF2B5EF4-FFF2-40B4-BE49-F238E27FC236}">
                <a16:creationId xmlns:a16="http://schemas.microsoft.com/office/drawing/2014/main" id="{63FAF900-9CC3-68F7-5054-C6A1CE046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2358711"/>
            <a:ext cx="3124364" cy="309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84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6BDCDBB0-66DA-DFEA-3B74-55AA4901D9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857250"/>
            <a:ext cx="10415588" cy="517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75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41DB38-58B5-46F7-B74D-2261AF71E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291" y="736601"/>
            <a:ext cx="10439417" cy="5265208"/>
          </a:xfrm>
        </p:spPr>
      </p:pic>
    </p:spTree>
    <p:extLst>
      <p:ext uri="{BB962C8B-B14F-4D97-AF65-F5344CB8AC3E}">
        <p14:creationId xmlns:p14="http://schemas.microsoft.com/office/powerpoint/2010/main" val="819851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6154">
            <a:extLst>
              <a:ext uri="{FF2B5EF4-FFF2-40B4-BE49-F238E27FC236}">
                <a16:creationId xmlns:a16="http://schemas.microsoft.com/office/drawing/2014/main" id="{01EA411D-6E28-4C57-A156-E765F96CA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 useBgFill="1">
        <p:nvSpPr>
          <p:cNvPr id="6157" name="Rectangle 6156">
            <a:extLst>
              <a:ext uri="{FF2B5EF4-FFF2-40B4-BE49-F238E27FC236}">
                <a16:creationId xmlns:a16="http://schemas.microsoft.com/office/drawing/2014/main" id="{47762EC7-CEDE-41D1-8C8D-0BCCDC287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No photo description available.">
            <a:extLst>
              <a:ext uri="{FF2B5EF4-FFF2-40B4-BE49-F238E27FC236}">
                <a16:creationId xmlns:a16="http://schemas.microsoft.com/office/drawing/2014/main" id="{92B962FE-E0CD-ECE1-180D-F786E8E4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88" y="297181"/>
            <a:ext cx="5273886" cy="527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o photo description available.">
            <a:extLst>
              <a:ext uri="{FF2B5EF4-FFF2-40B4-BE49-F238E27FC236}">
                <a16:creationId xmlns:a16="http://schemas.microsoft.com/office/drawing/2014/main" id="{C1DB0462-62D1-B401-5E38-138937760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4" y="583512"/>
            <a:ext cx="5613403" cy="470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9" name="Rectangle 6158">
            <a:extLst>
              <a:ext uri="{FF2B5EF4-FFF2-40B4-BE49-F238E27FC236}">
                <a16:creationId xmlns:a16="http://schemas.microsoft.com/office/drawing/2014/main" id="{32B3B3EC-7313-4CE0-8C5B-C1A3232A6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5892800"/>
            <a:ext cx="11548535" cy="6434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3610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D7AC9-DC40-4054-8DBF-6DD61EA8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39164"/>
            <a:ext cx="10058400" cy="3931920"/>
          </a:xfrm>
        </p:spPr>
        <p:txBody>
          <a:bodyPr>
            <a:normAutofit/>
          </a:bodyPr>
          <a:lstStyle/>
          <a:p>
            <a:pPr algn="ctr"/>
            <a:r>
              <a:rPr lang="bg-BG" sz="3200" dirty="0"/>
              <a:t>Благодаря за вниманието!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7D123-396D-41E2-8B6A-CF7C9730A44D}"/>
              </a:ext>
            </a:extLst>
          </p:cNvPr>
          <p:cNvSpPr txBox="1"/>
          <p:nvPr/>
        </p:nvSpPr>
        <p:spPr>
          <a:xfrm>
            <a:off x="3251200" y="5232400"/>
            <a:ext cx="6232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Теодора Георгиева Динова – Доктор по Икономика</a:t>
            </a:r>
          </a:p>
          <a:p>
            <a:pPr algn="ctr"/>
            <a:r>
              <a:rPr lang="en-US" dirty="0"/>
              <a:t>tdinova@aubg.edu</a:t>
            </a:r>
          </a:p>
        </p:txBody>
      </p:sp>
      <p:pic>
        <p:nvPicPr>
          <p:cNvPr id="6146" name="Picture 2" descr="No photo description available.">
            <a:extLst>
              <a:ext uri="{FF2B5EF4-FFF2-40B4-BE49-F238E27FC236}">
                <a16:creationId xmlns:a16="http://schemas.microsoft.com/office/drawing/2014/main" id="{0710F79A-20C4-5C7C-2F11-C940B4838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2" y="1944636"/>
            <a:ext cx="3952875" cy="292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336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33A94-DB3E-4403-BB0A-A4CD97D9F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263" y="828675"/>
            <a:ext cx="6738936" cy="5206365"/>
          </a:xfrm>
        </p:spPr>
        <p:txBody>
          <a:bodyPr>
            <a:normAutofit fontScale="85000" lnSpcReduction="20000"/>
          </a:bodyPr>
          <a:lstStyle/>
          <a:p>
            <a:endParaRPr lang="bg-BG" dirty="0"/>
          </a:p>
          <a:p>
            <a:r>
              <a:rPr lang="bg-BG" dirty="0"/>
              <a:t>Трансформация на енергийния сектор, целяща </a:t>
            </a:r>
            <a:r>
              <a:rPr lang="bg-BG" dirty="0" err="1"/>
              <a:t>декарбонизацията</a:t>
            </a:r>
            <a:r>
              <a:rPr lang="bg-BG" dirty="0"/>
              <a:t> при производството на енергия до 2050 година и замяната на изкопаемите горива с ВЕИ, като е оставена възможността и за ядрената енергия.</a:t>
            </a:r>
          </a:p>
          <a:p>
            <a:r>
              <a:rPr lang="bg-BG" dirty="0"/>
              <a:t>Кръгова икономика и гарантиране на по-устойчиви, съобразени в по-голяма степен с околната среда производствени цикли, като се стимулира развитието на нови пазари за неутрални по отношение на климата и кръгови продукти.</a:t>
            </a:r>
          </a:p>
          <a:p>
            <a:r>
              <a:rPr lang="bg-BG" dirty="0"/>
              <a:t>Модернизиране на сградния фонд за постигане на по-ниски нива на използваната енергия за отопление и охлаждане.</a:t>
            </a:r>
          </a:p>
          <a:p>
            <a:r>
              <a:rPr lang="bg-BG" dirty="0"/>
              <a:t>Трансформация в сектор </a:t>
            </a:r>
            <a:r>
              <a:rPr lang="en-US" dirty="0"/>
              <a:t>“</a:t>
            </a:r>
            <a:r>
              <a:rPr lang="bg-BG" dirty="0"/>
              <a:t>Транспорт</a:t>
            </a:r>
            <a:r>
              <a:rPr lang="en-US" dirty="0"/>
              <a:t>”</a:t>
            </a:r>
            <a:r>
              <a:rPr lang="bg-BG" dirty="0"/>
              <a:t> чрез насърчаване на използването на транспортни средства на електрическа енергия или водородно гориво.</a:t>
            </a:r>
          </a:p>
          <a:p>
            <a:r>
              <a:rPr lang="bg-BG" dirty="0"/>
              <a:t>Защита на биоразнообразието чрез мерки за защита на екосистемите.</a:t>
            </a:r>
          </a:p>
          <a:p>
            <a:r>
              <a:rPr lang="bg-BG" dirty="0"/>
              <a:t>Стратегия „От фермата до трапезата“, която има за цел храната да остане безопасна, питателна и с високо качество, като е произведена с минимално въздействие върху природата.</a:t>
            </a:r>
          </a:p>
          <a:p>
            <a:r>
              <a:rPr lang="bg-BG" dirty="0"/>
              <a:t>Прилагане на план за действие за постигане на нулеви емисии с цел предотвратяване на замърсяването на въздуха, водата и почвата.</a:t>
            </a:r>
          </a:p>
          <a:p>
            <a:endParaRPr lang="bg-BG" dirty="0"/>
          </a:p>
        </p:txBody>
      </p:sp>
      <p:pic>
        <p:nvPicPr>
          <p:cNvPr id="5122" name="Picture 2" descr="No photo description available.">
            <a:extLst>
              <a:ext uri="{FF2B5EF4-FFF2-40B4-BE49-F238E27FC236}">
                <a16:creationId xmlns:a16="http://schemas.microsoft.com/office/drawing/2014/main" id="{ADFC97F7-5792-D9AA-63BB-F6B901CB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928688"/>
            <a:ext cx="3348038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79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BEB5-CD79-48AB-B30A-38DC4512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066" y="2103120"/>
            <a:ext cx="7332133" cy="3931920"/>
          </a:xfrm>
        </p:spPr>
        <p:txBody>
          <a:bodyPr>
            <a:normAutofit/>
          </a:bodyPr>
          <a:lstStyle/>
          <a:p>
            <a:r>
              <a:rPr lang="bg-BG" dirty="0"/>
              <a:t>Американски университет в България </a:t>
            </a:r>
            <a:r>
              <a:rPr lang="ru-RU" dirty="0"/>
              <a:t>се </a:t>
            </a:r>
            <a:r>
              <a:rPr lang="bg-BG" dirty="0"/>
              <a:t>ангажира с опазването на околната</a:t>
            </a:r>
            <a:r>
              <a:rPr lang="ru-RU" dirty="0"/>
              <a:t> среда и </a:t>
            </a:r>
            <a:r>
              <a:rPr lang="bg-BG" dirty="0"/>
              <a:t>изграждане</a:t>
            </a:r>
            <a:r>
              <a:rPr lang="ru-RU" dirty="0"/>
              <a:t> </a:t>
            </a:r>
            <a:r>
              <a:rPr lang="bg-BG" dirty="0"/>
              <a:t>на социална и екологична отговорност у студентите, преподавателите и администрацията.</a:t>
            </a:r>
          </a:p>
          <a:p>
            <a:r>
              <a:rPr lang="bg-BG" dirty="0"/>
              <a:t>От години университетските печатни комуникационни и рекламни материали са произвеждани от рециклирана хартия. Списанието </a:t>
            </a:r>
            <a:r>
              <a:rPr lang="en-US" dirty="0"/>
              <a:t>Inside AUBG </a:t>
            </a:r>
            <a:r>
              <a:rPr lang="bg-BG" dirty="0"/>
              <a:t>вече е изцяло електронно</a:t>
            </a:r>
            <a:r>
              <a:rPr lang="en-US" dirty="0"/>
              <a:t>.</a:t>
            </a:r>
            <a:endParaRPr lang="bg-BG" dirty="0"/>
          </a:p>
          <a:p>
            <a:r>
              <a:rPr lang="bg-BG" dirty="0"/>
              <a:t>Създадени са дигитални системи за формуляри като заповеди за командировки, молби за отпуски, авансови отчети, платежни нареждания, фишове за заплати и т.н.</a:t>
            </a:r>
          </a:p>
          <a:p>
            <a:r>
              <a:rPr lang="bg-BG" dirty="0"/>
              <a:t>Всеки </a:t>
            </a:r>
            <a:r>
              <a:rPr lang="ru-RU" dirty="0"/>
              <a:t>тон </a:t>
            </a:r>
            <a:r>
              <a:rPr lang="bg-BG" dirty="0"/>
              <a:t>рециклирана</a:t>
            </a:r>
            <a:r>
              <a:rPr lang="ru-RU" dirty="0"/>
              <a:t> хартия </a:t>
            </a:r>
            <a:r>
              <a:rPr lang="bg-BG" dirty="0"/>
              <a:t>спасява 17 дървета</a:t>
            </a:r>
            <a:r>
              <a:rPr lang="ru-RU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E3F334-072C-449E-9746-3C131257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bg-BG" sz="4400" dirty="0"/>
              <a:t>Зелени инициативи в АУБ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06FF4-8610-4941-9436-362EE83FA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09"/>
          <a:stretch/>
        </p:blipFill>
        <p:spPr>
          <a:xfrm>
            <a:off x="543046" y="2353733"/>
            <a:ext cx="3131908" cy="313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08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BEB5-CD79-48AB-B30A-38DC4512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0" y="1471613"/>
            <a:ext cx="6724650" cy="4877752"/>
          </a:xfrm>
        </p:spPr>
        <p:txBody>
          <a:bodyPr>
            <a:normAutofit/>
          </a:bodyPr>
          <a:lstStyle/>
          <a:p>
            <a:r>
              <a:rPr lang="ru-RU" dirty="0"/>
              <a:t>Ни</a:t>
            </a:r>
            <a:r>
              <a:rPr lang="bg-BG" dirty="0"/>
              <a:t>е в АУБ вярваме в обучението на бъдещи лидери, които са наясно с въздействието върху околната среда.</a:t>
            </a:r>
            <a:r>
              <a:rPr lang="en-US" dirty="0"/>
              <a:t> </a:t>
            </a:r>
            <a:endParaRPr lang="bg-BG" dirty="0"/>
          </a:p>
          <a:p>
            <a:r>
              <a:rPr lang="bg-BG" dirty="0"/>
              <a:t>Нашите фокусирани върху устойчивостта академични програми и курсове дават възможност на студентите и преподавателите да изследват, анализират и допринасят за решения на глобалните предизвикателства. </a:t>
            </a:r>
          </a:p>
          <a:p>
            <a:r>
              <a:rPr lang="bg-BG" dirty="0"/>
              <a:t>В учебната програма интегрираме принципите за устойчивост в различните дисциплини, като насърчаваме цялостен подход към екологичното съзнание и отговорност.</a:t>
            </a:r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B8ABEEFF-8692-05D6-5433-E47AF3377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0" y="3429000"/>
            <a:ext cx="3654425" cy="23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o photo description available.">
            <a:extLst>
              <a:ext uri="{FF2B5EF4-FFF2-40B4-BE49-F238E27FC236}">
                <a16:creationId xmlns:a16="http://schemas.microsoft.com/office/drawing/2014/main" id="{B5414A0C-EBBB-B72E-E20E-ECA3A719B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2" y="866529"/>
            <a:ext cx="3530599" cy="23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71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BEB5-CD79-48AB-B30A-38DC4512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75" y="1098852"/>
            <a:ext cx="6000750" cy="516778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Курс </a:t>
            </a:r>
            <a:r>
              <a:rPr lang="bg-BG" dirty="0"/>
              <a:t>по устойчивост</a:t>
            </a:r>
          </a:p>
          <a:p>
            <a:r>
              <a:rPr lang="bg-BG" dirty="0"/>
              <a:t>През есенния семестър на 2023 г. АУБ стартира своя първи курс, изцяло посветен на темата за устойчивостта. </a:t>
            </a:r>
          </a:p>
          <a:p>
            <a:r>
              <a:rPr lang="bg-BG" dirty="0"/>
              <a:t>Курсът, </a:t>
            </a:r>
            <a:r>
              <a:rPr lang="bg-BG" dirty="0" err="1"/>
              <a:t>Business</a:t>
            </a:r>
            <a:r>
              <a:rPr lang="bg-BG" dirty="0"/>
              <a:t> </a:t>
            </a:r>
            <a:r>
              <a:rPr lang="bg-BG" dirty="0" err="1"/>
              <a:t>Practicum</a:t>
            </a:r>
            <a:r>
              <a:rPr lang="bg-BG" dirty="0"/>
              <a:t>: </a:t>
            </a:r>
            <a:r>
              <a:rPr lang="bg-BG" dirty="0" err="1"/>
              <a:t>Engaging</a:t>
            </a:r>
            <a:r>
              <a:rPr lang="bg-BG" dirty="0"/>
              <a:t> </a:t>
            </a:r>
            <a:r>
              <a:rPr lang="bg-BG" dirty="0" err="1"/>
              <a:t>in</a:t>
            </a:r>
            <a:r>
              <a:rPr lang="bg-BG" dirty="0"/>
              <a:t> </a:t>
            </a:r>
            <a:r>
              <a:rPr lang="bg-BG" dirty="0" err="1"/>
              <a:t>Sustainability</a:t>
            </a:r>
            <a:r>
              <a:rPr lang="bg-BG" dirty="0"/>
              <a:t>, предостави на студентите възможност да работят върху проблем от реалния свят, свързан с устойчивостта, пред който е изправен бизнесът, неправителственият сектор и държавните институции. </a:t>
            </a:r>
          </a:p>
          <a:p>
            <a:r>
              <a:rPr lang="bg-BG" dirty="0"/>
              <a:t>Възпитаниците на АУБ Мария Петрова ('95), директор на програмата, магистър по </a:t>
            </a:r>
            <a:r>
              <a:rPr lang="en-US" dirty="0"/>
              <a:t>“</a:t>
            </a:r>
            <a:r>
              <a:rPr lang="bg-BG" dirty="0"/>
              <a:t>Околна среда и управление на устойчивостта</a:t>
            </a:r>
            <a:r>
              <a:rPr lang="en-US" dirty="0"/>
              <a:t>”</a:t>
            </a:r>
            <a:r>
              <a:rPr lang="bg-BG" dirty="0"/>
              <a:t> в </a:t>
            </a:r>
            <a:r>
              <a:rPr lang="bg-BG" dirty="0" err="1"/>
              <a:t>Джорджтаунския</a:t>
            </a:r>
            <a:r>
              <a:rPr lang="bg-BG" dirty="0"/>
              <a:t> университет и Евелина Ван </a:t>
            </a:r>
            <a:r>
              <a:rPr lang="bg-BG" dirty="0" err="1"/>
              <a:t>Менсел</a:t>
            </a:r>
            <a:r>
              <a:rPr lang="bg-BG" dirty="0"/>
              <a:t> (EMBA '16), част от Бизнес департамента в АУБ и докторант по </a:t>
            </a:r>
            <a:r>
              <a:rPr lang="en-US" dirty="0"/>
              <a:t>“</a:t>
            </a:r>
            <a:r>
              <a:rPr lang="bg-BG" dirty="0"/>
              <a:t>Екосистемите в подкрепа на социалните предприемачи</a:t>
            </a:r>
            <a:r>
              <a:rPr lang="en-US" dirty="0"/>
              <a:t>”</a:t>
            </a:r>
            <a:r>
              <a:rPr lang="bg-BG" dirty="0"/>
              <a:t> обединиха усилията си, за да предложат новаторски курс, който</a:t>
            </a:r>
            <a:r>
              <a:rPr lang="en-US" dirty="0"/>
              <a:t> e</a:t>
            </a:r>
            <a:r>
              <a:rPr lang="bg-BG" dirty="0"/>
              <a:t> едновременно трансформиращ и просветляващ.</a:t>
            </a:r>
          </a:p>
        </p:txBody>
      </p:sp>
      <p:pic>
        <p:nvPicPr>
          <p:cNvPr id="9218" name="Picture 2" descr="No photo description available.">
            <a:extLst>
              <a:ext uri="{FF2B5EF4-FFF2-40B4-BE49-F238E27FC236}">
                <a16:creationId xmlns:a16="http://schemas.microsoft.com/office/drawing/2014/main" id="{D8C3473C-056B-5AC3-436F-7B77524CD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865965"/>
            <a:ext cx="4752974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560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C02FE-8C0C-41EB-B3CD-4EABFBCE7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975" y="985838"/>
            <a:ext cx="6880225" cy="4948711"/>
          </a:xfrm>
        </p:spPr>
        <p:txBody>
          <a:bodyPr>
            <a:normAutofit lnSpcReduction="10000"/>
          </a:bodyPr>
          <a:lstStyle/>
          <a:p>
            <a:endParaRPr lang="bg-BG" dirty="0"/>
          </a:p>
          <a:p>
            <a:r>
              <a:rPr lang="bg-BG" dirty="0"/>
              <a:t>Създаване на комисия по устойчивост</a:t>
            </a:r>
          </a:p>
          <a:p>
            <a:r>
              <a:rPr lang="bg-BG" dirty="0"/>
              <a:t>Изграждане на соларни панели върху общежитията </a:t>
            </a:r>
            <a:r>
              <a:rPr lang="en-US" dirty="0" err="1"/>
              <a:t>Scapto</a:t>
            </a:r>
            <a:r>
              <a:rPr lang="en-US" dirty="0"/>
              <a:t> 3</a:t>
            </a:r>
            <a:endParaRPr lang="bg-BG" dirty="0"/>
          </a:p>
          <a:p>
            <a:r>
              <a:rPr lang="bg-BG" dirty="0"/>
              <a:t>Провеждане на обучение по зелени политики пред служителите</a:t>
            </a:r>
          </a:p>
          <a:p>
            <a:r>
              <a:rPr lang="bg-BG" dirty="0"/>
              <a:t>Идея за състезание между </a:t>
            </a:r>
            <a:r>
              <a:rPr lang="en-US" dirty="0" err="1"/>
              <a:t>Scapto</a:t>
            </a:r>
            <a:r>
              <a:rPr lang="en-US" dirty="0"/>
              <a:t> 1,2,3</a:t>
            </a:r>
            <a:endParaRPr lang="bg-BG" dirty="0"/>
          </a:p>
          <a:p>
            <a:r>
              <a:rPr lang="bg-BG" dirty="0"/>
              <a:t>Закупуване и инсталиране на филтриращи машини за питейна вода, проект </a:t>
            </a:r>
            <a:r>
              <a:rPr lang="en-US" dirty="0"/>
              <a:t>“Less plastic bottles on campus</a:t>
            </a:r>
            <a:r>
              <a:rPr lang="bg-BG" dirty="0"/>
              <a:t>“</a:t>
            </a:r>
          </a:p>
          <a:p>
            <a:r>
              <a:rPr lang="bg-BG" dirty="0"/>
              <a:t>Оборудване с контейнери за разделно събиране на отпадъци и провеждане на обучение на хигиенистките за разделно изхвърляне</a:t>
            </a:r>
            <a:endParaRPr lang="en-US" dirty="0"/>
          </a:p>
          <a:p>
            <a:r>
              <a:rPr lang="bg-BG" dirty="0"/>
              <a:t>Обновяване на служебните автомобили с нови и екологични</a:t>
            </a:r>
          </a:p>
          <a:p>
            <a:r>
              <a:rPr lang="bg-BG" dirty="0"/>
              <a:t>Закупуване на </a:t>
            </a:r>
            <a:r>
              <a:rPr lang="bg-BG" dirty="0" err="1"/>
              <a:t>компостер</a:t>
            </a:r>
            <a:endParaRPr lang="bg-B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EB318-3CF5-B29E-7E77-3B0E977DF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844665"/>
            <a:ext cx="3132138" cy="2584335"/>
          </a:xfrm>
          <a:prstGeom prst="rect">
            <a:avLst/>
          </a:prstGeom>
        </p:spPr>
      </p:pic>
      <p:pic>
        <p:nvPicPr>
          <p:cNvPr id="2052" name="Picture 4" descr="No photo description available.">
            <a:extLst>
              <a:ext uri="{FF2B5EF4-FFF2-40B4-BE49-F238E27FC236}">
                <a16:creationId xmlns:a16="http://schemas.microsoft.com/office/drawing/2014/main" id="{F6CF112D-65FB-F55E-3E30-6F8CAED2D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9" t="33750" r="22569" b="15625"/>
          <a:stretch/>
        </p:blipFill>
        <p:spPr bwMode="auto">
          <a:xfrm>
            <a:off x="835314" y="3548536"/>
            <a:ext cx="3132138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16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BEB5-CD79-48AB-B30A-38DC4512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719" y="1311307"/>
            <a:ext cx="6724650" cy="2910936"/>
          </a:xfrm>
        </p:spPr>
        <p:txBody>
          <a:bodyPr>
            <a:normAutofit/>
          </a:bodyPr>
          <a:lstStyle/>
          <a:p>
            <a:r>
              <a:rPr lang="bg-BG" dirty="0"/>
              <a:t>Подкрепа на инициативи за разделно събиране на пластмаса в университетските сгради и кампуса и предаване на събраните суровини във фондация </a:t>
            </a:r>
            <a:r>
              <a:rPr lang="en-US" dirty="0"/>
              <a:t>“</a:t>
            </a:r>
            <a:r>
              <a:rPr lang="bg-BG" dirty="0"/>
              <a:t>Капачки за бъдеще</a:t>
            </a:r>
            <a:r>
              <a:rPr lang="en-US" dirty="0"/>
              <a:t>“</a:t>
            </a:r>
            <a:endParaRPr lang="bg-BG" dirty="0"/>
          </a:p>
          <a:p>
            <a:r>
              <a:rPr lang="bg-BG" dirty="0"/>
              <a:t>Изграждане на институционален и административен капацитет за управление на изменението на климата.</a:t>
            </a:r>
          </a:p>
        </p:txBody>
      </p:sp>
      <p:pic>
        <p:nvPicPr>
          <p:cNvPr id="4098" name="Picture 2" descr="No photo description available.">
            <a:extLst>
              <a:ext uri="{FF2B5EF4-FFF2-40B4-BE49-F238E27FC236}">
                <a16:creationId xmlns:a16="http://schemas.microsoft.com/office/drawing/2014/main" id="{61D48696-D162-9E03-1632-56D92A732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00"/>
          <a:stretch/>
        </p:blipFill>
        <p:spPr bwMode="auto">
          <a:xfrm>
            <a:off x="757238" y="3809621"/>
            <a:ext cx="3300412" cy="222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o photo description available.">
            <a:extLst>
              <a:ext uri="{FF2B5EF4-FFF2-40B4-BE49-F238E27FC236}">
                <a16:creationId xmlns:a16="http://schemas.microsoft.com/office/drawing/2014/main" id="{F81EC77D-009E-E83D-1D26-18E060AE6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" t="12102" b="5734"/>
          <a:stretch/>
        </p:blipFill>
        <p:spPr bwMode="auto">
          <a:xfrm>
            <a:off x="757238" y="1236155"/>
            <a:ext cx="3347476" cy="242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o photo description available.">
            <a:extLst>
              <a:ext uri="{FF2B5EF4-FFF2-40B4-BE49-F238E27FC236}">
                <a16:creationId xmlns:a16="http://schemas.microsoft.com/office/drawing/2014/main" id="{C5E73667-0C1A-2E4E-DE0E-A15BF93C0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66"/>
          <a:stretch/>
        </p:blipFill>
        <p:spPr bwMode="auto">
          <a:xfrm>
            <a:off x="6201025" y="3550730"/>
            <a:ext cx="306203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17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C02FE-8C0C-41EB-B3CD-4EABFBCE7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989" y="1084392"/>
            <a:ext cx="5992211" cy="4802057"/>
          </a:xfrm>
        </p:spPr>
        <p:txBody>
          <a:bodyPr>
            <a:normAutofit/>
          </a:bodyPr>
          <a:lstStyle/>
          <a:p>
            <a:endParaRPr lang="bg-BG" dirty="0"/>
          </a:p>
          <a:p>
            <a:r>
              <a:rPr lang="en-US" dirty="0"/>
              <a:t>Better community club </a:t>
            </a:r>
            <a:r>
              <a:rPr lang="bg-BG" dirty="0"/>
              <a:t>инициативи</a:t>
            </a:r>
          </a:p>
          <a:p>
            <a:r>
              <a:rPr lang="bg-BG" dirty="0"/>
              <a:t>Създаване на онлайн група </a:t>
            </a:r>
            <a:r>
              <a:rPr lang="en-US" dirty="0"/>
              <a:t>AUBG bay </a:t>
            </a:r>
            <a:r>
              <a:rPr lang="bg-BG" dirty="0"/>
              <a:t>за подаряване или продаване на дрехи и обувки, учебници и книги от завършващи към настоящи студенти</a:t>
            </a:r>
            <a:r>
              <a:rPr lang="en-US" dirty="0"/>
              <a:t>, </a:t>
            </a:r>
            <a:r>
              <a:rPr lang="bg-BG" dirty="0"/>
              <a:t>както и на базари в кампуса.</a:t>
            </a:r>
          </a:p>
          <a:p>
            <a:r>
              <a:rPr lang="bg-BG" dirty="0"/>
              <a:t>Всяка година европейците употребяват почти 26 кг и изхвърлят около 11 кг текстил. Използваните дрехи в повечето случаи (87%) се изгарят или депонират</a:t>
            </a:r>
            <a:r>
              <a:rPr lang="bg-BG" b="0" i="0" dirty="0">
                <a:solidFill>
                  <a:srgbClr val="1E1E1F"/>
                </a:solidFill>
                <a:effectLst/>
                <a:latin typeface="Helvetica" pitchFamily="2" charset="0"/>
              </a:rPr>
              <a:t>.</a:t>
            </a:r>
          </a:p>
          <a:p>
            <a:r>
              <a:rPr lang="bg-BG" dirty="0"/>
              <a:t>Според оценките всяка година прането на синтетични материали води до натрупването на повече от 14 милиона тона микрочастици пластмаса на дъното на океана. </a:t>
            </a:r>
          </a:p>
        </p:txBody>
      </p:sp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64328EF7-FFD2-1D46-CC98-3BC033369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27" y="618512"/>
            <a:ext cx="3618514" cy="315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ay be an image of 1 person and text that says 'Reminder: Let's swap! What's old for you is new for someone else! DIY GOODS CLOTHES PLANTS BOOKS ABF March 6 from 12pm @sustainableAUBG &amp; @unboxd.bulgaria'">
            <a:extLst>
              <a:ext uri="{FF2B5EF4-FFF2-40B4-BE49-F238E27FC236}">
                <a16:creationId xmlns:a16="http://schemas.microsoft.com/office/drawing/2014/main" id="{EEF06A85-F59B-F833-B7CC-9DFE00ABC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27" y="3871912"/>
            <a:ext cx="3618514" cy="251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295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642</TotalTime>
  <Words>1506</Words>
  <Application>Microsoft Office PowerPoint</Application>
  <PresentationFormat>Широк екран</PresentationFormat>
  <Paragraphs>105</Paragraphs>
  <Slides>21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Helvetica</vt:lpstr>
      <vt:lpstr>Savon</vt:lpstr>
      <vt:lpstr>Добри практики при управлението на проекти за екологична устойчивост</vt:lpstr>
      <vt:lpstr>Презентация на PowerPoint</vt:lpstr>
      <vt:lpstr>Презентация на PowerPoint</vt:lpstr>
      <vt:lpstr>Зелени инициативи в АУБ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Енергийна устойчивост </vt:lpstr>
      <vt:lpstr>Презентация на PowerPoint</vt:lpstr>
      <vt:lpstr>Презентация на PowerPoint</vt:lpstr>
      <vt:lpstr>Проекти и инициативи</vt:lpstr>
      <vt:lpstr>Други проекти и инициативи:</vt:lpstr>
      <vt:lpstr>Резултати: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Добри практики ЗА ВЪЗДЕЙСТВИЕ ВЪРХУ  КЛИМАТИЧНИТЕ ПРОМЕНИ</dc:title>
  <dc:creator>Teodora Dinova</dc:creator>
  <cp:lastModifiedBy>Svetlana Ivanova</cp:lastModifiedBy>
  <cp:revision>105</cp:revision>
  <dcterms:created xsi:type="dcterms:W3CDTF">2024-02-15T13:26:00Z</dcterms:created>
  <dcterms:modified xsi:type="dcterms:W3CDTF">2024-03-26T15:20:49Z</dcterms:modified>
</cp:coreProperties>
</file>