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</p:sldIdLst>
  <p:sldSz cx="7556500" cy="10680700"/>
  <p:notesSz cx="7556500" cy="106807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Relationship Id="rId3" Type="http://schemas.openxmlformats.org/officeDocument/2006/relationships/image" Target="../media/image2.png" /><Relationship Id="rId4" Type="http://schemas.openxmlformats.org/officeDocument/2006/relationships/image" Target="../media/image3.png" /><Relationship Id="rId5" Type="http://schemas.openxmlformats.org/officeDocument/2006/relationships/image" Target="../media/image4.png" /><Relationship Id="rId6" Type="http://schemas.openxmlformats.org/officeDocument/2006/relationships/image" Target="../media/image5.png" /><Relationship Id="rId7" Type="http://schemas.openxmlformats.org/officeDocument/2006/relationships/image" Target="../media/image6.png" /><Relationship Id="rId8" Type="http://schemas.openxmlformats.org/officeDocument/2006/relationships/image" Target="../media/image7.png" /><Relationship Id="rId9" Type="http://schemas.openxmlformats.org/officeDocument/2006/relationships/image" Target="../media/image8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3295650" y="8113903"/>
            <a:ext cx="1047750" cy="561975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5133975" y="8047228"/>
            <a:ext cx="571500" cy="7239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4495800" y="8075803"/>
            <a:ext cx="514350" cy="676275"/>
          </a:xfrm>
          <a:prstGeom prst="rect">
            <a:avLst/>
          </a:prstGeom>
          <a:blipFill>
            <a:blip cstate="print"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2590800" y="8037703"/>
            <a:ext cx="552450" cy="723900"/>
          </a:xfrm>
          <a:prstGeom prst="rect">
            <a:avLst/>
          </a:prstGeom>
          <a:blipFill>
            <a:blip cstate="print"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876425" y="8047228"/>
            <a:ext cx="561975" cy="723900"/>
          </a:xfrm>
          <a:prstGeom prst="rect">
            <a:avLst/>
          </a:prstGeom>
          <a:blipFill>
            <a:blip cstate="print" r:embed="rId6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cstate="print" r:embed="rId7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762635" y="9383230"/>
            <a:ext cx="5943600" cy="266064"/>
          </a:xfrm>
          <a:prstGeom prst="rect">
            <a:avLst/>
          </a:prstGeom>
          <a:blipFill>
            <a:blip cstate="print" r:embed="rId8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900430" y="401193"/>
            <a:ext cx="5756402" cy="803275"/>
          </a:xfrm>
          <a:prstGeom prst="rect">
            <a:avLst/>
          </a:prstGeom>
          <a:blipFill>
            <a:blip cstate="print" r:embed="rId9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101975" y="1553548"/>
            <a:ext cx="1508785" cy="20687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АНОНС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ЗА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МЕДИИ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900988" y="1905592"/>
            <a:ext cx="5915891" cy="231037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57149" marR="0">
              <a:lnSpc>
                <a:spcPts val="13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В</a:t>
            </a:r>
            <a:r>
              <a:rPr dirty="0" sz="1200" spc="6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периода</a:t>
            </a:r>
            <a:r>
              <a:rPr dirty="0" sz="1200" spc="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20.06.2023</a:t>
            </a:r>
            <a:r>
              <a:rPr dirty="0" sz="1200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–</a:t>
            </a:r>
            <a:r>
              <a:rPr dirty="0" sz="1200" spc="7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22.06.2023</a:t>
            </a:r>
            <a:r>
              <a:rPr dirty="0" sz="1200" spc="7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г.</a:t>
            </a:r>
            <a:r>
              <a:rPr dirty="0" sz="1200" spc="7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в</a:t>
            </a:r>
            <a:r>
              <a:rPr dirty="0" sz="1200" spc="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зала</a:t>
            </a:r>
            <a:r>
              <a:rPr dirty="0" sz="1200" spc="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„22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ри</a:t>
            </a:r>
            <a:r>
              <a:rPr dirty="0" sz="1200" spc="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септември“</a:t>
            </a:r>
            <a:r>
              <a:rPr dirty="0" sz="1200" spc="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в</a:t>
            </a:r>
            <a:r>
              <a:rPr dirty="0" sz="1200" spc="8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гр.</a:t>
            </a:r>
            <a:r>
              <a:rPr dirty="0" sz="1200" spc="7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Благоевград</a:t>
            </a:r>
          </a:p>
          <a:p>
            <a:pPr marL="0" marR="0">
              <a:lnSpc>
                <a:spcPts val="1328"/>
              </a:lnSpc>
              <a:spcBef>
                <a:spcPts val="785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ще</a:t>
            </a:r>
            <a:r>
              <a:rPr dirty="0" sz="1200" spc="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се</a:t>
            </a:r>
            <a:r>
              <a:rPr dirty="0" sz="1200" spc="4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проведе</a:t>
            </a:r>
            <a:r>
              <a:rPr dirty="0" sz="12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обучение</a:t>
            </a:r>
            <a:r>
              <a:rPr dirty="0" sz="1200" spc="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за</a:t>
            </a:r>
            <a:r>
              <a:rPr dirty="0" sz="1200" spc="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общински</a:t>
            </a:r>
            <a:r>
              <a:rPr dirty="0" sz="1200" spc="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служители</a:t>
            </a:r>
            <a:r>
              <a:rPr dirty="0" sz="1200" spc="5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на</a:t>
            </a:r>
            <a:r>
              <a:rPr dirty="0" sz="1200" spc="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тема</a:t>
            </a:r>
            <a:r>
              <a:rPr dirty="0" sz="1200" spc="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„ЕФЕКТИВНО</a:t>
            </a:r>
            <a:r>
              <a:rPr dirty="0" sz="1200" spc="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ПЛАНИРАНЕ</a:t>
            </a:r>
          </a:p>
          <a:p>
            <a:pPr marL="0" marR="0">
              <a:lnSpc>
                <a:spcPts val="1328"/>
              </a:lnSpc>
              <a:spcBef>
                <a:spcPts val="797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И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ПРИЛАГАНЕ</a:t>
            </a:r>
            <a:r>
              <a:rPr dirty="0" sz="1200" spc="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НА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МЕСТНИ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ПОЛИТИКИ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ПО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КЛИМАТА“,</a:t>
            </a:r>
            <a:r>
              <a:rPr dirty="0" sz="1200" spc="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организирано</a:t>
            </a:r>
            <a:r>
              <a:rPr dirty="0" sz="12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от</a:t>
            </a:r>
            <a:r>
              <a:rPr dirty="0" sz="1200" spc="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Община</a:t>
            </a:r>
          </a:p>
          <a:p>
            <a:pPr marL="0" marR="0">
              <a:lnSpc>
                <a:spcPts val="1328"/>
              </a:lnSpc>
              <a:spcBef>
                <a:spcPts val="735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Бобошево</a:t>
            </a:r>
            <a:r>
              <a:rPr dirty="0" sz="1200" spc="3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и</a:t>
            </a:r>
            <a:r>
              <a:rPr dirty="0" sz="1200" spc="3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IDNA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,</a:t>
            </a:r>
            <a:r>
              <a:rPr dirty="0" sz="1200" spc="34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Норвегия</a:t>
            </a:r>
            <a:r>
              <a:rPr dirty="0" sz="1200" spc="3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в</a:t>
            </a:r>
            <a:r>
              <a:rPr dirty="0" sz="1200" spc="3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изпълнение</a:t>
            </a:r>
            <a:r>
              <a:rPr dirty="0" sz="1200" spc="3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на</a:t>
            </a:r>
            <a:r>
              <a:rPr dirty="0" sz="1200" spc="3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Дейност</a:t>
            </a:r>
            <a:r>
              <a:rPr dirty="0" sz="1200" spc="3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3</a:t>
            </a:r>
            <a:r>
              <a:rPr dirty="0" sz="1200" spc="33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„Обучение</a:t>
            </a:r>
            <a:r>
              <a:rPr dirty="0" sz="1200" spc="3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за</a:t>
            </a:r>
            <a:r>
              <a:rPr dirty="0" sz="1200" spc="3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общински</a:t>
            </a:r>
          </a:p>
          <a:p>
            <a:pPr marL="0" marR="0">
              <a:lnSpc>
                <a:spcPts val="1328"/>
              </a:lnSpc>
              <a:spcBef>
                <a:spcPts val="797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служители</a:t>
            </a:r>
            <a:r>
              <a:rPr dirty="0" sz="1200" spc="3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за</a:t>
            </a:r>
            <a:r>
              <a:rPr dirty="0" sz="1200" spc="3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повишаване</a:t>
            </a:r>
            <a:r>
              <a:rPr dirty="0" sz="1200" spc="3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на</a:t>
            </a:r>
            <a:r>
              <a:rPr dirty="0" sz="1200" spc="3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компетентността“</a:t>
            </a:r>
            <a:r>
              <a:rPr dirty="0" sz="1200" spc="3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по</a:t>
            </a:r>
            <a:r>
              <a:rPr dirty="0" sz="1200" spc="3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проект</a:t>
            </a:r>
            <a:r>
              <a:rPr dirty="0" sz="1200" spc="3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„Прилагане</a:t>
            </a:r>
            <a:r>
              <a:rPr dirty="0" sz="1200" spc="31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на</a:t>
            </a:r>
            <a:r>
              <a:rPr dirty="0" sz="1200" spc="3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мерки</a:t>
            </a:r>
            <a:r>
              <a:rPr dirty="0" sz="1200" spc="3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за</a:t>
            </a:r>
          </a:p>
          <a:p>
            <a:pPr marL="0" marR="0">
              <a:lnSpc>
                <a:spcPts val="1328"/>
              </a:lnSpc>
              <a:spcBef>
                <a:spcPts val="788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успешна</a:t>
            </a:r>
            <a:r>
              <a:rPr dirty="0" sz="1200" spc="3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адаптация</a:t>
            </a:r>
            <a:r>
              <a:rPr dirty="0" sz="1200" spc="3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към</a:t>
            </a:r>
            <a:r>
              <a:rPr dirty="0" sz="1200" spc="3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климатичните</a:t>
            </a:r>
            <a:r>
              <a:rPr dirty="0" sz="1200" spc="3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промени“</a:t>
            </a:r>
            <a:r>
              <a:rPr dirty="0" sz="1200" spc="3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№</a:t>
            </a:r>
            <a:r>
              <a:rPr dirty="0" sz="1200" spc="3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BGENVI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RONMENT-4.003-0017,</a:t>
            </a:r>
          </a:p>
          <a:p>
            <a:pPr marL="0" marR="0">
              <a:lnSpc>
                <a:spcPts val="1328"/>
              </a:lnSpc>
              <a:spcBef>
                <a:spcPts val="797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финансиран</a:t>
            </a:r>
            <a:r>
              <a:rPr dirty="0" sz="1200" spc="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по</a:t>
            </a:r>
            <a:r>
              <a:rPr dirty="0" sz="1200" spc="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Програма</a:t>
            </a:r>
            <a:r>
              <a:rPr dirty="0" sz="1200" spc="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„Опазване</a:t>
            </a:r>
            <a:r>
              <a:rPr dirty="0" sz="1200" spc="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на</a:t>
            </a:r>
            <a:r>
              <a:rPr dirty="0" sz="1200" spc="2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околната</a:t>
            </a:r>
            <a:r>
              <a:rPr dirty="0" sz="1200" spc="2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среда</a:t>
            </a:r>
            <a:r>
              <a:rPr dirty="0" sz="1200" spc="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и</a:t>
            </a:r>
            <a:r>
              <a:rPr dirty="0" sz="1200" spc="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климатични</a:t>
            </a:r>
            <a:r>
              <a:rPr dirty="0" sz="1200" spc="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промен“</a:t>
            </a:r>
            <a:r>
              <a:rPr dirty="0" sz="1200" spc="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чрез</a:t>
            </a:r>
            <a:r>
              <a:rPr dirty="0" sz="1200" spc="4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ФМ</a:t>
            </a:r>
          </a:p>
          <a:p>
            <a:pPr marL="0" marR="0">
              <a:lnSpc>
                <a:spcPts val="1328"/>
              </a:lnSpc>
              <a:spcBef>
                <a:spcPts val="735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на</a:t>
            </a:r>
            <a:r>
              <a:rPr dirty="0" sz="1200" spc="3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ЕИП</a:t>
            </a:r>
            <a:r>
              <a:rPr dirty="0" sz="1200" spc="35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2014-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2021</a:t>
            </a:r>
            <a:r>
              <a:rPr dirty="0" sz="1200" spc="35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г.</a:t>
            </a:r>
            <a:r>
              <a:rPr dirty="0" sz="1200" spc="3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и</a:t>
            </a:r>
            <a:r>
              <a:rPr dirty="0" sz="1200" spc="36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реализиран</a:t>
            </a:r>
            <a:r>
              <a:rPr dirty="0" sz="1200" spc="36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в</a:t>
            </a:r>
            <a:r>
              <a:rPr dirty="0" sz="1200" spc="3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партньорство</a:t>
            </a:r>
            <a:r>
              <a:rPr dirty="0" sz="1200" spc="35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между</a:t>
            </a:r>
            <a:r>
              <a:rPr dirty="0" sz="1200" spc="3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Общините</a:t>
            </a:r>
            <a:r>
              <a:rPr dirty="0" sz="1200" spc="3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Благоевград,</a:t>
            </a:r>
          </a:p>
          <a:p>
            <a:pPr marL="0" marR="0">
              <a:lnSpc>
                <a:spcPts val="1328"/>
              </a:lnSpc>
              <a:spcBef>
                <a:spcPts val="797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Симитли,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Кочериново</a:t>
            </a:r>
            <a:r>
              <a:rPr dirty="0" sz="1200" spc="-1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и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Бобошево,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България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и</a:t>
            </a:r>
            <a:r>
              <a:rPr dirty="0" sz="1200" spc="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IDNA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,</a:t>
            </a:r>
            <a:r>
              <a:rPr dirty="0" sz="12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Норвегия.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900988" y="4271221"/>
            <a:ext cx="5915280" cy="309967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57149" marR="0">
              <a:lnSpc>
                <a:spcPts val="1328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Целта</a:t>
            </a:r>
            <a:r>
              <a:rPr dirty="0" sz="1200" spc="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на</a:t>
            </a:r>
            <a:r>
              <a:rPr dirty="0" sz="1200" spc="2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обучението</a:t>
            </a:r>
            <a:r>
              <a:rPr dirty="0" sz="1200" spc="3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е</a:t>
            </a:r>
            <a:r>
              <a:rPr dirty="0" sz="12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да</a:t>
            </a:r>
            <a:r>
              <a:rPr dirty="0" sz="1200" spc="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повиши</a:t>
            </a:r>
            <a:r>
              <a:rPr dirty="0" sz="1200" spc="2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компетентността</a:t>
            </a:r>
            <a:r>
              <a:rPr dirty="0" sz="1200" spc="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на</a:t>
            </a:r>
            <a:r>
              <a:rPr dirty="0" sz="1200" spc="2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общинските</a:t>
            </a:r>
            <a:r>
              <a:rPr dirty="0" sz="1200" spc="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служители</a:t>
            </a:r>
            <a:r>
              <a:rPr dirty="0" sz="1200" spc="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за</a:t>
            </a:r>
          </a:p>
          <a:p>
            <a:pPr marL="0" marR="0">
              <a:lnSpc>
                <a:spcPts val="1328"/>
              </a:lnSpc>
              <a:spcBef>
                <a:spcPts val="797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планиране</a:t>
            </a:r>
            <a:r>
              <a:rPr dirty="0" sz="1200" spc="3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и</a:t>
            </a:r>
            <a:r>
              <a:rPr dirty="0" sz="1200" spc="3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прилагане</a:t>
            </a:r>
            <a:r>
              <a:rPr dirty="0" sz="1200" spc="3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на</a:t>
            </a:r>
            <a:r>
              <a:rPr dirty="0" sz="1200" spc="32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мерки</a:t>
            </a:r>
            <a:r>
              <a:rPr dirty="0" sz="1200" spc="3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за</a:t>
            </a:r>
            <a:r>
              <a:rPr dirty="0" sz="1200" spc="3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смекчаване</a:t>
            </a:r>
            <a:r>
              <a:rPr dirty="0" sz="1200" spc="3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и</a:t>
            </a:r>
            <a:r>
              <a:rPr dirty="0" sz="1200" spc="3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адаптиране</a:t>
            </a:r>
            <a:r>
              <a:rPr dirty="0" sz="1200" spc="3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към</a:t>
            </a:r>
            <a:r>
              <a:rPr dirty="0" sz="1200" spc="3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измененията</a:t>
            </a:r>
            <a:r>
              <a:rPr dirty="0" sz="1200" spc="3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на</a:t>
            </a:r>
          </a:p>
          <a:p>
            <a:pPr marL="0" marR="0">
              <a:lnSpc>
                <a:spcPts val="1328"/>
              </a:lnSpc>
              <a:spcBef>
                <a:spcPts val="785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климата</a:t>
            </a:r>
            <a:r>
              <a:rPr dirty="0" sz="1200" spc="6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в</a:t>
            </a:r>
            <a:r>
              <a:rPr dirty="0" sz="1200" spc="6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следните</a:t>
            </a:r>
            <a:r>
              <a:rPr dirty="0" sz="1200" spc="6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сектори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  <a:r>
              <a:rPr dirty="0" sz="1200" spc="6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енергийна</a:t>
            </a:r>
            <a:r>
              <a:rPr dirty="0" sz="1200" spc="6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ефективност,</a:t>
            </a:r>
            <a:r>
              <a:rPr dirty="0" sz="1200" spc="63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отпадъци,</a:t>
            </a:r>
            <a:r>
              <a:rPr dirty="0" sz="1200" spc="6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намаляване</a:t>
            </a:r>
            <a:r>
              <a:rPr dirty="0" sz="1200" spc="6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на</a:t>
            </a:r>
          </a:p>
          <a:p>
            <a:pPr marL="0" marR="0">
              <a:lnSpc>
                <a:spcPts val="1328"/>
              </a:lnSpc>
              <a:spcBef>
                <a:spcPts val="747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емисиите</a:t>
            </a:r>
            <a:r>
              <a:rPr dirty="0" sz="1200" spc="6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от</a:t>
            </a:r>
            <a:r>
              <a:rPr dirty="0" sz="1200" spc="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парникови</a:t>
            </a:r>
            <a:r>
              <a:rPr dirty="0" sz="1200" spc="6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газове</a:t>
            </a:r>
            <a:r>
              <a:rPr dirty="0" sz="1200" spc="6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и</a:t>
            </a:r>
            <a:r>
              <a:rPr dirty="0" sz="1200" spc="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замърсяването</a:t>
            </a:r>
            <a:r>
              <a:rPr dirty="0" sz="1200" spc="7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с</a:t>
            </a:r>
            <a:r>
              <a:rPr dirty="0" sz="1200" spc="6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ФПЧ</a:t>
            </a:r>
            <a:r>
              <a:rPr dirty="0" sz="1200" spc="9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и</a:t>
            </a:r>
            <a:r>
              <a:rPr dirty="0" sz="1200" spc="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други,</a:t>
            </a:r>
            <a:r>
              <a:rPr dirty="0" sz="1200" spc="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за</a:t>
            </a:r>
            <a:r>
              <a:rPr dirty="0" sz="1200" spc="6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които</a:t>
            </a:r>
            <a:r>
              <a:rPr dirty="0" sz="1200" spc="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са</a:t>
            </a:r>
            <a:r>
              <a:rPr dirty="0" sz="1200" spc="7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делегирани</a:t>
            </a:r>
          </a:p>
          <a:p>
            <a:pPr marL="0" marR="0">
              <a:lnSpc>
                <a:spcPts val="1328"/>
              </a:lnSpc>
              <a:spcBef>
                <a:spcPts val="785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отговорности</a:t>
            </a:r>
            <a:r>
              <a:rPr dirty="0" sz="1200" spc="1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на</a:t>
            </a:r>
            <a:r>
              <a:rPr dirty="0" sz="1200" spc="1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общините</a:t>
            </a:r>
            <a:r>
              <a:rPr dirty="0" sz="1200" spc="1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за</a:t>
            </a:r>
            <a:r>
              <a:rPr dirty="0" sz="1200" spc="10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изпълнение</a:t>
            </a:r>
            <a:r>
              <a:rPr dirty="0" sz="1200" spc="10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на</a:t>
            </a:r>
            <a:r>
              <a:rPr dirty="0" sz="1200" spc="9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държавната</a:t>
            </a:r>
            <a:r>
              <a:rPr dirty="0" sz="1200" spc="1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политика</a:t>
            </a:r>
            <a:r>
              <a:rPr dirty="0" sz="1200" spc="1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на</a:t>
            </a:r>
            <a:r>
              <a:rPr dirty="0" sz="1200" spc="1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местно</a:t>
            </a:r>
            <a:r>
              <a:rPr dirty="0" sz="1200" spc="1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spc="14">
                <a:solidFill>
                  <a:srgbClr val="000000"/>
                </a:solidFill>
                <a:latin typeface="Times New Roman"/>
                <a:cs typeface="Times New Roman"/>
              </a:rPr>
              <a:t>ниво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  <a:r>
              <a:rPr dirty="0" sz="1200" spc="1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За</a:t>
            </a:r>
          </a:p>
          <a:p>
            <a:pPr marL="0" marR="0">
              <a:lnSpc>
                <a:spcPts val="1328"/>
              </a:lnSpc>
              <a:spcBef>
                <a:spcPts val="799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реализирането</a:t>
            </a:r>
            <a:r>
              <a:rPr dirty="0" sz="1200" spc="2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му</a:t>
            </a:r>
            <a:r>
              <a:rPr dirty="0" sz="1200" spc="20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са</a:t>
            </a:r>
            <a:r>
              <a:rPr dirty="0" sz="1200" spc="2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ангажирани</a:t>
            </a:r>
            <a:r>
              <a:rPr dirty="0" sz="1200" spc="2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обучители</a:t>
            </a:r>
            <a:r>
              <a:rPr dirty="0" sz="1200" spc="2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от</a:t>
            </a:r>
            <a:r>
              <a:rPr dirty="0" sz="1200" spc="2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България</a:t>
            </a:r>
            <a:r>
              <a:rPr dirty="0" sz="1200" spc="2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и</a:t>
            </a:r>
            <a:r>
              <a:rPr dirty="0" sz="1200" spc="2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Норвегия</a:t>
            </a:r>
            <a:r>
              <a:rPr dirty="0" sz="1200" spc="2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с</a:t>
            </a:r>
            <a:r>
              <a:rPr dirty="0" sz="1200" spc="26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необходимия</a:t>
            </a:r>
          </a:p>
          <a:p>
            <a:pPr marL="0" marR="0">
              <a:lnSpc>
                <a:spcPts val="1328"/>
              </a:lnSpc>
              <a:spcBef>
                <a:spcPts val="785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опит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и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експертиза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Целеви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групи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са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служители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на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общините</a:t>
            </a:r>
            <a:r>
              <a:rPr dirty="0" sz="1200" spc="1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-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партньори</a:t>
            </a:r>
            <a:r>
              <a:rPr dirty="0" sz="12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по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проекта.</a:t>
            </a:r>
          </a:p>
          <a:p>
            <a:pPr marL="457149" marR="0">
              <a:lnSpc>
                <a:spcPts val="1328"/>
              </a:lnSpc>
              <a:spcBef>
                <a:spcPts val="747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Като</a:t>
            </a:r>
            <a:r>
              <a:rPr dirty="0" sz="1200" spc="4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резултат</a:t>
            </a:r>
            <a:r>
              <a:rPr dirty="0" sz="1200" spc="5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ще</a:t>
            </a:r>
            <a:r>
              <a:rPr dirty="0" sz="1200" spc="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бъдат</a:t>
            </a:r>
            <a:r>
              <a:rPr dirty="0" sz="1200" spc="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определени</a:t>
            </a:r>
            <a:r>
              <a:rPr dirty="0" sz="1200" spc="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конкретни</a:t>
            </a:r>
            <a:r>
              <a:rPr dirty="0" sz="1200" spc="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мерки</a:t>
            </a:r>
            <a:r>
              <a:rPr dirty="0" sz="1200" spc="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за</a:t>
            </a:r>
            <a:r>
              <a:rPr dirty="0" sz="1200" spc="3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смекчаване</a:t>
            </a:r>
            <a:r>
              <a:rPr dirty="0" sz="1200" spc="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и</a:t>
            </a:r>
            <a:r>
              <a:rPr dirty="0" sz="1200" spc="5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адаптация</a:t>
            </a:r>
          </a:p>
          <a:p>
            <a:pPr marL="0" marR="0">
              <a:lnSpc>
                <a:spcPts val="1328"/>
              </a:lnSpc>
              <a:spcBef>
                <a:spcPts val="785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към</a:t>
            </a:r>
            <a:r>
              <a:rPr dirty="0" sz="1200" spc="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измененията</a:t>
            </a:r>
            <a:r>
              <a:rPr dirty="0" sz="1200" spc="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на</a:t>
            </a:r>
            <a:r>
              <a:rPr dirty="0" sz="1200" spc="2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климата</a:t>
            </a:r>
            <a:r>
              <a:rPr dirty="0" sz="1200" spc="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за</a:t>
            </a:r>
            <a:r>
              <a:rPr dirty="0" sz="1200" spc="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всяка</a:t>
            </a:r>
            <a:r>
              <a:rPr dirty="0" sz="1200" spc="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община,</a:t>
            </a:r>
            <a:r>
              <a:rPr dirty="0" sz="1200" spc="4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които</a:t>
            </a:r>
            <a:r>
              <a:rPr dirty="0" sz="1200" spc="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да</a:t>
            </a:r>
            <a:r>
              <a:rPr dirty="0" sz="1200" spc="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бъдат</a:t>
            </a:r>
            <a:r>
              <a:rPr dirty="0" sz="1200" spc="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включени</a:t>
            </a:r>
            <a:r>
              <a:rPr dirty="0" sz="1200" spc="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в</a:t>
            </a:r>
            <a:r>
              <a:rPr dirty="0" sz="1200" spc="37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планираните</a:t>
            </a:r>
          </a:p>
          <a:p>
            <a:pPr marL="0" marR="0">
              <a:lnSpc>
                <a:spcPts val="1328"/>
              </a:lnSpc>
              <a:spcBef>
                <a:spcPts val="797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за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разработване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4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общински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плана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за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адаптация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към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изменението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на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климата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</a:p>
          <a:p>
            <a:pPr marL="457149" marR="0">
              <a:lnSpc>
                <a:spcPts val="1328"/>
              </a:lnSpc>
              <a:spcBef>
                <a:spcPts val="735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Допълнителна</a:t>
            </a:r>
            <a:r>
              <a:rPr dirty="0" sz="1200" spc="2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информация</a:t>
            </a:r>
            <a:r>
              <a:rPr dirty="0" sz="1200" spc="25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за</a:t>
            </a:r>
            <a:r>
              <a:rPr dirty="0" sz="1200" spc="25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обучението</a:t>
            </a:r>
            <a:r>
              <a:rPr dirty="0" sz="1200" spc="2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е</a:t>
            </a:r>
            <a:r>
              <a:rPr dirty="0" sz="1200" spc="2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публикавана</a:t>
            </a:r>
            <a:r>
              <a:rPr dirty="0" sz="1200" spc="2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на</a:t>
            </a:r>
            <a:r>
              <a:rPr dirty="0" sz="1200" spc="2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сайта</a:t>
            </a:r>
            <a:r>
              <a:rPr dirty="0" sz="1200" spc="25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на</a:t>
            </a:r>
            <a:r>
              <a:rPr dirty="0" sz="1200" spc="2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проекта</a:t>
            </a:r>
          </a:p>
          <a:p>
            <a:pPr marL="0" marR="0">
              <a:lnSpc>
                <a:spcPts val="1328"/>
              </a:lnSpc>
              <a:spcBef>
                <a:spcPts val="797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highlight>
                  <a:srgbClr val="ffff00"/>
                </a:highlight>
                <a:latin typeface="Times New Roman"/>
                <a:cs typeface="Times New Roman"/>
              </a:rPr>
              <a:t>https://eeaprojects-blagoevgrad.eu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/</a:t>
            </a:r>
            <a:r>
              <a:rPr dirty="0" sz="1200" spc="30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и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на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интернет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страниците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на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общините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партньори.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826006" y="7688961"/>
            <a:ext cx="4064726" cy="23730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68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 b="1" i="1">
                <a:solidFill>
                  <a:srgbClr val="000000"/>
                </a:solidFill>
                <a:latin typeface="Arial"/>
                <a:cs typeface="Arial"/>
              </a:rPr>
              <a:t>РАБОТИМ</a:t>
            </a:r>
            <a:r>
              <a:rPr dirty="0" sz="1400" b="1" i="1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1" i="1">
                <a:solidFill>
                  <a:srgbClr val="000000"/>
                </a:solidFill>
                <a:latin typeface="Arial"/>
                <a:cs typeface="Arial"/>
              </a:rPr>
              <a:t>ЗАЕДНО</a:t>
            </a:r>
            <a:r>
              <a:rPr dirty="0" sz="1400" spc="10" b="1" i="1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1" i="1">
                <a:solidFill>
                  <a:srgbClr val="000000"/>
                </a:solidFill>
                <a:latin typeface="Arial"/>
                <a:cs typeface="Arial"/>
              </a:rPr>
              <a:t>ЗА</a:t>
            </a:r>
            <a:r>
              <a:rPr dirty="0" sz="1400" b="1" i="1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1" i="1">
                <a:solidFill>
                  <a:srgbClr val="008000"/>
                </a:solidFill>
                <a:latin typeface="Arial"/>
                <a:cs typeface="Arial"/>
              </a:rPr>
              <a:t>ПО</a:t>
            </a:r>
            <a:r>
              <a:rPr dirty="0" sz="1400" b="1" i="1">
                <a:solidFill>
                  <a:srgbClr val="008000"/>
                </a:solidFill>
                <a:latin typeface="Arial"/>
                <a:cs typeface="Arial"/>
              </a:rPr>
              <a:t>-</a:t>
            </a:r>
            <a:r>
              <a:rPr dirty="0" sz="1400" b="1" i="1">
                <a:solidFill>
                  <a:srgbClr val="008000"/>
                </a:solidFill>
                <a:latin typeface="Arial"/>
                <a:cs typeface="Arial"/>
              </a:rPr>
              <a:t>ЗЕЛЕНА</a:t>
            </a:r>
            <a:r>
              <a:rPr dirty="0" sz="1400" b="1" i="1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dirty="0" sz="1400" b="1" i="1">
                <a:solidFill>
                  <a:srgbClr val="000000"/>
                </a:solidFill>
                <a:latin typeface="Arial"/>
                <a:cs typeface="Arial"/>
              </a:rPr>
              <a:t>ЕВРОПА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3239135" y="9433329"/>
            <a:ext cx="1313634" cy="19473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33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0000ff"/>
                </a:solidFill>
                <a:latin typeface="Arial"/>
                <a:cs typeface="Arial"/>
              </a:rPr>
              <a:t>www.eeagrants.bg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823264" y="9715957"/>
            <a:ext cx="5976263" cy="69076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3924" marR="0">
              <a:lnSpc>
                <a:spcPts val="996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Този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документ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е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създаден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в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рамките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на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проект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„Прилагане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spc="-14" i="1">
                <a:solidFill>
                  <a:srgbClr val="000000"/>
                </a:solidFill>
                <a:latin typeface="Times New Roman"/>
                <a:cs typeface="Times New Roman"/>
              </a:rPr>
              <a:t>на</a:t>
            </a:r>
            <a:r>
              <a:rPr dirty="0" sz="900" spc="22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мерки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за</a:t>
            </a:r>
            <a:r>
              <a:rPr dirty="0" sz="900" spc="1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успешна</a:t>
            </a:r>
            <a:r>
              <a:rPr dirty="0" sz="900" spc="1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адаптация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към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климатичните</a:t>
            </a:r>
          </a:p>
          <a:p>
            <a:pPr marL="21336" marR="0">
              <a:lnSpc>
                <a:spcPts val="996"/>
              </a:lnSpc>
              <a:spcBef>
                <a:spcPts val="49"/>
              </a:spcBef>
              <a:spcAft>
                <a:spcPts val="0"/>
              </a:spcAft>
            </a:pP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промени“,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Договор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за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БФП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№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BGENVIRONMENT-4.003-0017-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С01,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който</a:t>
            </a:r>
            <a:r>
              <a:rPr dirty="0" sz="900" spc="11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се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осъществява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с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финансовата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подкрепа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на</a:t>
            </a:r>
          </a:p>
          <a:p>
            <a:pPr marL="0" marR="0">
              <a:lnSpc>
                <a:spcPts val="996"/>
              </a:lnSpc>
              <a:spcBef>
                <a:spcPts val="85"/>
              </a:spcBef>
              <a:spcAft>
                <a:spcPts val="0"/>
              </a:spcAft>
            </a:pP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Програма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„Опазване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на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околната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среда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и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климатични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промени“</a:t>
            </a:r>
            <a:r>
              <a:rPr dirty="0" sz="900" spc="32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чрез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ФМ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на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ЕИП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2014-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2021.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Цялата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отговорност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за</a:t>
            </a:r>
          </a:p>
          <a:p>
            <a:pPr marL="74676" marR="0">
              <a:lnSpc>
                <a:spcPts val="996"/>
              </a:lnSpc>
              <a:spcBef>
                <a:spcPts val="35"/>
              </a:spcBef>
              <a:spcAft>
                <a:spcPts val="0"/>
              </a:spcAft>
            </a:pP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съдържанието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на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документа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се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носи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от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Община</a:t>
            </a:r>
            <a:r>
              <a:rPr dirty="0" sz="900" spc="3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Бобошево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и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при</a:t>
            </a:r>
            <a:r>
              <a:rPr dirty="0" sz="900" spc="-1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никакви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обстоятелства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не</a:t>
            </a:r>
            <a:r>
              <a:rPr dirty="0" sz="900" spc="-15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може</a:t>
            </a:r>
            <a:r>
              <a:rPr dirty="0" sz="900" spc="-1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да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се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счита,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че</a:t>
            </a:r>
          </a:p>
          <a:p>
            <a:pPr marL="30480" marR="0">
              <a:lnSpc>
                <a:spcPts val="996"/>
              </a:lnSpc>
              <a:spcBef>
                <a:spcPts val="35"/>
              </a:spcBef>
              <a:spcAft>
                <a:spcPts val="0"/>
              </a:spcAft>
            </a:pP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този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документ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отразява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официалното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становище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на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Програмния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оператор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и/или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Офиса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spc="-14" i="1">
                <a:solidFill>
                  <a:srgbClr val="000000"/>
                </a:solidFill>
                <a:latin typeface="Times New Roman"/>
                <a:cs typeface="Times New Roman"/>
              </a:rPr>
              <a:t>на</a:t>
            </a:r>
            <a:r>
              <a:rPr dirty="0" sz="900" spc="11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Финансовия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900" i="1">
                <a:solidFill>
                  <a:srgbClr val="000000"/>
                </a:solidFill>
                <a:latin typeface="Times New Roman"/>
                <a:cs typeface="Times New Roman"/>
              </a:rPr>
              <a:t>механизъм.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mitype="http://purl.org/dc/dcmitype/" xmlns:dc="http://purl.org/dc/elements/1.1/" xmlns:dcterms="http://purl.org/dc/terms/" xmlns:xsi="http://www.w3.org/2001/XMLSchema-instance">
  <dc:title>Presentation PowerPoint</dc:title>
  <dc:creator>doc2pdf</dc:creator>
  <cp:lastModifiedBy>doc2pdf</cp:lastModifiedBy>
  <cp:revision>1</cp:revision>
  <dcterms:modified xsi:type="dcterms:W3CDTF">2024-05-31T13:05:41+00:00</dcterms:modified>
</cp:coreProperties>
</file>