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0683" y="211835"/>
            <a:ext cx="5756147" cy="80313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62000" y="9707879"/>
            <a:ext cx="5943600" cy="635"/>
          </a:xfrm>
          <a:custGeom>
            <a:avLst/>
            <a:gdLst/>
            <a:ahLst/>
            <a:cxnLst/>
            <a:rect l="l" t="t" r="r" b="b"/>
            <a:pathLst>
              <a:path w="5943600" h="634">
                <a:moveTo>
                  <a:pt x="0" y="0"/>
                </a:moveTo>
                <a:lnTo>
                  <a:pt x="2971800" y="0"/>
                </a:lnTo>
                <a:lnTo>
                  <a:pt x="2971800" y="634"/>
                </a:lnTo>
                <a:lnTo>
                  <a:pt x="5943600" y="63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eeagrants.bg/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10336" y="9701276"/>
            <a:ext cx="5850255" cy="92392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ctr" marL="12065" marR="5080" indent="3175">
              <a:lnSpc>
                <a:spcPct val="95900"/>
              </a:lnSpc>
              <a:spcBef>
                <a:spcPts val="145"/>
              </a:spcBef>
            </a:pPr>
            <a:r>
              <a:rPr dirty="0" sz="900" i="1">
                <a:latin typeface="Times New Roman"/>
                <a:cs typeface="Times New Roman"/>
              </a:rPr>
              <a:t>Този</a:t>
            </a:r>
            <a:r>
              <a:rPr dirty="0" sz="900" spc="-2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документ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е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създаден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в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рамките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на</a:t>
            </a:r>
            <a:r>
              <a:rPr dirty="0" sz="900" spc="-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проект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„Прилагане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на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мерки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за</a:t>
            </a:r>
            <a:r>
              <a:rPr dirty="0" sz="900" spc="-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успешна</a:t>
            </a:r>
            <a:r>
              <a:rPr dirty="0" sz="900" spc="-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адаптация</a:t>
            </a:r>
            <a:r>
              <a:rPr dirty="0" sz="900" spc="-2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към</a:t>
            </a:r>
            <a:r>
              <a:rPr dirty="0" sz="900" spc="-10" i="1">
                <a:latin typeface="Times New Roman"/>
                <a:cs typeface="Times New Roman"/>
              </a:rPr>
              <a:t> климатичните </a:t>
            </a:r>
            <a:r>
              <a:rPr dirty="0" sz="900" i="1">
                <a:latin typeface="Times New Roman"/>
                <a:cs typeface="Times New Roman"/>
              </a:rPr>
              <a:t>промени“,</a:t>
            </a:r>
            <a:r>
              <a:rPr dirty="0" sz="900" spc="-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Договор</a:t>
            </a:r>
            <a:r>
              <a:rPr dirty="0" sz="900" spc="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за</a:t>
            </a:r>
            <a:r>
              <a:rPr dirty="0" sz="900" spc="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БФП</a:t>
            </a:r>
            <a:r>
              <a:rPr dirty="0" sz="900" spc="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№ </a:t>
            </a:r>
            <a:r>
              <a:rPr dirty="0" sz="900" spc="-10" i="1">
                <a:latin typeface="Times New Roman"/>
                <a:cs typeface="Times New Roman"/>
              </a:rPr>
              <a:t>BGENVIRONMENT-4.003-0017-</a:t>
            </a:r>
            <a:r>
              <a:rPr dirty="0" sz="900" i="1">
                <a:latin typeface="Times New Roman"/>
                <a:cs typeface="Times New Roman"/>
              </a:rPr>
              <a:t>С01,</a:t>
            </a:r>
            <a:r>
              <a:rPr dirty="0" sz="900" spc="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който</a:t>
            </a:r>
            <a:r>
              <a:rPr dirty="0" sz="900" spc="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се</a:t>
            </a:r>
            <a:r>
              <a:rPr dirty="0" sz="900" spc="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осъществява</a:t>
            </a:r>
            <a:r>
              <a:rPr dirty="0" sz="900" spc="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с</a:t>
            </a:r>
            <a:r>
              <a:rPr dirty="0" sz="900" spc="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финансовата подкрепа</a:t>
            </a:r>
            <a:r>
              <a:rPr dirty="0" sz="900" spc="5" i="1">
                <a:latin typeface="Times New Roman"/>
                <a:cs typeface="Times New Roman"/>
              </a:rPr>
              <a:t> </a:t>
            </a:r>
            <a:r>
              <a:rPr dirty="0" sz="900" spc="-25" i="1">
                <a:latin typeface="Times New Roman"/>
                <a:cs typeface="Times New Roman"/>
              </a:rPr>
              <a:t>на</a:t>
            </a:r>
            <a:r>
              <a:rPr dirty="0" sz="900" i="1">
                <a:latin typeface="Times New Roman"/>
                <a:cs typeface="Times New Roman"/>
              </a:rPr>
              <a:t> Програма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„Опазване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на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околната среда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и</a:t>
            </a:r>
            <a:r>
              <a:rPr dirty="0" sz="900" spc="-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климатични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промени“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чрез</a:t>
            </a:r>
            <a:r>
              <a:rPr dirty="0" sz="900" spc="-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ФМ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на</a:t>
            </a:r>
            <a:r>
              <a:rPr dirty="0" sz="900" spc="-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ЕИП</a:t>
            </a:r>
            <a:r>
              <a:rPr dirty="0" sz="900" spc="-5" i="1">
                <a:latin typeface="Times New Roman"/>
                <a:cs typeface="Times New Roman"/>
              </a:rPr>
              <a:t> </a:t>
            </a:r>
            <a:r>
              <a:rPr dirty="0" sz="900" spc="-10" i="1">
                <a:latin typeface="Times New Roman"/>
                <a:cs typeface="Times New Roman"/>
              </a:rPr>
              <a:t>2014-</a:t>
            </a:r>
            <a:r>
              <a:rPr dirty="0" sz="900" i="1">
                <a:latin typeface="Times New Roman"/>
                <a:cs typeface="Times New Roman"/>
              </a:rPr>
              <a:t>2021.</a:t>
            </a:r>
            <a:r>
              <a:rPr dirty="0" sz="900" spc="-2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Цялата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отговорност</a:t>
            </a:r>
            <a:r>
              <a:rPr dirty="0" sz="900" spc="-5" i="1">
                <a:latin typeface="Times New Roman"/>
                <a:cs typeface="Times New Roman"/>
              </a:rPr>
              <a:t> </a:t>
            </a:r>
            <a:r>
              <a:rPr dirty="0" sz="900" spc="-25" i="1">
                <a:latin typeface="Times New Roman"/>
                <a:cs typeface="Times New Roman"/>
              </a:rPr>
              <a:t>за</a:t>
            </a:r>
            <a:r>
              <a:rPr dirty="0" sz="900" i="1">
                <a:latin typeface="Times New Roman"/>
                <a:cs typeface="Times New Roman"/>
              </a:rPr>
              <a:t> съдържанието</a:t>
            </a:r>
            <a:r>
              <a:rPr dirty="0" sz="900" spc="-2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на</a:t>
            </a:r>
            <a:r>
              <a:rPr dirty="0" sz="900" spc="-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документа се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носи от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Община Бобошево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и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при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никакви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обстоятелства</a:t>
            </a:r>
            <a:r>
              <a:rPr dirty="0" sz="900" spc="-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не</a:t>
            </a:r>
            <a:r>
              <a:rPr dirty="0" sz="900" spc="-2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може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да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се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счита,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spc="-25" i="1">
                <a:latin typeface="Times New Roman"/>
                <a:cs typeface="Times New Roman"/>
              </a:rPr>
              <a:t>че</a:t>
            </a:r>
            <a:r>
              <a:rPr dirty="0" sz="900" i="1">
                <a:latin typeface="Times New Roman"/>
                <a:cs typeface="Times New Roman"/>
              </a:rPr>
              <a:t> този</a:t>
            </a:r>
            <a:r>
              <a:rPr dirty="0" sz="900" spc="-2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документ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отразява</a:t>
            </a:r>
            <a:r>
              <a:rPr dirty="0" sz="900" spc="-2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официалното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становище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на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Програмния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оператор</a:t>
            </a:r>
            <a:r>
              <a:rPr dirty="0" sz="900" spc="-15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и/или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Офиса</a:t>
            </a:r>
            <a:r>
              <a:rPr dirty="0" sz="900" spc="-1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на</a:t>
            </a:r>
            <a:r>
              <a:rPr dirty="0" sz="900" spc="-20" i="1">
                <a:latin typeface="Times New Roman"/>
                <a:cs typeface="Times New Roman"/>
              </a:rPr>
              <a:t> </a:t>
            </a:r>
            <a:r>
              <a:rPr dirty="0" sz="900" i="1">
                <a:latin typeface="Times New Roman"/>
                <a:cs typeface="Times New Roman"/>
              </a:rPr>
              <a:t>Финансовия</a:t>
            </a:r>
            <a:r>
              <a:rPr dirty="0" sz="900" spc="-10" i="1">
                <a:latin typeface="Times New Roman"/>
                <a:cs typeface="Times New Roman"/>
              </a:rPr>
              <a:t> механизъм.</a:t>
            </a:r>
            <a:endParaRPr sz="900">
              <a:latin typeface="Times New Roman"/>
              <a:cs typeface="Times New Roman"/>
            </a:endParaRPr>
          </a:p>
          <a:p>
            <a:pPr algn="ctr" marL="138430">
              <a:lnSpc>
                <a:spcPct val="100000"/>
              </a:lnSpc>
              <a:spcBef>
                <a:spcPts val="530"/>
              </a:spcBef>
            </a:pPr>
            <a:r>
              <a:rPr dirty="0" sz="1100" spc="-10">
                <a:solidFill>
                  <a:srgbClr val="0000FF"/>
                </a:solidFill>
                <a:latin typeface="Arial MT"/>
                <a:cs typeface="Arial MT"/>
                <a:hlinkClick r:id="rId2"/>
              </a:rPr>
              <a:t>www.eeagrants.bg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7470" y="1178508"/>
            <a:ext cx="5787390" cy="7718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1450" marR="163830">
              <a:lnSpc>
                <a:spcPct val="112000"/>
              </a:lnSpc>
              <a:spcBef>
                <a:spcPts val="100"/>
              </a:spcBef>
            </a:pPr>
            <a:r>
              <a:rPr dirty="0" sz="1000" b="1">
                <a:latin typeface="Cambria"/>
                <a:cs typeface="Cambria"/>
              </a:rPr>
              <a:t>600</a:t>
            </a:r>
            <a:r>
              <a:rPr dirty="0" sz="1000" spc="-15" b="1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БРОЯ</a:t>
            </a:r>
            <a:r>
              <a:rPr dirty="0" sz="1000" spc="-10" b="1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КОМПОСТЕРИ</a:t>
            </a:r>
            <a:r>
              <a:rPr dirty="0" sz="1000" spc="-5" b="1">
                <a:latin typeface="Cambria"/>
                <a:cs typeface="Cambria"/>
              </a:rPr>
              <a:t> </a:t>
            </a:r>
            <a:r>
              <a:rPr dirty="0" sz="1000" spc="-10" b="1">
                <a:latin typeface="Cambria"/>
                <a:cs typeface="Cambria"/>
              </a:rPr>
              <a:t>ПОЛУЧИХА ЖИТЕЛИТЕ </a:t>
            </a:r>
            <a:r>
              <a:rPr dirty="0" sz="1000" b="1">
                <a:latin typeface="Cambria"/>
                <a:cs typeface="Cambria"/>
              </a:rPr>
              <a:t>НА</a:t>
            </a:r>
            <a:r>
              <a:rPr dirty="0" sz="1000" spc="-25" b="1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ОБЩИНА</a:t>
            </a:r>
            <a:r>
              <a:rPr dirty="0" sz="1000" spc="-10" b="1">
                <a:latin typeface="Cambria"/>
                <a:cs typeface="Cambria"/>
              </a:rPr>
              <a:t> КОЧЕРИНОВО</a:t>
            </a:r>
            <a:r>
              <a:rPr dirty="0" sz="1000" spc="-20" b="1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ПО</a:t>
            </a:r>
            <a:r>
              <a:rPr dirty="0" sz="1000" spc="-15" b="1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ПРОЕКТ</a:t>
            </a:r>
            <a:r>
              <a:rPr dirty="0" sz="1000" spc="-15" b="1">
                <a:latin typeface="Cambria"/>
                <a:cs typeface="Cambria"/>
              </a:rPr>
              <a:t> </a:t>
            </a:r>
            <a:r>
              <a:rPr dirty="0" sz="1000" spc="-50" b="1">
                <a:latin typeface="Cambria"/>
                <a:cs typeface="Cambria"/>
              </a:rPr>
              <a:t>В</a:t>
            </a:r>
            <a:r>
              <a:rPr dirty="0" sz="1000" b="1">
                <a:latin typeface="Cambria"/>
                <a:cs typeface="Cambria"/>
              </a:rPr>
              <a:t> СФЕРАТА</a:t>
            </a:r>
            <a:r>
              <a:rPr dirty="0" sz="1000" spc="-10" b="1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НА</a:t>
            </a:r>
            <a:r>
              <a:rPr dirty="0" sz="1000" spc="5" b="1">
                <a:latin typeface="Cambria"/>
                <a:cs typeface="Cambria"/>
              </a:rPr>
              <a:t> </a:t>
            </a:r>
            <a:r>
              <a:rPr dirty="0" sz="1000" spc="-10" b="1">
                <a:latin typeface="Cambria"/>
                <a:cs typeface="Cambria"/>
              </a:rPr>
              <a:t>БОРБАТА</a:t>
            </a:r>
            <a:r>
              <a:rPr dirty="0" sz="1000" spc="-5" b="1">
                <a:latin typeface="Cambria"/>
                <a:cs typeface="Cambria"/>
              </a:rPr>
              <a:t> </a:t>
            </a:r>
            <a:r>
              <a:rPr dirty="0" sz="1000" b="1">
                <a:latin typeface="Cambria"/>
                <a:cs typeface="Cambria"/>
              </a:rPr>
              <a:t>С</a:t>
            </a:r>
            <a:r>
              <a:rPr dirty="0" sz="1000" spc="5" b="1">
                <a:latin typeface="Cambria"/>
                <a:cs typeface="Cambria"/>
              </a:rPr>
              <a:t> </a:t>
            </a:r>
            <a:r>
              <a:rPr dirty="0" sz="1000" spc="-10" b="1">
                <a:latin typeface="Cambria"/>
                <a:cs typeface="Cambria"/>
              </a:rPr>
              <a:t>КЛИМАТИЧНИТЕ</a:t>
            </a:r>
            <a:r>
              <a:rPr dirty="0" sz="1000" spc="-5" b="1">
                <a:latin typeface="Cambria"/>
                <a:cs typeface="Cambria"/>
              </a:rPr>
              <a:t> </a:t>
            </a:r>
            <a:r>
              <a:rPr dirty="0" sz="1000" spc="-10" b="1">
                <a:latin typeface="Cambria"/>
                <a:cs typeface="Cambria"/>
              </a:rPr>
              <a:t>ПРОМЕНИ</a:t>
            </a:r>
            <a:endParaRPr sz="1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Cambria"/>
              <a:cs typeface="Cambria"/>
            </a:endParaRPr>
          </a:p>
          <a:p>
            <a:pPr algn="just" marL="1750060" marR="6985">
              <a:lnSpc>
                <a:spcPct val="146600"/>
              </a:lnSpc>
              <a:spcBef>
                <a:spcPts val="5"/>
              </a:spcBef>
            </a:pPr>
            <a:r>
              <a:rPr dirty="0" sz="1000">
                <a:latin typeface="Cambria"/>
                <a:cs typeface="Cambria"/>
              </a:rPr>
              <a:t>При</a:t>
            </a:r>
            <a:r>
              <a:rPr dirty="0" sz="1000" spc="9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засилен</a:t>
            </a:r>
            <a:r>
              <a:rPr dirty="0" sz="1000" spc="9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интерес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от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страна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гражданите</a:t>
            </a:r>
            <a:r>
              <a:rPr dirty="0" sz="1000" spc="9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Община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Кочериново </a:t>
            </a:r>
            <a:r>
              <a:rPr dirty="0" sz="1000">
                <a:latin typeface="Cambria"/>
                <a:cs typeface="Cambria"/>
              </a:rPr>
              <a:t>успешно</a:t>
            </a:r>
            <a:r>
              <a:rPr dirty="0" sz="1000" spc="2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раздаде</a:t>
            </a:r>
            <a:r>
              <a:rPr dirty="0" sz="1000" spc="2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600</a:t>
            </a:r>
            <a:r>
              <a:rPr dirty="0" sz="1000" spc="2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бр.</a:t>
            </a:r>
            <a:r>
              <a:rPr dirty="0" sz="1000" spc="25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компостери</a:t>
            </a:r>
            <a:r>
              <a:rPr dirty="0" sz="1000" spc="254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в</a:t>
            </a:r>
            <a:r>
              <a:rPr dirty="0" sz="1000" spc="2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рамките</a:t>
            </a:r>
            <a:r>
              <a:rPr dirty="0" sz="1000" spc="2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24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организирана </a:t>
            </a:r>
            <a:r>
              <a:rPr dirty="0" sz="1000">
                <a:latin typeface="Cambria"/>
                <a:cs typeface="Cambria"/>
              </a:rPr>
              <a:t>кампания</a:t>
            </a:r>
            <a:r>
              <a:rPr dirty="0" sz="1000" spc="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в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изпълнение</a:t>
            </a:r>
            <a:r>
              <a:rPr dirty="0" sz="1000" spc="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проект: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„Прилагане</a:t>
            </a:r>
            <a:r>
              <a:rPr dirty="0" sz="1000" spc="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мерки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за</a:t>
            </a:r>
            <a:r>
              <a:rPr dirty="0" sz="1000" spc="4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успешна </a:t>
            </a:r>
            <a:r>
              <a:rPr dirty="0" sz="1000">
                <a:latin typeface="Cambria"/>
                <a:cs typeface="Cambria"/>
              </a:rPr>
              <a:t>адаптация</a:t>
            </a:r>
            <a:r>
              <a:rPr dirty="0" sz="1000" spc="20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към</a:t>
            </a:r>
            <a:r>
              <a:rPr dirty="0" sz="1000" spc="204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климатичните</a:t>
            </a:r>
            <a:r>
              <a:rPr dirty="0" sz="1000" spc="2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промени“,</a:t>
            </a:r>
            <a:r>
              <a:rPr dirty="0" sz="1000" spc="204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финансиран</a:t>
            </a:r>
            <a:r>
              <a:rPr dirty="0" sz="1000" spc="204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по</a:t>
            </a:r>
            <a:r>
              <a:rPr dirty="0" sz="1000" spc="20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програма </a:t>
            </a:r>
            <a:r>
              <a:rPr dirty="0" sz="1000">
                <a:latin typeface="Cambria"/>
                <a:cs typeface="Cambria"/>
              </a:rPr>
              <a:t>Програма</a:t>
            </a:r>
            <a:r>
              <a:rPr dirty="0" sz="1000" spc="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„Опазване на</a:t>
            </a:r>
            <a:r>
              <a:rPr dirty="0" sz="1000" spc="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околната</a:t>
            </a:r>
            <a:r>
              <a:rPr dirty="0" sz="1000" spc="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среда</a:t>
            </a:r>
            <a:r>
              <a:rPr dirty="0" sz="1000" spc="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и</a:t>
            </a:r>
            <a:r>
              <a:rPr dirty="0" sz="1000" spc="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климатични</a:t>
            </a:r>
            <a:r>
              <a:rPr dirty="0" sz="1000" spc="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промени“</a:t>
            </a:r>
            <a:r>
              <a:rPr dirty="0" sz="1000" spc="10">
                <a:latin typeface="Cambria"/>
                <a:cs typeface="Cambria"/>
              </a:rPr>
              <a:t> </a:t>
            </a:r>
            <a:r>
              <a:rPr dirty="0" sz="1000" spc="-20">
                <a:latin typeface="Cambria"/>
                <a:cs typeface="Cambria"/>
              </a:rPr>
              <a:t>чрез</a:t>
            </a:r>
            <a:r>
              <a:rPr dirty="0" sz="1000">
                <a:latin typeface="Cambria"/>
                <a:cs typeface="Cambria"/>
              </a:rPr>
              <a:t> ФМ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 ЕИП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2014-</a:t>
            </a:r>
            <a:r>
              <a:rPr dirty="0" sz="1000">
                <a:latin typeface="Cambria"/>
                <a:cs typeface="Cambria"/>
              </a:rPr>
              <a:t>2021.</a:t>
            </a:r>
            <a:r>
              <a:rPr dirty="0" sz="1000" spc="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Проектът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се реализира в партньорство </a:t>
            </a:r>
            <a:r>
              <a:rPr dirty="0" sz="1000" spc="-10">
                <a:latin typeface="Cambria"/>
                <a:cs typeface="Cambria"/>
              </a:rPr>
              <a:t>между</a:t>
            </a:r>
            <a:endParaRPr sz="1000">
              <a:latin typeface="Cambria"/>
              <a:cs typeface="Cambria"/>
            </a:endParaRPr>
          </a:p>
          <a:p>
            <a:pPr algn="just" marL="12700" marR="7620">
              <a:lnSpc>
                <a:spcPts val="1760"/>
              </a:lnSpc>
              <a:spcBef>
                <a:spcPts val="140"/>
              </a:spcBef>
            </a:pPr>
            <a:r>
              <a:rPr dirty="0" sz="1000">
                <a:latin typeface="Cambria"/>
                <a:cs typeface="Cambria"/>
              </a:rPr>
              <a:t>общините</a:t>
            </a:r>
            <a:r>
              <a:rPr dirty="0" sz="1000" spc="3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Благоевград,</a:t>
            </a:r>
            <a:r>
              <a:rPr dirty="0" sz="1000" spc="36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Кочериново,</a:t>
            </a:r>
            <a:r>
              <a:rPr dirty="0" sz="1000" spc="3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Симитли</a:t>
            </a:r>
            <a:r>
              <a:rPr dirty="0" sz="1000" spc="35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и</a:t>
            </a:r>
            <a:r>
              <a:rPr dirty="0" sz="1000" spc="36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Бобошево</a:t>
            </a:r>
            <a:r>
              <a:rPr dirty="0" sz="1000" spc="3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и</a:t>
            </a:r>
            <a:r>
              <a:rPr dirty="0" sz="1000" spc="36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Mеждународната</a:t>
            </a:r>
            <a:r>
              <a:rPr dirty="0" sz="1000" spc="35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Асоциация</a:t>
            </a:r>
            <a:r>
              <a:rPr dirty="0" sz="1000" spc="35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за</a:t>
            </a:r>
            <a:r>
              <a:rPr dirty="0" sz="1000" spc="-10">
                <a:latin typeface="Cambria"/>
                <a:cs typeface="Cambria"/>
              </a:rPr>
              <a:t> развитие, </a:t>
            </a:r>
            <a:r>
              <a:rPr dirty="0" sz="1000">
                <a:latin typeface="Cambria"/>
                <a:cs typeface="Cambria"/>
              </a:rPr>
              <a:t>Норвегия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(IDNA).</a:t>
            </a:r>
            <a:endParaRPr sz="1000">
              <a:latin typeface="Cambria"/>
              <a:cs typeface="Cambria"/>
            </a:endParaRPr>
          </a:p>
          <a:p>
            <a:pPr algn="just" marL="12700">
              <a:lnSpc>
                <a:spcPct val="100000"/>
              </a:lnSpc>
              <a:spcBef>
                <a:spcPts val="405"/>
              </a:spcBef>
            </a:pPr>
            <a:r>
              <a:rPr dirty="0" sz="1000">
                <a:latin typeface="Cambria"/>
                <a:cs typeface="Cambria"/>
              </a:rPr>
              <a:t>Мярката</a:t>
            </a:r>
            <a:r>
              <a:rPr dirty="0" sz="1000" spc="29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е</a:t>
            </a:r>
            <a:r>
              <a:rPr dirty="0" sz="1000" spc="2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пилотна</a:t>
            </a:r>
            <a:r>
              <a:rPr dirty="0" sz="1000" spc="2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и</a:t>
            </a:r>
            <a:r>
              <a:rPr dirty="0" sz="1000" spc="2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се</a:t>
            </a:r>
            <a:r>
              <a:rPr dirty="0" sz="1000" spc="2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прилага</a:t>
            </a:r>
            <a:r>
              <a:rPr dirty="0" sz="1000" spc="2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за</a:t>
            </a:r>
            <a:r>
              <a:rPr dirty="0" sz="1000" spc="30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първи</a:t>
            </a:r>
            <a:r>
              <a:rPr dirty="0" sz="1000" spc="2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път</a:t>
            </a:r>
            <a:r>
              <a:rPr dirty="0" sz="1000" spc="2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2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територията</a:t>
            </a:r>
            <a:r>
              <a:rPr dirty="0" sz="1000" spc="285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на</a:t>
            </a:r>
            <a:endParaRPr sz="1000">
              <a:latin typeface="Cambria"/>
              <a:cs typeface="Cambria"/>
            </a:endParaRPr>
          </a:p>
          <a:p>
            <a:pPr algn="just" marL="12700" marR="1594485">
              <a:lnSpc>
                <a:spcPct val="146500"/>
              </a:lnSpc>
              <a:spcBef>
                <a:spcPts val="5"/>
              </a:spcBef>
            </a:pPr>
            <a:r>
              <a:rPr dirty="0" sz="1000">
                <a:latin typeface="Cambria"/>
                <a:cs typeface="Cambria"/>
              </a:rPr>
              <a:t>общината,</a:t>
            </a:r>
            <a:r>
              <a:rPr dirty="0" sz="1000" spc="1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като</a:t>
            </a:r>
            <a:r>
              <a:rPr dirty="0" sz="1000" spc="1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основната</a:t>
            </a:r>
            <a:r>
              <a:rPr dirty="0" sz="1000" spc="17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й</a:t>
            </a:r>
            <a:r>
              <a:rPr dirty="0" sz="1000" spc="1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цел</a:t>
            </a:r>
            <a:r>
              <a:rPr dirty="0" sz="1000" spc="17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е</a:t>
            </a:r>
            <a:r>
              <a:rPr dirty="0" sz="1000" spc="17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чрез</a:t>
            </a:r>
            <a:r>
              <a:rPr dirty="0" sz="1000" spc="18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по-</a:t>
            </a:r>
            <a:r>
              <a:rPr dirty="0" sz="1000">
                <a:latin typeface="Cambria"/>
                <a:cs typeface="Cambria"/>
              </a:rPr>
              <a:t>ефективно</a:t>
            </a:r>
            <a:r>
              <a:rPr dirty="0" sz="1000" spc="1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управление</a:t>
            </a:r>
            <a:r>
              <a:rPr dirty="0" sz="1000" spc="18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на</a:t>
            </a:r>
            <a:r>
              <a:rPr dirty="0" sz="1000">
                <a:latin typeface="Cambria"/>
                <a:cs typeface="Cambria"/>
              </a:rPr>
              <a:t> отпадъците</a:t>
            </a:r>
            <a:r>
              <a:rPr dirty="0" sz="1000" spc="2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да</a:t>
            </a:r>
            <a:r>
              <a:rPr dirty="0" sz="1000" spc="2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бъде</a:t>
            </a:r>
            <a:r>
              <a:rPr dirty="0" sz="1000" spc="2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постигнат</a:t>
            </a:r>
            <a:r>
              <a:rPr dirty="0" sz="1000" spc="2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напредък</a:t>
            </a:r>
            <a:r>
              <a:rPr dirty="0" sz="1000" spc="2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в</a:t>
            </a:r>
            <a:r>
              <a:rPr dirty="0" sz="1000" spc="2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борбата</a:t>
            </a:r>
            <a:r>
              <a:rPr dirty="0" sz="1000" spc="2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с</a:t>
            </a:r>
            <a:r>
              <a:rPr dirty="0" sz="1000" spc="22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климатичните </a:t>
            </a:r>
            <a:r>
              <a:rPr dirty="0" sz="1000">
                <a:latin typeface="Cambria"/>
                <a:cs typeface="Cambria"/>
              </a:rPr>
              <a:t>промени</a:t>
            </a:r>
            <a:r>
              <a:rPr dirty="0" sz="1000" spc="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и</a:t>
            </a:r>
            <a:r>
              <a:rPr dirty="0" sz="1000" spc="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по</a:t>
            </a:r>
            <a:r>
              <a:rPr dirty="0" sz="1000" spc="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успешна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адаптация</a:t>
            </a:r>
            <a:r>
              <a:rPr dirty="0" sz="1000" spc="5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към</a:t>
            </a:r>
            <a:r>
              <a:rPr dirty="0" sz="1000" spc="5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тях.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В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резултат</a:t>
            </a:r>
            <a:r>
              <a:rPr dirty="0" sz="1000" spc="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от</a:t>
            </a:r>
            <a:r>
              <a:rPr dirty="0" sz="1000" spc="3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реализацията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дейността</a:t>
            </a:r>
            <a:r>
              <a:rPr dirty="0" sz="1000" spc="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600</a:t>
            </a:r>
            <a:r>
              <a:rPr dirty="0" sz="1000" spc="7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домакинства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територията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общината</a:t>
            </a:r>
            <a:r>
              <a:rPr dirty="0" sz="1000" spc="7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получиха </a:t>
            </a:r>
            <a:r>
              <a:rPr dirty="0" sz="1000">
                <a:latin typeface="Cambria"/>
                <a:cs typeface="Cambria"/>
              </a:rPr>
              <a:t>възможността</a:t>
            </a:r>
            <a:r>
              <a:rPr dirty="0" sz="1000" spc="4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да</a:t>
            </a:r>
            <a:r>
              <a:rPr dirty="0" sz="1000" spc="47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допринесат</a:t>
            </a:r>
            <a:r>
              <a:rPr dirty="0" sz="1000" spc="459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за</a:t>
            </a:r>
            <a:r>
              <a:rPr dirty="0" sz="1000" spc="459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намаляване</a:t>
            </a:r>
            <a:r>
              <a:rPr dirty="0" sz="1000" spc="46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4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количеството</a:t>
            </a:r>
            <a:r>
              <a:rPr dirty="0" sz="1000" spc="455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на</a:t>
            </a:r>
            <a:endParaRPr sz="1000">
              <a:latin typeface="Cambria"/>
              <a:cs typeface="Cambria"/>
            </a:endParaRPr>
          </a:p>
          <a:p>
            <a:pPr algn="just" marL="1716405" marR="6985">
              <a:lnSpc>
                <a:spcPct val="146500"/>
              </a:lnSpc>
              <a:spcBef>
                <a:spcPts val="5"/>
              </a:spcBef>
            </a:pPr>
            <a:r>
              <a:rPr dirty="0" sz="1000">
                <a:latin typeface="Cambria"/>
                <a:cs typeface="Cambria"/>
              </a:rPr>
              <a:t>генерираните</a:t>
            </a:r>
            <a:r>
              <a:rPr dirty="0" sz="1000" spc="29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биоразградими</a:t>
            </a:r>
            <a:r>
              <a:rPr dirty="0" sz="1000" spc="30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отпадъци</a:t>
            </a:r>
            <a:r>
              <a:rPr dirty="0" sz="1000" spc="30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при</a:t>
            </a:r>
            <a:r>
              <a:rPr dirty="0" sz="1000" spc="31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източника</a:t>
            </a:r>
            <a:r>
              <a:rPr dirty="0" sz="1000" spc="300">
                <a:latin typeface="Cambria"/>
                <a:cs typeface="Cambria"/>
              </a:rPr>
              <a:t>  </a:t>
            </a:r>
            <a:r>
              <a:rPr dirty="0" sz="1000" spc="-20">
                <a:latin typeface="Cambria"/>
                <a:cs typeface="Cambria"/>
              </a:rPr>
              <a:t>чрез</a:t>
            </a:r>
            <a:r>
              <a:rPr dirty="0" sz="1000">
                <a:latin typeface="Cambria"/>
                <a:cs typeface="Cambria"/>
              </a:rPr>
              <a:t> прилагане</a:t>
            </a:r>
            <a:r>
              <a:rPr dirty="0" sz="1000" spc="3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33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домашно</a:t>
            </a:r>
            <a:r>
              <a:rPr dirty="0" sz="1000" spc="3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компостиране.</a:t>
            </a:r>
            <a:r>
              <a:rPr dirty="0" sz="1000" spc="3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За</a:t>
            </a:r>
            <a:r>
              <a:rPr dirty="0" sz="1000" spc="3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целта</a:t>
            </a:r>
            <a:r>
              <a:rPr dirty="0" sz="1000" spc="33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бяха</a:t>
            </a:r>
            <a:r>
              <a:rPr dirty="0" sz="1000" spc="33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закупени</a:t>
            </a:r>
            <a:r>
              <a:rPr dirty="0" sz="1000" spc="330">
                <a:latin typeface="Cambria"/>
                <a:cs typeface="Cambria"/>
              </a:rPr>
              <a:t> </a:t>
            </a:r>
            <a:r>
              <a:rPr dirty="0" sz="1000" spc="-50">
                <a:latin typeface="Cambria"/>
                <a:cs typeface="Cambria"/>
              </a:rPr>
              <a:t>и</a:t>
            </a:r>
            <a:r>
              <a:rPr dirty="0" sz="1000">
                <a:latin typeface="Cambria"/>
                <a:cs typeface="Cambria"/>
              </a:rPr>
              <a:t> доставени</a:t>
            </a:r>
            <a:r>
              <a:rPr dirty="0" sz="1000" spc="1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общо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600</a:t>
            </a:r>
            <a:r>
              <a:rPr dirty="0" sz="1000" spc="1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компостера</a:t>
            </a:r>
            <a:r>
              <a:rPr dirty="0" sz="1000" spc="1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с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всички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необходими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компоненти, </a:t>
            </a:r>
            <a:r>
              <a:rPr dirty="0" sz="1000">
                <a:latin typeface="Cambria"/>
                <a:cs typeface="Cambria"/>
              </a:rPr>
              <a:t>както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и</a:t>
            </a:r>
            <a:r>
              <a:rPr dirty="0" sz="1000" spc="14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Ръководство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за</a:t>
            </a:r>
            <a:r>
              <a:rPr dirty="0" sz="1000" spc="15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компостиране,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съдържащо</a:t>
            </a:r>
            <a:r>
              <a:rPr dirty="0" sz="1000" spc="15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инструкциии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за</a:t>
            </a:r>
            <a:r>
              <a:rPr dirty="0" sz="1000">
                <a:latin typeface="Cambria"/>
                <a:cs typeface="Cambria"/>
              </a:rPr>
              <a:t> тяхната</a:t>
            </a:r>
            <a:r>
              <a:rPr dirty="0" sz="1000" spc="-5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правилна</a:t>
            </a:r>
            <a:r>
              <a:rPr dirty="0" sz="1000" spc="-4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експлоатация.</a:t>
            </a:r>
            <a:endParaRPr sz="1000">
              <a:latin typeface="Cambria"/>
              <a:cs typeface="Cambria"/>
            </a:endParaRPr>
          </a:p>
          <a:p>
            <a:pPr algn="just" marL="12700" indent="1703705">
              <a:lnSpc>
                <a:spcPct val="100000"/>
              </a:lnSpc>
              <a:spcBef>
                <a:spcPts val="555"/>
              </a:spcBef>
            </a:pPr>
            <a:r>
              <a:rPr dirty="0" sz="1000">
                <a:latin typeface="Cambria"/>
                <a:cs typeface="Cambria"/>
              </a:rPr>
              <a:t>С</a:t>
            </a:r>
            <a:r>
              <a:rPr dirty="0" sz="1000" spc="30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цел</a:t>
            </a:r>
            <a:r>
              <a:rPr dirty="0" sz="1000" spc="29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популяризиране</a:t>
            </a:r>
            <a:r>
              <a:rPr dirty="0" sz="1000" spc="2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30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ползите</a:t>
            </a:r>
            <a:r>
              <a:rPr dirty="0" sz="1000" spc="30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от</a:t>
            </a:r>
            <a:r>
              <a:rPr dirty="0" sz="1000" spc="30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въвеждането</a:t>
            </a:r>
            <a:r>
              <a:rPr dirty="0" sz="1000" spc="30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30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пилотната</a:t>
            </a:r>
            <a:endParaRPr sz="1000">
              <a:latin typeface="Cambria"/>
              <a:cs typeface="Cambria"/>
            </a:endParaRPr>
          </a:p>
          <a:p>
            <a:pPr algn="just" marL="12700" marR="5080">
              <a:lnSpc>
                <a:spcPct val="146500"/>
              </a:lnSpc>
              <a:spcBef>
                <a:spcPts val="5"/>
              </a:spcBef>
            </a:pPr>
            <a:r>
              <a:rPr dirty="0" sz="1000">
                <a:latin typeface="Cambria"/>
                <a:cs typeface="Cambria"/>
              </a:rPr>
              <a:t>мярка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и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във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връзка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с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необходимостта</a:t>
            </a:r>
            <a:r>
              <a:rPr dirty="0" sz="1000">
                <a:latin typeface="Cambria"/>
                <a:cs typeface="Cambria"/>
              </a:rPr>
              <a:t> от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предоставяне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подробни</a:t>
            </a:r>
            <a:r>
              <a:rPr dirty="0" sz="1000" spc="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указания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за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гражданите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как</a:t>
            </a:r>
            <a:r>
              <a:rPr dirty="0" sz="1000" spc="5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да</a:t>
            </a:r>
            <a:r>
              <a:rPr dirty="0" sz="1000" spc="-10">
                <a:latin typeface="Cambria"/>
                <a:cs typeface="Cambria"/>
              </a:rPr>
              <a:t> използват</a:t>
            </a:r>
            <a:r>
              <a:rPr dirty="0" sz="1000" spc="-3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получените</a:t>
            </a:r>
            <a:r>
              <a:rPr dirty="0" sz="1000" spc="-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компостери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по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маскимално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ефективен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начин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през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месец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септември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ще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 spc="-20">
                <a:latin typeface="Cambria"/>
                <a:cs typeface="Cambria"/>
              </a:rPr>
              <a:t>бъде</a:t>
            </a:r>
            <a:r>
              <a:rPr dirty="0" sz="1000" spc="-10">
                <a:latin typeface="Cambria"/>
                <a:cs typeface="Cambria"/>
              </a:rPr>
              <a:t> организирано</a:t>
            </a:r>
            <a:r>
              <a:rPr dirty="0" sz="1000" spc="3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и</a:t>
            </a:r>
            <a:r>
              <a:rPr dirty="0" sz="1000" spc="3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демонстрационно</a:t>
            </a:r>
            <a:r>
              <a:rPr dirty="0" sz="1000" spc="3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събитие.</a:t>
            </a:r>
            <a:endParaRPr sz="1000">
              <a:latin typeface="Cambria"/>
              <a:cs typeface="Cambria"/>
            </a:endParaRPr>
          </a:p>
          <a:p>
            <a:pPr marL="12700" marR="1547495">
              <a:lnSpc>
                <a:spcPts val="1760"/>
              </a:lnSpc>
              <a:spcBef>
                <a:spcPts val="145"/>
              </a:spcBef>
              <a:tabLst>
                <a:tab pos="675640" algn="l"/>
                <a:tab pos="1766570" algn="l"/>
                <a:tab pos="1995170" algn="l"/>
                <a:tab pos="2757170" algn="l"/>
                <a:tab pos="3477895" algn="l"/>
                <a:tab pos="3694429" algn="l"/>
                <a:tab pos="4098290" algn="l"/>
              </a:tabLst>
            </a:pPr>
            <a:r>
              <a:rPr dirty="0" sz="1000" spc="-10">
                <a:latin typeface="Cambria"/>
                <a:cs typeface="Cambria"/>
              </a:rPr>
              <a:t>Успешно</a:t>
            </a:r>
            <a:r>
              <a:rPr dirty="0" sz="1000">
                <a:latin typeface="Cambria"/>
                <a:cs typeface="Cambria"/>
              </a:rPr>
              <a:t>	</a:t>
            </a:r>
            <a:r>
              <a:rPr dirty="0" sz="1000" spc="-10">
                <a:latin typeface="Cambria"/>
                <a:cs typeface="Cambria"/>
              </a:rPr>
              <a:t>организираната</a:t>
            </a:r>
            <a:r>
              <a:rPr dirty="0" sz="1000">
                <a:latin typeface="Cambria"/>
                <a:cs typeface="Cambria"/>
              </a:rPr>
              <a:t>	</a:t>
            </a:r>
            <a:r>
              <a:rPr dirty="0" sz="1000" spc="-60">
                <a:latin typeface="Cambria"/>
                <a:cs typeface="Cambria"/>
              </a:rPr>
              <a:t>и</a:t>
            </a:r>
            <a:r>
              <a:rPr dirty="0" sz="1000">
                <a:latin typeface="Cambria"/>
                <a:cs typeface="Cambria"/>
              </a:rPr>
              <a:t>	</a:t>
            </a:r>
            <a:r>
              <a:rPr dirty="0" sz="1000" spc="-10">
                <a:latin typeface="Cambria"/>
                <a:cs typeface="Cambria"/>
              </a:rPr>
              <a:t>проведена</a:t>
            </a:r>
            <a:r>
              <a:rPr dirty="0" sz="1000">
                <a:latin typeface="Cambria"/>
                <a:cs typeface="Cambria"/>
              </a:rPr>
              <a:t>	</a:t>
            </a:r>
            <a:r>
              <a:rPr dirty="0" sz="1000" spc="-10">
                <a:latin typeface="Cambria"/>
                <a:cs typeface="Cambria"/>
              </a:rPr>
              <a:t>кампания</a:t>
            </a:r>
            <a:r>
              <a:rPr dirty="0" sz="1000">
                <a:latin typeface="Cambria"/>
                <a:cs typeface="Cambria"/>
              </a:rPr>
              <a:t>	</a:t>
            </a:r>
            <a:r>
              <a:rPr dirty="0" sz="1000" spc="-50">
                <a:latin typeface="Cambria"/>
                <a:cs typeface="Cambria"/>
              </a:rPr>
              <a:t>е</a:t>
            </a:r>
            <a:r>
              <a:rPr dirty="0" sz="1000">
                <a:latin typeface="Cambria"/>
                <a:cs typeface="Cambria"/>
              </a:rPr>
              <a:t>	</a:t>
            </a:r>
            <a:r>
              <a:rPr dirty="0" sz="1000" spc="-20">
                <a:latin typeface="Cambria"/>
                <a:cs typeface="Cambria"/>
              </a:rPr>
              <a:t>част</a:t>
            </a:r>
            <a:r>
              <a:rPr dirty="0" sz="1000">
                <a:latin typeface="Cambria"/>
                <a:cs typeface="Cambria"/>
              </a:rPr>
              <a:t>	</a:t>
            </a:r>
            <a:r>
              <a:rPr dirty="0" sz="1000" spc="-25">
                <a:latin typeface="Cambria"/>
                <a:cs typeface="Cambria"/>
              </a:rPr>
              <a:t>от</a:t>
            </a:r>
            <a:r>
              <a:rPr dirty="0" sz="1000">
                <a:latin typeface="Cambria"/>
                <a:cs typeface="Cambria"/>
              </a:rPr>
              <a:t> последователната</a:t>
            </a:r>
            <a:r>
              <a:rPr dirty="0" sz="1000" spc="1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политика</a:t>
            </a:r>
            <a:r>
              <a:rPr dirty="0" sz="1000" spc="1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1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общините,</a:t>
            </a:r>
            <a:r>
              <a:rPr dirty="0" sz="1000" spc="10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участващи</a:t>
            </a:r>
            <a:r>
              <a:rPr dirty="0" sz="1000" spc="114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в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проекта,</a:t>
            </a:r>
            <a:r>
              <a:rPr dirty="0" sz="1000" spc="11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които</a:t>
            </a:r>
            <a:endParaRPr sz="1000">
              <a:latin typeface="Cambria"/>
              <a:cs typeface="Cambria"/>
            </a:endParaRPr>
          </a:p>
          <a:p>
            <a:pPr marL="12700" marR="1546860">
              <a:lnSpc>
                <a:spcPts val="1750"/>
              </a:lnSpc>
              <a:spcBef>
                <a:spcPts val="15"/>
              </a:spcBef>
            </a:pPr>
            <a:r>
              <a:rPr dirty="0" sz="1000">
                <a:latin typeface="Cambria"/>
                <a:cs typeface="Cambria"/>
              </a:rPr>
              <a:t>се</a:t>
            </a:r>
            <a:r>
              <a:rPr dirty="0" sz="1000" spc="30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обединяват</a:t>
            </a:r>
            <a:r>
              <a:rPr dirty="0" sz="1000" spc="3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около</a:t>
            </a:r>
            <a:r>
              <a:rPr dirty="0" sz="1000" spc="3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идеята</a:t>
            </a:r>
            <a:r>
              <a:rPr dirty="0" sz="1000" spc="33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за</a:t>
            </a:r>
            <a:r>
              <a:rPr dirty="0" sz="1000" spc="3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нуждата</a:t>
            </a:r>
            <a:r>
              <a:rPr dirty="0" sz="1000" spc="3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от</a:t>
            </a:r>
            <a:r>
              <a:rPr dirty="0" sz="1000" spc="30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конкретни</a:t>
            </a:r>
            <a:r>
              <a:rPr dirty="0" sz="1000" spc="3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действия</a:t>
            </a:r>
            <a:r>
              <a:rPr dirty="0" sz="1000" spc="32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за</a:t>
            </a:r>
            <a:r>
              <a:rPr dirty="0" sz="1000">
                <a:latin typeface="Cambria"/>
                <a:cs typeface="Cambria"/>
              </a:rPr>
              <a:t> ограничаване</a:t>
            </a:r>
            <a:r>
              <a:rPr dirty="0" sz="1000" spc="47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4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замърсяването</a:t>
            </a:r>
            <a:r>
              <a:rPr dirty="0" sz="1000" spc="484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4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околната</a:t>
            </a:r>
            <a:r>
              <a:rPr dirty="0" sz="1000" spc="4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среда</a:t>
            </a:r>
            <a:r>
              <a:rPr dirty="0" sz="1000" spc="48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и</a:t>
            </a:r>
            <a:r>
              <a:rPr dirty="0" sz="1000" spc="49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справяне</a:t>
            </a:r>
            <a:r>
              <a:rPr dirty="0" sz="1000" spc="480">
                <a:latin typeface="Cambria"/>
                <a:cs typeface="Cambria"/>
              </a:rPr>
              <a:t> </a:t>
            </a:r>
            <a:r>
              <a:rPr dirty="0" sz="1000" spc="-50">
                <a:latin typeface="Cambria"/>
                <a:cs typeface="Cambria"/>
              </a:rPr>
              <a:t>с</a:t>
            </a:r>
            <a:endParaRPr sz="1000">
              <a:latin typeface="Cambria"/>
              <a:cs typeface="Cambria"/>
            </a:endParaRPr>
          </a:p>
          <a:p>
            <a:pPr marL="12700" marR="1546860">
              <a:lnSpc>
                <a:spcPts val="1750"/>
              </a:lnSpc>
              <a:spcBef>
                <a:spcPts val="15"/>
              </a:spcBef>
            </a:pPr>
            <a:r>
              <a:rPr dirty="0" sz="1000">
                <a:latin typeface="Cambria"/>
                <a:cs typeface="Cambria"/>
              </a:rPr>
              <a:t>климатичните</a:t>
            </a:r>
            <a:r>
              <a:rPr dirty="0" sz="1000" spc="155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предизвикателства.</a:t>
            </a:r>
            <a:r>
              <a:rPr dirty="0" sz="1000" spc="16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Чрез</a:t>
            </a:r>
            <a:r>
              <a:rPr dirty="0" sz="1000" spc="16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въвеждането</a:t>
            </a:r>
            <a:r>
              <a:rPr dirty="0" sz="1000" spc="160">
                <a:latin typeface="Cambria"/>
                <a:cs typeface="Cambria"/>
              </a:rPr>
              <a:t> 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170">
                <a:latin typeface="Cambria"/>
                <a:cs typeface="Cambria"/>
              </a:rPr>
              <a:t>  </a:t>
            </a:r>
            <a:r>
              <a:rPr dirty="0" sz="1000" spc="-10">
                <a:latin typeface="Cambria"/>
                <a:cs typeface="Cambria"/>
              </a:rPr>
              <a:t>домашно </a:t>
            </a:r>
            <a:r>
              <a:rPr dirty="0" sz="1000">
                <a:latin typeface="Cambria"/>
                <a:cs typeface="Cambria"/>
              </a:rPr>
              <a:t>компостиране ще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се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намали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количеството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 </a:t>
            </a:r>
            <a:r>
              <a:rPr dirty="0" sz="1000" spc="-10">
                <a:latin typeface="Cambria"/>
                <a:cs typeface="Cambria"/>
              </a:rPr>
              <a:t>генерираните </a:t>
            </a:r>
            <a:r>
              <a:rPr dirty="0" sz="1000">
                <a:latin typeface="Cambria"/>
                <a:cs typeface="Cambria"/>
              </a:rPr>
              <a:t>отпадъци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от</a:t>
            </a:r>
            <a:endParaRPr sz="1000">
              <a:latin typeface="Cambria"/>
              <a:cs typeface="Cambria"/>
            </a:endParaRPr>
          </a:p>
          <a:p>
            <a:pPr marL="12700" marR="6985">
              <a:lnSpc>
                <a:spcPts val="1750"/>
              </a:lnSpc>
              <a:spcBef>
                <a:spcPts val="15"/>
              </a:spcBef>
            </a:pPr>
            <a:r>
              <a:rPr dirty="0" sz="1000">
                <a:latin typeface="Cambria"/>
                <a:cs typeface="Cambria"/>
              </a:rPr>
              <a:t>домакинствата</a:t>
            </a:r>
            <a:r>
              <a:rPr dirty="0" sz="1000" spc="2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и</a:t>
            </a:r>
            <a:r>
              <a:rPr dirty="0" sz="1000" spc="2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в</a:t>
            </a:r>
            <a:r>
              <a:rPr dirty="0" sz="1000" spc="2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дългосрочен</a:t>
            </a:r>
            <a:r>
              <a:rPr dirty="0" sz="1000" spc="2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план</a:t>
            </a:r>
            <a:r>
              <a:rPr dirty="0" sz="1000" spc="2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ще</a:t>
            </a:r>
            <a:r>
              <a:rPr dirty="0" sz="1000" spc="204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се</a:t>
            </a:r>
            <a:r>
              <a:rPr dirty="0" sz="1000" spc="204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подобрят</a:t>
            </a:r>
            <a:r>
              <a:rPr dirty="0" sz="1000" spc="2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условията</a:t>
            </a:r>
            <a:r>
              <a:rPr dirty="0" sz="1000" spc="2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2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живот</a:t>
            </a:r>
            <a:r>
              <a:rPr dirty="0" sz="1000" spc="2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на</a:t>
            </a:r>
            <a:r>
              <a:rPr dirty="0" sz="1000" spc="2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територията</a:t>
            </a:r>
            <a:r>
              <a:rPr dirty="0" sz="1000" spc="215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на</a:t>
            </a:r>
            <a:r>
              <a:rPr dirty="0" sz="1000" spc="-10">
                <a:latin typeface="Cambria"/>
                <a:cs typeface="Cambria"/>
              </a:rPr>
              <a:t> общината.</a:t>
            </a:r>
            <a:endParaRPr sz="1000">
              <a:latin typeface="Cambria"/>
              <a:cs typeface="Cambria"/>
            </a:endParaRPr>
          </a:p>
          <a:p>
            <a:pPr algn="ctr" marL="635">
              <a:lnSpc>
                <a:spcPct val="100000"/>
              </a:lnSpc>
              <a:spcBef>
                <a:spcPts val="370"/>
              </a:spcBef>
            </a:pPr>
            <a:r>
              <a:rPr dirty="0" sz="1400" b="1" i="1">
                <a:latin typeface="Arial"/>
                <a:cs typeface="Arial"/>
              </a:rPr>
              <a:t>РАБОТИМ</a:t>
            </a:r>
            <a:r>
              <a:rPr dirty="0" sz="1400" spc="-3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ЗАЕДНО</a:t>
            </a:r>
            <a:r>
              <a:rPr dirty="0" sz="1400" spc="-2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ЗА</a:t>
            </a:r>
            <a:r>
              <a:rPr dirty="0" sz="1400" spc="-20" b="1" i="1"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008000"/>
                </a:solidFill>
                <a:latin typeface="Arial"/>
                <a:cs typeface="Arial"/>
              </a:rPr>
              <a:t>ПО-</a:t>
            </a:r>
            <a:r>
              <a:rPr dirty="0" sz="1400" b="1" i="1">
                <a:solidFill>
                  <a:srgbClr val="008000"/>
                </a:solidFill>
                <a:latin typeface="Arial"/>
                <a:cs typeface="Arial"/>
              </a:rPr>
              <a:t>ЗЕЛЕНА</a:t>
            </a:r>
            <a:r>
              <a:rPr dirty="0" sz="1400" spc="-15" b="1" i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latin typeface="Arial"/>
                <a:cs typeface="Arial"/>
              </a:rPr>
              <a:t>ЕВРОПА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6111" y="1761744"/>
            <a:ext cx="1629155" cy="12222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4647" y="3427476"/>
            <a:ext cx="1578863" cy="1281683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854707" y="8932164"/>
            <a:ext cx="3828415" cy="733425"/>
            <a:chOff x="1854707" y="8932164"/>
            <a:chExt cx="3828415" cy="73342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707" y="8941307"/>
              <a:ext cx="560831" cy="7238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7939" y="8932164"/>
              <a:ext cx="553211" cy="7238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72939" y="8970264"/>
              <a:ext cx="515111" cy="67665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495" y="8941307"/>
              <a:ext cx="571499" cy="7238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73551" y="9008363"/>
              <a:ext cx="1046987" cy="56235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4004" y="4904232"/>
            <a:ext cx="1688591" cy="126796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3415" y="6829043"/>
            <a:ext cx="1687067" cy="12649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MDAAR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Yanislava Vangelova</dc:creator>
  <dcterms:created xsi:type="dcterms:W3CDTF">2024-05-31T17:08:17Z</dcterms:created>
  <dcterms:modified xsi:type="dcterms:W3CDTF">2024-05-31T17:08:17Z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Acrobat PDFMaker 22 for Word</vt:lpwstr>
  </property>
  <property fmtid="{D5CDD505-2E9C-101B-9397-08002B2CF9AE}" pid="4" name="LastSaved">
    <vt:filetime>2024-05-31T00:00:00Z</vt:filetime>
  </property>
  <property fmtid="{D5CDD505-2E9C-101B-9397-08002B2CF9AE}" pid="5" name="Producer">
    <vt:lpwstr>Adobe PDF Library 22.3.34</vt:lpwstr>
  </property>
  <property fmtid="{D5CDD505-2E9C-101B-9397-08002B2CF9AE}" pid="6" name="SourceModified">
    <vt:lpwstr>D:20230825095721</vt:lpwstr>
  </property>
</Properties>
</file>