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04151" y="483651"/>
            <a:ext cx="5748959" cy="687881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762634" y="9532708"/>
            <a:ext cx="5943600" cy="635"/>
          </a:xfrm>
          <a:custGeom>
            <a:avLst/>
            <a:gdLst/>
            <a:ahLst/>
            <a:cxnLst/>
            <a:rect l="l" t="t" r="r" b="b"/>
            <a:pathLst>
              <a:path w="5943600" h="634">
                <a:moveTo>
                  <a:pt x="-6350" y="317"/>
                </a:moveTo>
                <a:lnTo>
                  <a:pt x="5949949" y="317"/>
                </a:lnTo>
              </a:path>
            </a:pathLst>
          </a:custGeom>
          <a:ln w="133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eeagrants.bg/" TargetMode="External"/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7" Type="http://schemas.openxmlformats.org/officeDocument/2006/relationships/image" Target="../media/image6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0564" y="9266681"/>
            <a:ext cx="5849620" cy="11245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6383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solidFill>
                  <a:srgbClr val="0000FF"/>
                </a:solidFill>
                <a:latin typeface="Arial MT"/>
                <a:cs typeface="Arial MT"/>
                <a:hlinkClick r:id="rId2"/>
              </a:rPr>
              <a:t>www.eeagrants.bg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200">
              <a:latin typeface="Arial MT"/>
              <a:cs typeface="Arial MT"/>
            </a:endParaRPr>
          </a:p>
          <a:p>
            <a:pPr algn="ctr" marL="12065" marR="5080" indent="-1270">
              <a:lnSpc>
                <a:spcPct val="95900"/>
              </a:lnSpc>
              <a:spcBef>
                <a:spcPts val="775"/>
              </a:spcBef>
            </a:pPr>
            <a:r>
              <a:rPr dirty="0" sz="900" i="1">
                <a:latin typeface="Times New Roman"/>
                <a:cs typeface="Times New Roman"/>
              </a:rPr>
              <a:t>Този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</a:t>
            </a:r>
            <a:r>
              <a:rPr dirty="0" sz="900" i="1">
                <a:latin typeface="Times New Roman"/>
                <a:cs typeface="Times New Roman"/>
              </a:rPr>
              <a:t> 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създаден</a:t>
            </a:r>
            <a:r>
              <a:rPr dirty="0" sz="900" i="1">
                <a:latin typeface="Times New Roman"/>
                <a:cs typeface="Times New Roman"/>
              </a:rPr>
              <a:t> в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рамките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проект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„Прилагане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на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мерки за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успешна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адаптация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към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климатичните 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промени“, Договор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за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БФП</a:t>
            </a:r>
            <a:r>
              <a:rPr dirty="0" sz="900" i="1">
                <a:latin typeface="Times New Roman"/>
                <a:cs typeface="Times New Roman"/>
              </a:rPr>
              <a:t> №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BGENVIRONMENT-4.003-0017-С01,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който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осъществява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финансовата </a:t>
            </a:r>
            <a:r>
              <a:rPr dirty="0" sz="900" i="1">
                <a:latin typeface="Times New Roman"/>
                <a:cs typeface="Times New Roman"/>
              </a:rPr>
              <a:t>подкрепа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 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Програма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„Опазване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околната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среда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климатични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промени“</a:t>
            </a:r>
            <a:r>
              <a:rPr dirty="0" sz="900" spc="4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чрез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ФМ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ЕИП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2014-2021.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Цялата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отговорност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за 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съдържанието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носи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от </a:t>
            </a:r>
            <a:r>
              <a:rPr dirty="0" sz="900" spc="-5" i="1">
                <a:latin typeface="Times New Roman"/>
                <a:cs typeface="Times New Roman"/>
              </a:rPr>
              <a:t>Община</a:t>
            </a:r>
            <a:r>
              <a:rPr dirty="0" sz="900" spc="3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Бобошево</a:t>
            </a:r>
            <a:r>
              <a:rPr dirty="0" sz="900" i="1">
                <a:latin typeface="Times New Roman"/>
                <a:cs typeface="Times New Roman"/>
              </a:rPr>
              <a:t> и при </a:t>
            </a:r>
            <a:r>
              <a:rPr dirty="0" sz="900" spc="-5" i="1">
                <a:latin typeface="Times New Roman"/>
                <a:cs typeface="Times New Roman"/>
              </a:rPr>
              <a:t>никакви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обстоятелства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spc="5" i="1">
                <a:latin typeface="Times New Roman"/>
                <a:cs typeface="Times New Roman"/>
              </a:rPr>
              <a:t>може</a:t>
            </a:r>
            <a:r>
              <a:rPr dirty="0" sz="900" i="1">
                <a:latin typeface="Times New Roman"/>
                <a:cs typeface="Times New Roman"/>
              </a:rPr>
              <a:t> да </a:t>
            </a:r>
            <a:r>
              <a:rPr dirty="0" sz="900" spc="-5" i="1">
                <a:latin typeface="Times New Roman"/>
                <a:cs typeface="Times New Roman"/>
              </a:rPr>
              <a:t>се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счита, </a:t>
            </a:r>
            <a:r>
              <a:rPr dirty="0" sz="900" i="1">
                <a:latin typeface="Times New Roman"/>
                <a:cs typeface="Times New Roman"/>
              </a:rPr>
              <a:t>че 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този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отразява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официалното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становище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Програмния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оператор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и/или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Офиса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на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Финансовия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механизъм.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8288" y="1334769"/>
            <a:ext cx="5789295" cy="7132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АНОНС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ЗА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МЕДИИ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algn="ctr" marL="123825" marR="121285">
              <a:lnSpc>
                <a:spcPts val="1380"/>
              </a:lnSpc>
            </a:pPr>
            <a:r>
              <a:rPr dirty="0" sz="1200" spc="-5" b="1">
                <a:latin typeface="Times New Roman"/>
                <a:cs typeface="Times New Roman"/>
              </a:rPr>
              <a:t>ОБЩИНА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КОЧЕРИНОВО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ОРГАНИЗИРА</a:t>
            </a:r>
            <a:r>
              <a:rPr dirty="0" sz="120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ДЕМОНСТРАЦИОННО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СЪБИТИЕ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ПО </a:t>
            </a:r>
            <a:r>
              <a:rPr dirty="0" sz="1200" spc="-5" b="1">
                <a:latin typeface="Times New Roman"/>
                <a:cs typeface="Times New Roman"/>
              </a:rPr>
              <a:t>ПРОЕКТ</a:t>
            </a:r>
            <a:r>
              <a:rPr dirty="0" sz="1200" b="1">
                <a:latin typeface="Times New Roman"/>
                <a:cs typeface="Times New Roman"/>
              </a:rPr>
              <a:t> ЗА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БОРБА </a:t>
            </a:r>
            <a:r>
              <a:rPr dirty="0" sz="1200" b="1">
                <a:latin typeface="Times New Roman"/>
                <a:cs typeface="Times New Roman"/>
              </a:rPr>
              <a:t>С</a:t>
            </a:r>
            <a:r>
              <a:rPr dirty="0" sz="1200" spc="-5" b="1">
                <a:latin typeface="Times New Roman"/>
                <a:cs typeface="Times New Roman"/>
              </a:rPr>
              <a:t> КЛИМАТИЧНИТЕ</a:t>
            </a:r>
            <a:r>
              <a:rPr dirty="0" sz="120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ПРОМЕНИ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12700" marR="5080" indent="448945">
              <a:lnSpc>
                <a:spcPct val="110000"/>
              </a:lnSpc>
              <a:spcBef>
                <a:spcPts val="1015"/>
              </a:spcBef>
            </a:pPr>
            <a:r>
              <a:rPr dirty="0" sz="1200" spc="-5">
                <a:latin typeface="Times New Roman"/>
                <a:cs typeface="Times New Roman"/>
              </a:rPr>
              <a:t>На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07.09.2023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г.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Община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Кочериново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ще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организира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демонстрационно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събитие </a:t>
            </a:r>
            <a:r>
              <a:rPr dirty="0" sz="1200" spc="-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тема: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„ДА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СЪЗДАДЕМ</a:t>
            </a:r>
            <a:r>
              <a:rPr dirty="0" sz="1200" b="1">
                <a:latin typeface="Times New Roman"/>
                <a:cs typeface="Times New Roman"/>
              </a:rPr>
              <a:t> КОМПОСТ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ЗАЕДНО</a:t>
            </a:r>
            <a:r>
              <a:rPr dirty="0" sz="1200">
                <a:latin typeface="Times New Roman"/>
                <a:cs typeface="Times New Roman"/>
              </a:rPr>
              <a:t>”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след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успешно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приключена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кампания </a:t>
            </a:r>
            <a:r>
              <a:rPr dirty="0" sz="1200">
                <a:latin typeface="Times New Roman"/>
                <a:cs typeface="Times New Roman"/>
              </a:rPr>
              <a:t>по </a:t>
            </a:r>
            <a:r>
              <a:rPr dirty="0" sz="1200" spc="-5">
                <a:latin typeface="Times New Roman"/>
                <a:cs typeface="Times New Roman"/>
              </a:rPr>
              <a:t>раздаване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компостери </a:t>
            </a:r>
            <a:r>
              <a:rPr dirty="0" sz="1200">
                <a:latin typeface="Times New Roman"/>
                <a:cs typeface="Times New Roman"/>
              </a:rPr>
              <a:t>за </a:t>
            </a:r>
            <a:r>
              <a:rPr dirty="0" sz="1200" spc="-5">
                <a:latin typeface="Times New Roman"/>
                <a:cs typeface="Times New Roman"/>
              </a:rPr>
              <a:t>биоразграими отпадъци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600 домакинства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територията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5">
                <a:latin typeface="Times New Roman"/>
                <a:cs typeface="Times New Roman"/>
              </a:rPr>
              <a:t> общината.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50">
              <a:latin typeface="Times New Roman"/>
              <a:cs typeface="Times New Roman"/>
            </a:endParaRPr>
          </a:p>
          <a:p>
            <a:pPr algn="just" marL="12700" marR="5080" indent="448945">
              <a:lnSpc>
                <a:spcPct val="110600"/>
              </a:lnSpc>
            </a:pPr>
            <a:r>
              <a:rPr dirty="0" sz="1200" spc="-5">
                <a:latin typeface="Times New Roman"/>
                <a:cs typeface="Times New Roman"/>
              </a:rPr>
              <a:t>Инициативата се </a:t>
            </a:r>
            <a:r>
              <a:rPr dirty="0" sz="1200">
                <a:latin typeface="Times New Roman"/>
                <a:cs typeface="Times New Roman"/>
              </a:rPr>
              <a:t>реализира в </a:t>
            </a:r>
            <a:r>
              <a:rPr dirty="0" sz="1200" spc="-5">
                <a:latin typeface="Times New Roman"/>
                <a:cs typeface="Times New Roman"/>
              </a:rPr>
              <a:t>рамките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Дейност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5: </a:t>
            </a:r>
            <a:r>
              <a:rPr dirty="0" sz="1200" spc="-5">
                <a:latin typeface="Times New Roman"/>
                <a:cs typeface="Times New Roman"/>
              </a:rPr>
              <a:t>„Разработване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прилагане </a:t>
            </a:r>
            <a:r>
              <a:rPr dirty="0" sz="1200">
                <a:latin typeface="Times New Roman"/>
                <a:cs typeface="Times New Roman"/>
              </a:rPr>
              <a:t> на </a:t>
            </a:r>
            <a:r>
              <a:rPr dirty="0" sz="1200" spc="-5">
                <a:latin typeface="Times New Roman"/>
                <a:cs typeface="Times New Roman"/>
              </a:rPr>
              <a:t>мерки </a:t>
            </a:r>
            <a:r>
              <a:rPr dirty="0" sz="1200">
                <a:latin typeface="Times New Roman"/>
                <a:cs typeface="Times New Roman"/>
              </a:rPr>
              <a:t>за </a:t>
            </a:r>
            <a:r>
              <a:rPr dirty="0" sz="1200" spc="-5">
                <a:latin typeface="Times New Roman"/>
                <a:cs typeface="Times New Roman"/>
              </a:rPr>
              <a:t>смекчаване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адаптация към климатичните промени“, Мярка </a:t>
            </a:r>
            <a:r>
              <a:rPr dirty="0" sz="1200">
                <a:latin typeface="Times New Roman"/>
                <a:cs typeface="Times New Roman"/>
              </a:rPr>
              <a:t>4. </a:t>
            </a:r>
            <a:r>
              <a:rPr dirty="0" sz="1200" spc="-5">
                <a:latin typeface="Times New Roman"/>
                <a:cs typeface="Times New Roman"/>
              </a:rPr>
              <a:t>„Пилотно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въвеждане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домашно компостиране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биоразградими отпадъци </a:t>
            </a:r>
            <a:r>
              <a:rPr dirty="0" sz="1200">
                <a:latin typeface="Times New Roman"/>
                <a:cs typeface="Times New Roman"/>
              </a:rPr>
              <a:t>в </a:t>
            </a:r>
            <a:r>
              <a:rPr dirty="0" sz="1200" spc="-5">
                <a:latin typeface="Times New Roman"/>
                <a:cs typeface="Times New Roman"/>
              </a:rPr>
              <a:t>600 домакинства </a:t>
            </a:r>
            <a:r>
              <a:rPr dirty="0" sz="1200">
                <a:latin typeface="Times New Roman"/>
                <a:cs typeface="Times New Roman"/>
              </a:rPr>
              <a:t>от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всички населени места </a:t>
            </a:r>
            <a:r>
              <a:rPr dirty="0" sz="1200">
                <a:latin typeface="Times New Roman"/>
                <a:cs typeface="Times New Roman"/>
              </a:rPr>
              <a:t>в община </a:t>
            </a:r>
            <a:r>
              <a:rPr dirty="0" sz="1200" spc="-5">
                <a:latin typeface="Times New Roman"/>
                <a:cs typeface="Times New Roman"/>
              </a:rPr>
              <a:t>Кочериново“ </a:t>
            </a:r>
            <a:r>
              <a:rPr dirty="0" sz="1200" b="1" i="1">
                <a:latin typeface="Times New Roman"/>
                <a:cs typeface="Times New Roman"/>
              </a:rPr>
              <a:t>по проект: </a:t>
            </a:r>
            <a:r>
              <a:rPr dirty="0" sz="1200" spc="-5" b="1" i="1">
                <a:latin typeface="Times New Roman"/>
                <a:cs typeface="Times New Roman"/>
              </a:rPr>
              <a:t>„Прилагане </a:t>
            </a:r>
            <a:r>
              <a:rPr dirty="0" sz="1200" b="1" i="1">
                <a:latin typeface="Times New Roman"/>
                <a:cs typeface="Times New Roman"/>
              </a:rPr>
              <a:t>на </a:t>
            </a:r>
            <a:r>
              <a:rPr dirty="0" sz="1200" spc="-5" b="1" i="1">
                <a:latin typeface="Times New Roman"/>
                <a:cs typeface="Times New Roman"/>
              </a:rPr>
              <a:t>мерки за </a:t>
            </a:r>
            <a:r>
              <a:rPr dirty="0" sz="1200" b="1" i="1">
                <a:latin typeface="Times New Roman"/>
                <a:cs typeface="Times New Roman"/>
              </a:rPr>
              <a:t> </a:t>
            </a:r>
            <a:r>
              <a:rPr dirty="0" sz="1200" spc="-5" b="1" i="1">
                <a:latin typeface="Times New Roman"/>
                <a:cs typeface="Times New Roman"/>
              </a:rPr>
              <a:t>успешна</a:t>
            </a:r>
            <a:r>
              <a:rPr dirty="0" sz="1200" spc="145" b="1" i="1">
                <a:latin typeface="Times New Roman"/>
                <a:cs typeface="Times New Roman"/>
              </a:rPr>
              <a:t> </a:t>
            </a:r>
            <a:r>
              <a:rPr dirty="0" sz="1200" spc="-5" b="1" i="1">
                <a:latin typeface="Times New Roman"/>
                <a:cs typeface="Times New Roman"/>
              </a:rPr>
              <a:t>адаптация</a:t>
            </a:r>
            <a:r>
              <a:rPr dirty="0" sz="1200" spc="155" b="1" i="1">
                <a:latin typeface="Times New Roman"/>
                <a:cs typeface="Times New Roman"/>
              </a:rPr>
              <a:t> </a:t>
            </a:r>
            <a:r>
              <a:rPr dirty="0" sz="1200" spc="-5" b="1" i="1">
                <a:latin typeface="Times New Roman"/>
                <a:cs typeface="Times New Roman"/>
              </a:rPr>
              <a:t>към</a:t>
            </a:r>
            <a:r>
              <a:rPr dirty="0" sz="1200" spc="170" b="1" i="1">
                <a:latin typeface="Times New Roman"/>
                <a:cs typeface="Times New Roman"/>
              </a:rPr>
              <a:t> </a:t>
            </a:r>
            <a:r>
              <a:rPr dirty="0" sz="1200" spc="-5" b="1" i="1">
                <a:latin typeface="Times New Roman"/>
                <a:cs typeface="Times New Roman"/>
              </a:rPr>
              <a:t>климатичните</a:t>
            </a:r>
            <a:r>
              <a:rPr dirty="0" sz="1200" spc="140" b="1" i="1">
                <a:latin typeface="Times New Roman"/>
                <a:cs typeface="Times New Roman"/>
              </a:rPr>
              <a:t> </a:t>
            </a:r>
            <a:r>
              <a:rPr dirty="0" sz="1200" spc="-5" b="1" i="1">
                <a:latin typeface="Times New Roman"/>
                <a:cs typeface="Times New Roman"/>
              </a:rPr>
              <a:t>промени“,</a:t>
            </a:r>
            <a:r>
              <a:rPr dirty="0" sz="1200" spc="140" b="1" i="1">
                <a:latin typeface="Times New Roman"/>
                <a:cs typeface="Times New Roman"/>
              </a:rPr>
              <a:t> </a:t>
            </a:r>
            <a:r>
              <a:rPr dirty="0" sz="1200" spc="-5" b="1" i="1">
                <a:latin typeface="Times New Roman"/>
                <a:cs typeface="Times New Roman"/>
              </a:rPr>
              <a:t>финансиран</a:t>
            </a:r>
            <a:r>
              <a:rPr dirty="0" sz="1200" spc="15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с</a:t>
            </a:r>
            <a:r>
              <a:rPr dirty="0" sz="1200" spc="140" b="1" i="1">
                <a:latin typeface="Times New Roman"/>
                <a:cs typeface="Times New Roman"/>
              </a:rPr>
              <a:t> </a:t>
            </a:r>
            <a:r>
              <a:rPr dirty="0" sz="1200" spc="-5" b="1" i="1">
                <a:latin typeface="Times New Roman"/>
                <a:cs typeface="Times New Roman"/>
              </a:rPr>
              <a:t>Договор</a:t>
            </a:r>
            <a:r>
              <a:rPr dirty="0" sz="1200" spc="150" b="1" i="1">
                <a:latin typeface="Times New Roman"/>
                <a:cs typeface="Times New Roman"/>
              </a:rPr>
              <a:t> </a:t>
            </a:r>
            <a:r>
              <a:rPr dirty="0" sz="1200" spc="-5" b="1" i="1">
                <a:latin typeface="Times New Roman"/>
                <a:cs typeface="Times New Roman"/>
              </a:rPr>
              <a:t>за</a:t>
            </a:r>
            <a:r>
              <a:rPr dirty="0" sz="1200" spc="150" b="1" i="1">
                <a:latin typeface="Times New Roman"/>
                <a:cs typeface="Times New Roman"/>
              </a:rPr>
              <a:t> </a:t>
            </a:r>
            <a:r>
              <a:rPr dirty="0" sz="1200" spc="-5" b="1" i="1">
                <a:latin typeface="Times New Roman"/>
                <a:cs typeface="Times New Roman"/>
              </a:rPr>
              <a:t>БФП</a:t>
            </a:r>
            <a:endParaRPr sz="1200">
              <a:latin typeface="Times New Roman"/>
              <a:cs typeface="Times New Roman"/>
            </a:endParaRPr>
          </a:p>
          <a:p>
            <a:pPr algn="just" marL="12700" marR="6985">
              <a:lnSpc>
                <a:spcPct val="109800"/>
              </a:lnSpc>
              <a:spcBef>
                <a:spcPts val="5"/>
              </a:spcBef>
            </a:pPr>
            <a:r>
              <a:rPr dirty="0" sz="1200" b="1" i="1">
                <a:latin typeface="Times New Roman"/>
                <a:cs typeface="Times New Roman"/>
              </a:rPr>
              <a:t>№№ </a:t>
            </a:r>
            <a:r>
              <a:rPr dirty="0" sz="1200" spc="-5" b="1" i="1">
                <a:latin typeface="Times New Roman"/>
                <a:cs typeface="Times New Roman"/>
              </a:rPr>
              <a:t>BGENVIRONMENT-4.003-0017-С01 </a:t>
            </a:r>
            <a:r>
              <a:rPr dirty="0" sz="1200" b="1" i="1">
                <a:latin typeface="Times New Roman"/>
                <a:cs typeface="Times New Roman"/>
              </a:rPr>
              <a:t>по програма </a:t>
            </a:r>
            <a:r>
              <a:rPr dirty="0" sz="1200" spc="-5" b="1" i="1">
                <a:latin typeface="Times New Roman"/>
                <a:cs typeface="Times New Roman"/>
              </a:rPr>
              <a:t>„Опазване на околната среда </a:t>
            </a:r>
            <a:r>
              <a:rPr dirty="0" sz="1200" b="1" i="1">
                <a:latin typeface="Times New Roman"/>
                <a:cs typeface="Times New Roman"/>
              </a:rPr>
              <a:t>и </a:t>
            </a:r>
            <a:r>
              <a:rPr dirty="0" sz="1200" spc="5" b="1" i="1">
                <a:latin typeface="Times New Roman"/>
                <a:cs typeface="Times New Roman"/>
              </a:rPr>
              <a:t> </a:t>
            </a:r>
            <a:r>
              <a:rPr dirty="0" sz="1200" spc="-5" b="1" i="1">
                <a:latin typeface="Times New Roman"/>
                <a:cs typeface="Times New Roman"/>
              </a:rPr>
              <a:t>климатични промени“ чрез Финансовия механизъм </a:t>
            </a:r>
            <a:r>
              <a:rPr dirty="0" sz="1200" b="1" i="1">
                <a:latin typeface="Times New Roman"/>
                <a:cs typeface="Times New Roman"/>
              </a:rPr>
              <a:t>на </a:t>
            </a:r>
            <a:r>
              <a:rPr dirty="0" sz="1200" spc="-5" b="1" i="1">
                <a:latin typeface="Times New Roman"/>
                <a:cs typeface="Times New Roman"/>
              </a:rPr>
              <a:t>Европейското икономическо </a:t>
            </a:r>
            <a:r>
              <a:rPr dirty="0" sz="1200" b="1" i="1">
                <a:latin typeface="Times New Roman"/>
                <a:cs typeface="Times New Roman"/>
              </a:rPr>
              <a:t> </a:t>
            </a:r>
            <a:r>
              <a:rPr dirty="0" sz="1200" spc="-5" b="1" i="1">
                <a:latin typeface="Times New Roman"/>
                <a:cs typeface="Times New Roman"/>
              </a:rPr>
              <a:t>пространство 2014-2021 </a:t>
            </a:r>
            <a:r>
              <a:rPr dirty="0" sz="1200" b="1" i="1">
                <a:latin typeface="Times New Roman"/>
                <a:cs typeface="Times New Roman"/>
              </a:rPr>
              <a:t>г.</a:t>
            </a:r>
            <a:r>
              <a:rPr dirty="0" sz="1200">
                <a:latin typeface="Times New Roman"/>
                <a:cs typeface="Times New Roman"/>
              </a:rPr>
              <a:t>. </a:t>
            </a:r>
            <a:r>
              <a:rPr dirty="0" sz="1200" spc="-5">
                <a:latin typeface="Times New Roman"/>
                <a:cs typeface="Times New Roman"/>
              </a:rPr>
              <a:t>Проектът се изпълнява </a:t>
            </a:r>
            <a:r>
              <a:rPr dirty="0" sz="1200">
                <a:latin typeface="Times New Roman"/>
                <a:cs typeface="Times New Roman"/>
              </a:rPr>
              <a:t>в </a:t>
            </a:r>
            <a:r>
              <a:rPr dirty="0" sz="1200" spc="-5">
                <a:latin typeface="Times New Roman"/>
                <a:cs typeface="Times New Roman"/>
              </a:rPr>
              <a:t>партньорство </a:t>
            </a:r>
            <a:r>
              <a:rPr dirty="0" sz="1200">
                <a:latin typeface="Times New Roman"/>
                <a:cs typeface="Times New Roman"/>
              </a:rPr>
              <a:t>между общините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Благоевград,</a:t>
            </a:r>
            <a:r>
              <a:rPr dirty="0" sz="1200">
                <a:latin typeface="Times New Roman"/>
                <a:cs typeface="Times New Roman"/>
              </a:rPr>
              <a:t> Симитли,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Кочериново</a:t>
            </a:r>
            <a:r>
              <a:rPr dirty="0" sz="1200">
                <a:latin typeface="Times New Roman"/>
                <a:cs typeface="Times New Roman"/>
              </a:rPr>
              <a:t> 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Бобошево</a:t>
            </a:r>
            <a:r>
              <a:rPr dirty="0" sz="1200">
                <a:latin typeface="Times New Roman"/>
                <a:cs typeface="Times New Roman"/>
              </a:rPr>
              <a:t> 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Международната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асоциация</a:t>
            </a:r>
            <a:r>
              <a:rPr dirty="0" sz="1200">
                <a:latin typeface="Times New Roman"/>
                <a:cs typeface="Times New Roman"/>
              </a:rPr>
              <a:t> за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развитие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5">
                <a:latin typeface="Times New Roman"/>
                <a:cs typeface="Times New Roman"/>
              </a:rPr>
              <a:t> Норвегия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/IDNA/.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50">
              <a:latin typeface="Times New Roman"/>
              <a:cs typeface="Times New Roman"/>
            </a:endParaRPr>
          </a:p>
          <a:p>
            <a:pPr algn="just" marL="12700" marR="5080" indent="448945">
              <a:lnSpc>
                <a:spcPct val="110400"/>
              </a:lnSpc>
            </a:pPr>
            <a:r>
              <a:rPr dirty="0" sz="1200" spc="-5">
                <a:latin typeface="Times New Roman"/>
                <a:cs typeface="Times New Roman"/>
              </a:rPr>
              <a:t>Целта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демонстрационното събитие </a:t>
            </a:r>
            <a:r>
              <a:rPr dirty="0" sz="1200">
                <a:latin typeface="Times New Roman"/>
                <a:cs typeface="Times New Roman"/>
              </a:rPr>
              <a:t>е да </a:t>
            </a:r>
            <a:r>
              <a:rPr dirty="0" sz="1200" spc="-5">
                <a:latin typeface="Times New Roman"/>
                <a:cs typeface="Times New Roman"/>
              </a:rPr>
              <a:t>представи нагледно подготовката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компостерите </a:t>
            </a:r>
            <a:r>
              <a:rPr dirty="0" sz="1200">
                <a:latin typeface="Times New Roman"/>
                <a:cs typeface="Times New Roman"/>
              </a:rPr>
              <a:t>за </a:t>
            </a:r>
            <a:r>
              <a:rPr dirty="0" sz="1200" spc="-5">
                <a:latin typeface="Times New Roman"/>
                <a:cs typeface="Times New Roman"/>
              </a:rPr>
              <a:t>правилна експлоатация </a:t>
            </a:r>
            <a:r>
              <a:rPr dirty="0" sz="1200">
                <a:latin typeface="Times New Roman"/>
                <a:cs typeface="Times New Roman"/>
              </a:rPr>
              <a:t>и да </a:t>
            </a:r>
            <a:r>
              <a:rPr dirty="0" sz="1200" spc="-5">
                <a:latin typeface="Times New Roman"/>
                <a:cs typeface="Times New Roman"/>
              </a:rPr>
              <a:t>даде детайлни </a:t>
            </a:r>
            <a:r>
              <a:rPr dirty="0" sz="1200" spc="-10">
                <a:latin typeface="Times New Roman"/>
                <a:cs typeface="Times New Roman"/>
              </a:rPr>
              <a:t>указания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ползвателите </a:t>
            </a:r>
            <a:r>
              <a:rPr dirty="0" sz="1200">
                <a:latin typeface="Times New Roman"/>
                <a:cs typeface="Times New Roman"/>
              </a:rPr>
              <a:t>за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реализирането</a:t>
            </a:r>
            <a:r>
              <a:rPr dirty="0" sz="1200">
                <a:latin typeface="Times New Roman"/>
                <a:cs typeface="Times New Roman"/>
              </a:rPr>
              <a:t> на</a:t>
            </a:r>
            <a:r>
              <a:rPr dirty="0" sz="1200" spc="-5">
                <a:latin typeface="Times New Roman"/>
                <a:cs typeface="Times New Roman"/>
              </a:rPr>
              <a:t> отделните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етапи</a:t>
            </a:r>
            <a:r>
              <a:rPr dirty="0" sz="1200">
                <a:latin typeface="Times New Roman"/>
                <a:cs typeface="Times New Roman"/>
              </a:rPr>
              <a:t> в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процеса </a:t>
            </a:r>
            <a:r>
              <a:rPr dirty="0" sz="1200">
                <a:latin typeface="Times New Roman"/>
                <a:cs typeface="Times New Roman"/>
              </a:rPr>
              <a:t>по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домашно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компостиране.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Times New Roman"/>
              <a:cs typeface="Times New Roman"/>
            </a:endParaRPr>
          </a:p>
          <a:p>
            <a:pPr algn="just" marL="12700" marR="7620" indent="448945">
              <a:lnSpc>
                <a:spcPct val="110200"/>
              </a:lnSpc>
            </a:pPr>
            <a:r>
              <a:rPr dirty="0" sz="1200" spc="-5">
                <a:latin typeface="Times New Roman"/>
                <a:cs typeface="Times New Roman"/>
              </a:rPr>
              <a:t>Демонстрацията </a:t>
            </a:r>
            <a:r>
              <a:rPr dirty="0" sz="1200">
                <a:latin typeface="Times New Roman"/>
                <a:cs typeface="Times New Roman"/>
              </a:rPr>
              <a:t>ще бъде </a:t>
            </a:r>
            <a:r>
              <a:rPr dirty="0" sz="1200" spc="-5">
                <a:latin typeface="Times New Roman"/>
                <a:cs typeface="Times New Roman"/>
              </a:rPr>
              <a:t>извършена </a:t>
            </a:r>
            <a:r>
              <a:rPr dirty="0" sz="1200">
                <a:latin typeface="Times New Roman"/>
                <a:cs typeface="Times New Roman"/>
              </a:rPr>
              <a:t>от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експерт </a:t>
            </a:r>
            <a:r>
              <a:rPr dirty="0" sz="1200">
                <a:latin typeface="Times New Roman"/>
                <a:cs typeface="Times New Roman"/>
              </a:rPr>
              <a:t>с </a:t>
            </a:r>
            <a:r>
              <a:rPr dirty="0" sz="1200" spc="-5">
                <a:latin typeface="Times New Roman"/>
                <a:cs typeface="Times New Roman"/>
              </a:rPr>
              <a:t>доказан </a:t>
            </a:r>
            <a:r>
              <a:rPr dirty="0" sz="1200">
                <a:latin typeface="Times New Roman"/>
                <a:cs typeface="Times New Roman"/>
              </a:rPr>
              <a:t>опит в </a:t>
            </a:r>
            <a:r>
              <a:rPr dirty="0" sz="1200" spc="-5">
                <a:latin typeface="Times New Roman"/>
                <a:cs typeface="Times New Roman"/>
              </a:rPr>
              <a:t>сферата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околната </a:t>
            </a:r>
            <a:r>
              <a:rPr dirty="0" sz="1200" spc="-5">
                <a:latin typeface="Times New Roman"/>
                <a:cs typeface="Times New Roman"/>
              </a:rPr>
              <a:t>среда. На събитието </a:t>
            </a:r>
            <a:r>
              <a:rPr dirty="0" sz="1200">
                <a:latin typeface="Times New Roman"/>
                <a:cs typeface="Times New Roman"/>
              </a:rPr>
              <a:t>ще </a:t>
            </a:r>
            <a:r>
              <a:rPr dirty="0" sz="1200" spc="-5">
                <a:latin typeface="Times New Roman"/>
                <a:cs typeface="Times New Roman"/>
              </a:rPr>
              <a:t>присъства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представител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норвежкия партньор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IDNA, </a:t>
            </a:r>
            <a:r>
              <a:rPr dirty="0" sz="1200">
                <a:latin typeface="Times New Roman"/>
                <a:cs typeface="Times New Roman"/>
              </a:rPr>
              <a:t>който ще </a:t>
            </a:r>
            <a:r>
              <a:rPr dirty="0" sz="1200" spc="-5">
                <a:latin typeface="Times New Roman"/>
                <a:cs typeface="Times New Roman"/>
              </a:rPr>
              <a:t>сподели опит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успешни модели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практики </a:t>
            </a:r>
            <a:r>
              <a:rPr dirty="0" sz="1200">
                <a:latin typeface="Times New Roman"/>
                <a:cs typeface="Times New Roman"/>
              </a:rPr>
              <a:t>в </a:t>
            </a:r>
            <a:r>
              <a:rPr dirty="0" sz="1200" spc="-5">
                <a:latin typeface="Times New Roman"/>
                <a:cs typeface="Times New Roman"/>
              </a:rPr>
              <a:t>сферата </a:t>
            </a:r>
            <a:r>
              <a:rPr dirty="0" sz="1200">
                <a:latin typeface="Times New Roman"/>
                <a:cs typeface="Times New Roman"/>
              </a:rPr>
              <a:t>на борбата с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климатичните промени, чрез прилагането </a:t>
            </a:r>
            <a:r>
              <a:rPr dirty="0" sz="1200">
                <a:latin typeface="Times New Roman"/>
                <a:cs typeface="Times New Roman"/>
              </a:rPr>
              <a:t>на които е </a:t>
            </a:r>
            <a:r>
              <a:rPr dirty="0" sz="1200" spc="-5">
                <a:latin typeface="Times New Roman"/>
                <a:cs typeface="Times New Roman"/>
              </a:rPr>
              <a:t>постигнат сериозен напредък </a:t>
            </a:r>
            <a:r>
              <a:rPr dirty="0" sz="1200">
                <a:latin typeface="Times New Roman"/>
                <a:cs typeface="Times New Roman"/>
              </a:rPr>
              <a:t>в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предодоляване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неблагоприятните последици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 </a:t>
            </a:r>
            <a:r>
              <a:rPr dirty="0" sz="1200" spc="-5">
                <a:latin typeface="Times New Roman"/>
                <a:cs typeface="Times New Roman"/>
              </a:rPr>
              <a:t>изменението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5">
                <a:latin typeface="Times New Roman"/>
                <a:cs typeface="Times New Roman"/>
              </a:rPr>
              <a:t> климата.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350">
              <a:latin typeface="Times New Roman"/>
              <a:cs typeface="Times New Roman"/>
            </a:endParaRPr>
          </a:p>
          <a:p>
            <a:pPr algn="just" marL="12700" marR="6350" indent="448945">
              <a:lnSpc>
                <a:spcPct val="1100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Събитието </a:t>
            </a:r>
            <a:r>
              <a:rPr dirty="0" sz="1200">
                <a:latin typeface="Times New Roman"/>
                <a:cs typeface="Times New Roman"/>
              </a:rPr>
              <a:t>ще </a:t>
            </a:r>
            <a:r>
              <a:rPr dirty="0" sz="1200" spc="-5">
                <a:latin typeface="Times New Roman"/>
                <a:cs typeface="Times New Roman"/>
              </a:rPr>
              <a:t>се проведе </a:t>
            </a:r>
            <a:r>
              <a:rPr dirty="0" sz="1200" b="1">
                <a:latin typeface="Times New Roman"/>
                <a:cs typeface="Times New Roman"/>
              </a:rPr>
              <a:t>от 11:00 </a:t>
            </a:r>
            <a:r>
              <a:rPr dirty="0" sz="1200" spc="-5" b="1">
                <a:latin typeface="Times New Roman"/>
                <a:cs typeface="Times New Roman"/>
              </a:rPr>
              <a:t>часа </a:t>
            </a:r>
            <a:r>
              <a:rPr dirty="0" sz="1200" b="1">
                <a:latin typeface="Times New Roman"/>
                <a:cs typeface="Times New Roman"/>
              </a:rPr>
              <a:t>на </a:t>
            </a:r>
            <a:r>
              <a:rPr dirty="0" sz="1200" spc="-5" b="1">
                <a:latin typeface="Times New Roman"/>
                <a:cs typeface="Times New Roman"/>
              </a:rPr>
              <a:t>07.09.2023 г. (четвъртък), </a:t>
            </a:r>
            <a:r>
              <a:rPr dirty="0" sz="1200">
                <a:latin typeface="Times New Roman"/>
                <a:cs typeface="Times New Roman"/>
              </a:rPr>
              <a:t>в </a:t>
            </a:r>
            <a:r>
              <a:rPr dirty="0" sz="1200" spc="-5">
                <a:latin typeface="Times New Roman"/>
                <a:cs typeface="Times New Roman"/>
              </a:rPr>
              <a:t>парка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пред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сградата </a:t>
            </a:r>
            <a:r>
              <a:rPr dirty="0" sz="1200">
                <a:latin typeface="Times New Roman"/>
                <a:cs typeface="Times New Roman"/>
              </a:rPr>
              <a:t>на община </a:t>
            </a:r>
            <a:r>
              <a:rPr dirty="0" sz="1200" spc="-5">
                <a:latin typeface="Times New Roman"/>
                <a:cs typeface="Times New Roman"/>
              </a:rPr>
              <a:t>Кочериново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адрес: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гр.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Кочериново,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пл.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„Трети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март”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№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400" b="1" i="1">
                <a:latin typeface="Arial"/>
                <a:cs typeface="Arial"/>
              </a:rPr>
              <a:t>РАБОТИМ</a:t>
            </a:r>
            <a:r>
              <a:rPr dirty="0" sz="1400" spc="-15" b="1" i="1">
                <a:latin typeface="Arial"/>
                <a:cs typeface="Arial"/>
              </a:rPr>
              <a:t> </a:t>
            </a:r>
            <a:r>
              <a:rPr dirty="0" sz="1400" spc="-5" b="1" i="1">
                <a:latin typeface="Arial"/>
                <a:cs typeface="Arial"/>
              </a:rPr>
              <a:t>ЗАЕДНО </a:t>
            </a:r>
            <a:r>
              <a:rPr dirty="0" sz="1400" b="1" i="1">
                <a:latin typeface="Arial"/>
                <a:cs typeface="Arial"/>
              </a:rPr>
              <a:t>ЗА</a:t>
            </a:r>
            <a:r>
              <a:rPr dirty="0" sz="1400" spc="-5" b="1" i="1">
                <a:latin typeface="Arial"/>
                <a:cs typeface="Arial"/>
              </a:rPr>
              <a:t> </a:t>
            </a:r>
            <a:r>
              <a:rPr dirty="0" sz="1400" spc="-5" b="1" i="1">
                <a:solidFill>
                  <a:srgbClr val="008000"/>
                </a:solidFill>
                <a:latin typeface="Arial"/>
                <a:cs typeface="Arial"/>
              </a:rPr>
              <a:t>ПО-ЗЕЛЕНА</a:t>
            </a:r>
            <a:r>
              <a:rPr dirty="0" sz="1400" spc="-10" b="1" i="1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dirty="0" sz="1400" b="1" i="1">
                <a:latin typeface="Arial"/>
                <a:cs typeface="Arial"/>
              </a:rPr>
              <a:t>ЕВРОПА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76425" y="8613775"/>
            <a:ext cx="561975" cy="72390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90800" y="8604250"/>
            <a:ext cx="542584" cy="713983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495800" y="8642350"/>
            <a:ext cx="514350" cy="67627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133975" y="8613775"/>
            <a:ext cx="571500" cy="72390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295650" y="8680450"/>
            <a:ext cx="1047750" cy="5619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Yanislava Vangelova</dc:creator>
  <dcterms:created xsi:type="dcterms:W3CDTF">2024-05-31T16:39:00Z</dcterms:created>
  <dcterms:modified xsi:type="dcterms:W3CDTF">2024-05-31T16:39:00Z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2023-09-19T00:00:00Z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2024-05-31T00:00:00Z</vt:filetime>
  </property>
</Properties>
</file>