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6" r:id="rId2"/>
    <p:sldId id="256" r:id="rId3"/>
    <p:sldId id="265" r:id="rId4"/>
    <p:sldId id="260" r:id="rId5"/>
    <p:sldId id="258" r:id="rId6"/>
    <p:sldId id="268" r:id="rId7"/>
    <p:sldId id="262" r:id="rId8"/>
    <p:sldId id="267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25468" autoAdjust="0"/>
  </p:normalViewPr>
  <p:slideViewPr>
    <p:cSldViewPr snapToGrid="0">
      <p:cViewPr varScale="1">
        <p:scale>
          <a:sx n="27" d="100"/>
          <a:sy n="27" d="100"/>
        </p:scale>
        <p:origin x="3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830A45-B047-4E5B-8E1A-55E05ABC920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bg-BG"/>
        </a:p>
      </dgm:t>
    </dgm:pt>
    <dgm:pt modelId="{E2ABAF7B-58AC-4FA2-BF2E-9BD0B71D4BFE}">
      <dgm:prSet phldrT="[Текст]"/>
      <dgm:spPr/>
      <dgm:t>
        <a:bodyPr/>
        <a:lstStyle/>
        <a:p>
          <a:r>
            <a:rPr lang="ru-RU" dirty="0" err="1"/>
            <a:t>Защо</a:t>
          </a:r>
          <a:r>
            <a:rPr lang="ru-RU" dirty="0"/>
            <a:t> на </a:t>
          </a:r>
          <a:r>
            <a:rPr lang="ru-RU" dirty="0" err="1"/>
            <a:t>България</a:t>
          </a:r>
          <a:r>
            <a:rPr lang="ru-RU" dirty="0"/>
            <a:t> е необходима стратегия?</a:t>
          </a:r>
          <a:endParaRPr lang="bg-BG" dirty="0"/>
        </a:p>
      </dgm:t>
    </dgm:pt>
    <dgm:pt modelId="{14F92EF6-BB14-4CFB-95DB-56C1B6C95657}" type="parTrans" cxnId="{F49CB9D9-E227-4723-8813-2301BE931CE7}">
      <dgm:prSet/>
      <dgm:spPr/>
      <dgm:t>
        <a:bodyPr/>
        <a:lstStyle/>
        <a:p>
          <a:endParaRPr lang="bg-BG"/>
        </a:p>
      </dgm:t>
    </dgm:pt>
    <dgm:pt modelId="{63A552C2-1F40-4CCF-9D14-1A7EFB048369}" type="sibTrans" cxnId="{F49CB9D9-E227-4723-8813-2301BE931CE7}">
      <dgm:prSet/>
      <dgm:spPr/>
      <dgm:t>
        <a:bodyPr/>
        <a:lstStyle/>
        <a:p>
          <a:endParaRPr lang="bg-BG"/>
        </a:p>
      </dgm:t>
    </dgm:pt>
    <dgm:pt modelId="{9790709A-1A70-4958-878E-844C29917078}">
      <dgm:prSet phldrT="[Текст]"/>
      <dgm:spPr/>
      <dgm:t>
        <a:bodyPr/>
        <a:lstStyle/>
        <a:p>
          <a:r>
            <a:rPr lang="bg-BG" dirty="0"/>
            <a:t>Какво ще постигне стратегията</a:t>
          </a:r>
        </a:p>
      </dgm:t>
    </dgm:pt>
    <dgm:pt modelId="{1A2F3651-6117-4C11-918A-69EA0F57D487}" type="parTrans" cxnId="{A84DB77B-6D7C-4B81-A9BC-87030CF2EAE2}">
      <dgm:prSet/>
      <dgm:spPr/>
      <dgm:t>
        <a:bodyPr/>
        <a:lstStyle/>
        <a:p>
          <a:endParaRPr lang="bg-BG"/>
        </a:p>
      </dgm:t>
    </dgm:pt>
    <dgm:pt modelId="{CD512C2C-3284-44A8-B053-B58BE142CA56}" type="sibTrans" cxnId="{A84DB77B-6D7C-4B81-A9BC-87030CF2EAE2}">
      <dgm:prSet/>
      <dgm:spPr/>
      <dgm:t>
        <a:bodyPr/>
        <a:lstStyle/>
        <a:p>
          <a:endParaRPr lang="bg-BG"/>
        </a:p>
      </dgm:t>
    </dgm:pt>
    <dgm:pt modelId="{37EA036F-72B6-44F1-9C3A-760FBF4D56A4}">
      <dgm:prSet phldrT="[Текст]"/>
      <dgm:spPr/>
      <dgm:t>
        <a:bodyPr/>
        <a:lstStyle/>
        <a:p>
          <a:r>
            <a:rPr lang="bg-BG" dirty="0"/>
            <a:t>ПЛАН ЗА ДЕЙСТВИЕ</a:t>
          </a:r>
        </a:p>
      </dgm:t>
    </dgm:pt>
    <dgm:pt modelId="{8587FA1F-A3DA-42F1-94B8-AAF053E53AC0}" type="parTrans" cxnId="{99D5EA80-DE94-43AA-9662-BC119E50239E}">
      <dgm:prSet/>
      <dgm:spPr/>
      <dgm:t>
        <a:bodyPr/>
        <a:lstStyle/>
        <a:p>
          <a:endParaRPr lang="bg-BG"/>
        </a:p>
      </dgm:t>
    </dgm:pt>
    <dgm:pt modelId="{42AF2AF9-A411-44AE-BA5B-9ADE8AEAF06D}" type="sibTrans" cxnId="{99D5EA80-DE94-43AA-9662-BC119E50239E}">
      <dgm:prSet/>
      <dgm:spPr/>
      <dgm:t>
        <a:bodyPr/>
        <a:lstStyle/>
        <a:p>
          <a:endParaRPr lang="bg-BG"/>
        </a:p>
      </dgm:t>
    </dgm:pt>
    <dgm:pt modelId="{7EEA2A45-211A-4029-A216-B289262E0A4F}">
      <dgm:prSet/>
      <dgm:spPr/>
      <dgm:t>
        <a:bodyPr/>
        <a:lstStyle/>
        <a:p>
          <a:r>
            <a:rPr lang="bg-BG" dirty="0"/>
            <a:t>Какво представляват стратегическите цели?</a:t>
          </a:r>
        </a:p>
      </dgm:t>
    </dgm:pt>
    <dgm:pt modelId="{B6B72F1F-4581-42B3-A19B-AD6C61D4D36A}" type="parTrans" cxnId="{2A1838E6-7653-4145-A7B1-A2ECE12A0FEE}">
      <dgm:prSet/>
      <dgm:spPr/>
      <dgm:t>
        <a:bodyPr/>
        <a:lstStyle/>
        <a:p>
          <a:endParaRPr lang="bg-BG"/>
        </a:p>
      </dgm:t>
    </dgm:pt>
    <dgm:pt modelId="{FAF961AD-7E5E-4F28-955B-3483BEB38A63}" type="sibTrans" cxnId="{2A1838E6-7653-4145-A7B1-A2ECE12A0FEE}">
      <dgm:prSet/>
      <dgm:spPr/>
      <dgm:t>
        <a:bodyPr/>
        <a:lstStyle/>
        <a:p>
          <a:endParaRPr lang="bg-BG"/>
        </a:p>
      </dgm:t>
    </dgm:pt>
    <dgm:pt modelId="{8126C6AF-ABB1-4300-9BCE-CA1936D703DD}">
      <dgm:prSet/>
      <dgm:spPr/>
      <dgm:t>
        <a:bodyPr/>
        <a:lstStyle/>
        <a:p>
          <a:r>
            <a:rPr lang="bg-BG" dirty="0"/>
            <a:t>Времева рамка на стратегията</a:t>
          </a:r>
        </a:p>
      </dgm:t>
    </dgm:pt>
    <dgm:pt modelId="{B1F17BFF-099E-44D4-B47C-E4520594EACB}" type="parTrans" cxnId="{DD22180E-C17F-49C7-96DF-3DBF9D1A1D23}">
      <dgm:prSet/>
      <dgm:spPr/>
      <dgm:t>
        <a:bodyPr/>
        <a:lstStyle/>
        <a:p>
          <a:endParaRPr lang="bg-BG"/>
        </a:p>
      </dgm:t>
    </dgm:pt>
    <dgm:pt modelId="{CBE92773-13E7-440D-B889-87579FAA5702}" type="sibTrans" cxnId="{DD22180E-C17F-49C7-96DF-3DBF9D1A1D23}">
      <dgm:prSet/>
      <dgm:spPr/>
      <dgm:t>
        <a:bodyPr/>
        <a:lstStyle/>
        <a:p>
          <a:endParaRPr lang="bg-BG"/>
        </a:p>
      </dgm:t>
    </dgm:pt>
    <dgm:pt modelId="{1B23E238-A37C-4332-A301-CBD2BC09AFFF}" type="pres">
      <dgm:prSet presAssocID="{0B830A45-B047-4E5B-8E1A-55E05ABC9204}" presName="linear" presStyleCnt="0">
        <dgm:presLayoutVars>
          <dgm:animLvl val="lvl"/>
          <dgm:resizeHandles val="exact"/>
        </dgm:presLayoutVars>
      </dgm:prSet>
      <dgm:spPr/>
    </dgm:pt>
    <dgm:pt modelId="{DABCDE51-349E-47D8-8018-B676BA8D1A00}" type="pres">
      <dgm:prSet presAssocID="{E2ABAF7B-58AC-4FA2-BF2E-9BD0B71D4BF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DDCC2E3-835D-4169-9254-C26BDDB3F1F5}" type="pres">
      <dgm:prSet presAssocID="{63A552C2-1F40-4CCF-9D14-1A7EFB048369}" presName="spacer" presStyleCnt="0"/>
      <dgm:spPr/>
    </dgm:pt>
    <dgm:pt modelId="{96E56023-6DB6-4BBF-95E0-8AB516333DD3}" type="pres">
      <dgm:prSet presAssocID="{8126C6AF-ABB1-4300-9BCE-CA1936D703D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BD162A3-6287-454B-94C5-65B72ABBF6D2}" type="pres">
      <dgm:prSet presAssocID="{CBE92773-13E7-440D-B889-87579FAA5702}" presName="spacer" presStyleCnt="0"/>
      <dgm:spPr/>
    </dgm:pt>
    <dgm:pt modelId="{0F001710-15E6-4EA9-AB93-A84561A6044B}" type="pres">
      <dgm:prSet presAssocID="{9790709A-1A70-4958-878E-844C2991707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56676E3-A090-4047-BA7F-8061CB9A8750}" type="pres">
      <dgm:prSet presAssocID="{CD512C2C-3284-44A8-B053-B58BE142CA56}" presName="spacer" presStyleCnt="0"/>
      <dgm:spPr/>
    </dgm:pt>
    <dgm:pt modelId="{5A893A95-9B5A-4F92-8525-BE2DA09661CF}" type="pres">
      <dgm:prSet presAssocID="{7EEA2A45-211A-4029-A216-B289262E0A4F}" presName="parentText" presStyleLbl="node1" presStyleIdx="3" presStyleCnt="5" custLinFactNeighborY="-65332">
        <dgm:presLayoutVars>
          <dgm:chMax val="0"/>
          <dgm:bulletEnabled val="1"/>
        </dgm:presLayoutVars>
      </dgm:prSet>
      <dgm:spPr/>
    </dgm:pt>
    <dgm:pt modelId="{C9867C43-C2D9-43FB-8B49-FAB627B3ADE1}" type="pres">
      <dgm:prSet presAssocID="{FAF961AD-7E5E-4F28-955B-3483BEB38A63}" presName="spacer" presStyleCnt="0"/>
      <dgm:spPr/>
    </dgm:pt>
    <dgm:pt modelId="{89E1AF82-5F08-4D77-A5C3-99F9AAF7D016}" type="pres">
      <dgm:prSet presAssocID="{37EA036F-72B6-44F1-9C3A-760FBF4D56A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25C7804-3CA5-4B8C-9E77-25AC5CA7245A}" type="presOf" srcId="{E2ABAF7B-58AC-4FA2-BF2E-9BD0B71D4BFE}" destId="{DABCDE51-349E-47D8-8018-B676BA8D1A00}" srcOrd="0" destOrd="0" presId="urn:microsoft.com/office/officeart/2005/8/layout/vList2"/>
    <dgm:cxn modelId="{DD22180E-C17F-49C7-96DF-3DBF9D1A1D23}" srcId="{0B830A45-B047-4E5B-8E1A-55E05ABC9204}" destId="{8126C6AF-ABB1-4300-9BCE-CA1936D703DD}" srcOrd="1" destOrd="0" parTransId="{B1F17BFF-099E-44D4-B47C-E4520594EACB}" sibTransId="{CBE92773-13E7-440D-B889-87579FAA5702}"/>
    <dgm:cxn modelId="{AECB0131-6A02-40C8-9C8B-D3AC97B46C90}" type="presOf" srcId="{9790709A-1A70-4958-878E-844C29917078}" destId="{0F001710-15E6-4EA9-AB93-A84561A6044B}" srcOrd="0" destOrd="0" presId="urn:microsoft.com/office/officeart/2005/8/layout/vList2"/>
    <dgm:cxn modelId="{D337E26D-13BA-4909-AD15-A3ABF92F6E49}" type="presOf" srcId="{0B830A45-B047-4E5B-8E1A-55E05ABC9204}" destId="{1B23E238-A37C-4332-A301-CBD2BC09AFFF}" srcOrd="0" destOrd="0" presId="urn:microsoft.com/office/officeart/2005/8/layout/vList2"/>
    <dgm:cxn modelId="{A84DB77B-6D7C-4B81-A9BC-87030CF2EAE2}" srcId="{0B830A45-B047-4E5B-8E1A-55E05ABC9204}" destId="{9790709A-1A70-4958-878E-844C29917078}" srcOrd="2" destOrd="0" parTransId="{1A2F3651-6117-4C11-918A-69EA0F57D487}" sibTransId="{CD512C2C-3284-44A8-B053-B58BE142CA56}"/>
    <dgm:cxn modelId="{99D5EA80-DE94-43AA-9662-BC119E50239E}" srcId="{0B830A45-B047-4E5B-8E1A-55E05ABC9204}" destId="{37EA036F-72B6-44F1-9C3A-760FBF4D56A4}" srcOrd="4" destOrd="0" parTransId="{8587FA1F-A3DA-42F1-94B8-AAF053E53AC0}" sibTransId="{42AF2AF9-A411-44AE-BA5B-9ADE8AEAF06D}"/>
    <dgm:cxn modelId="{5BAF78AB-DCCC-469F-88C4-F06689BE5F51}" type="presOf" srcId="{37EA036F-72B6-44F1-9C3A-760FBF4D56A4}" destId="{89E1AF82-5F08-4D77-A5C3-99F9AAF7D016}" srcOrd="0" destOrd="0" presId="urn:microsoft.com/office/officeart/2005/8/layout/vList2"/>
    <dgm:cxn modelId="{F49CB9D9-E227-4723-8813-2301BE931CE7}" srcId="{0B830A45-B047-4E5B-8E1A-55E05ABC9204}" destId="{E2ABAF7B-58AC-4FA2-BF2E-9BD0B71D4BFE}" srcOrd="0" destOrd="0" parTransId="{14F92EF6-BB14-4CFB-95DB-56C1B6C95657}" sibTransId="{63A552C2-1F40-4CCF-9D14-1A7EFB048369}"/>
    <dgm:cxn modelId="{2A1838E6-7653-4145-A7B1-A2ECE12A0FEE}" srcId="{0B830A45-B047-4E5B-8E1A-55E05ABC9204}" destId="{7EEA2A45-211A-4029-A216-B289262E0A4F}" srcOrd="3" destOrd="0" parTransId="{B6B72F1F-4581-42B3-A19B-AD6C61D4D36A}" sibTransId="{FAF961AD-7E5E-4F28-955B-3483BEB38A63}"/>
    <dgm:cxn modelId="{DD4872E6-FAD6-42BA-BA33-78BAE876E45D}" type="presOf" srcId="{7EEA2A45-211A-4029-A216-B289262E0A4F}" destId="{5A893A95-9B5A-4F92-8525-BE2DA09661CF}" srcOrd="0" destOrd="0" presId="urn:microsoft.com/office/officeart/2005/8/layout/vList2"/>
    <dgm:cxn modelId="{4A1A5FF5-2C95-4EEB-9C35-0CE275D8C1F8}" type="presOf" srcId="{8126C6AF-ABB1-4300-9BCE-CA1936D703DD}" destId="{96E56023-6DB6-4BBF-95E0-8AB516333DD3}" srcOrd="0" destOrd="0" presId="urn:microsoft.com/office/officeart/2005/8/layout/vList2"/>
    <dgm:cxn modelId="{07568288-5E19-41CF-AB5E-21B68E4A9725}" type="presParOf" srcId="{1B23E238-A37C-4332-A301-CBD2BC09AFFF}" destId="{DABCDE51-349E-47D8-8018-B676BA8D1A00}" srcOrd="0" destOrd="0" presId="urn:microsoft.com/office/officeart/2005/8/layout/vList2"/>
    <dgm:cxn modelId="{92280276-95AF-4E57-A18F-793853F7AE0A}" type="presParOf" srcId="{1B23E238-A37C-4332-A301-CBD2BC09AFFF}" destId="{CDDCC2E3-835D-4169-9254-C26BDDB3F1F5}" srcOrd="1" destOrd="0" presId="urn:microsoft.com/office/officeart/2005/8/layout/vList2"/>
    <dgm:cxn modelId="{895B78C8-3778-4F7A-9BD1-414302335428}" type="presParOf" srcId="{1B23E238-A37C-4332-A301-CBD2BC09AFFF}" destId="{96E56023-6DB6-4BBF-95E0-8AB516333DD3}" srcOrd="2" destOrd="0" presId="urn:microsoft.com/office/officeart/2005/8/layout/vList2"/>
    <dgm:cxn modelId="{9F0F6353-4668-488E-B7D3-AD3D0E3682B9}" type="presParOf" srcId="{1B23E238-A37C-4332-A301-CBD2BC09AFFF}" destId="{BBD162A3-6287-454B-94C5-65B72ABBF6D2}" srcOrd="3" destOrd="0" presId="urn:microsoft.com/office/officeart/2005/8/layout/vList2"/>
    <dgm:cxn modelId="{340DA997-00D3-4A04-87D7-03C0774975DC}" type="presParOf" srcId="{1B23E238-A37C-4332-A301-CBD2BC09AFFF}" destId="{0F001710-15E6-4EA9-AB93-A84561A6044B}" srcOrd="4" destOrd="0" presId="urn:microsoft.com/office/officeart/2005/8/layout/vList2"/>
    <dgm:cxn modelId="{FECE037C-28FE-4061-8D8B-634679FEC07E}" type="presParOf" srcId="{1B23E238-A37C-4332-A301-CBD2BC09AFFF}" destId="{456676E3-A090-4047-BA7F-8061CB9A8750}" srcOrd="5" destOrd="0" presId="urn:microsoft.com/office/officeart/2005/8/layout/vList2"/>
    <dgm:cxn modelId="{837C3ED4-1214-4BFA-9FFA-09C2E732B669}" type="presParOf" srcId="{1B23E238-A37C-4332-A301-CBD2BC09AFFF}" destId="{5A893A95-9B5A-4F92-8525-BE2DA09661CF}" srcOrd="6" destOrd="0" presId="urn:microsoft.com/office/officeart/2005/8/layout/vList2"/>
    <dgm:cxn modelId="{06F19EB0-6BEC-459A-95EF-BE30BB27C176}" type="presParOf" srcId="{1B23E238-A37C-4332-A301-CBD2BC09AFFF}" destId="{C9867C43-C2D9-43FB-8B49-FAB627B3ADE1}" srcOrd="7" destOrd="0" presId="urn:microsoft.com/office/officeart/2005/8/layout/vList2"/>
    <dgm:cxn modelId="{5E145E35-5E42-41FC-AD6D-18A823756442}" type="presParOf" srcId="{1B23E238-A37C-4332-A301-CBD2BC09AFFF}" destId="{89E1AF82-5F08-4D77-A5C3-99F9AAF7D01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8BDFAB-E2F8-4A55-93C3-2FACF14FBA3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C9E876B0-F744-4F6B-8E20-CF68242A1945}">
      <dgm:prSet phldrT="[Текст]"/>
      <dgm:spPr/>
      <dgm:t>
        <a:bodyPr/>
        <a:lstStyle/>
        <a:p>
          <a:r>
            <a:rPr lang="bg-BG" dirty="0"/>
            <a:t>Цел</a:t>
          </a:r>
        </a:p>
      </dgm:t>
    </dgm:pt>
    <dgm:pt modelId="{4EB2A895-6152-4B10-87FE-E90616A07E62}" type="parTrans" cxnId="{0A57CD2C-58D0-49CC-8177-E8BE68D4AB33}">
      <dgm:prSet/>
      <dgm:spPr/>
      <dgm:t>
        <a:bodyPr/>
        <a:lstStyle/>
        <a:p>
          <a:endParaRPr lang="bg-BG"/>
        </a:p>
      </dgm:t>
    </dgm:pt>
    <dgm:pt modelId="{65FD2C50-3C02-4953-836A-E51BD36218C7}" type="sibTrans" cxnId="{0A57CD2C-58D0-49CC-8177-E8BE68D4AB33}">
      <dgm:prSet/>
      <dgm:spPr/>
      <dgm:t>
        <a:bodyPr/>
        <a:lstStyle/>
        <a:p>
          <a:endParaRPr lang="bg-BG"/>
        </a:p>
      </dgm:t>
    </dgm:pt>
    <dgm:pt modelId="{09CA1D1C-0B8F-4A9E-A59D-2DB49412E8FD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/>
            <a:t>Развитие на най-</a:t>
          </a:r>
          <a:r>
            <a:rPr lang="ru-RU" dirty="0" err="1"/>
            <a:t>високото</a:t>
          </a:r>
          <a:r>
            <a:rPr lang="ru-RU" dirty="0"/>
            <a:t> </a:t>
          </a:r>
          <a:r>
            <a:rPr lang="ru-RU" dirty="0" err="1"/>
            <a:t>възможно</a:t>
          </a:r>
          <a:r>
            <a:rPr lang="ru-RU" dirty="0"/>
            <a:t> </a:t>
          </a:r>
          <a:r>
            <a:rPr lang="ru-RU" dirty="0" err="1"/>
            <a:t>ниво</a:t>
          </a:r>
          <a:r>
            <a:rPr lang="ru-RU" dirty="0"/>
            <a:t> на </a:t>
          </a:r>
          <a:r>
            <a:rPr lang="ru-RU" dirty="0" err="1"/>
            <a:t>устойчивост</a:t>
          </a:r>
          <a:r>
            <a:rPr lang="ru-RU" dirty="0"/>
            <a:t> </a:t>
          </a:r>
          <a:r>
            <a:rPr lang="ru-RU" dirty="0" err="1"/>
            <a:t>срещу</a:t>
          </a:r>
          <a:r>
            <a:rPr lang="ru-RU" dirty="0"/>
            <a:t> </a:t>
          </a:r>
          <a:r>
            <a:rPr lang="ru-RU" dirty="0" err="1"/>
            <a:t>изменението</a:t>
          </a:r>
          <a:r>
            <a:rPr lang="ru-RU" dirty="0"/>
            <a:t> на климата</a:t>
          </a:r>
          <a:endParaRPr lang="bg-BG" dirty="0"/>
        </a:p>
      </dgm:t>
    </dgm:pt>
    <dgm:pt modelId="{ADDD134D-0F6C-47E9-B7E4-248DDDED6DB5}" type="parTrans" cxnId="{46B9598E-D547-4920-95A3-BBC77C387CE7}">
      <dgm:prSet/>
      <dgm:spPr/>
      <dgm:t>
        <a:bodyPr/>
        <a:lstStyle/>
        <a:p>
          <a:endParaRPr lang="bg-BG"/>
        </a:p>
      </dgm:t>
    </dgm:pt>
    <dgm:pt modelId="{D08F580E-0465-417A-933C-4294F8A6CF08}" type="sibTrans" cxnId="{46B9598E-D547-4920-95A3-BBC77C387CE7}">
      <dgm:prSet/>
      <dgm:spPr/>
      <dgm:t>
        <a:bodyPr/>
        <a:lstStyle/>
        <a:p>
          <a:endParaRPr lang="bg-BG"/>
        </a:p>
      </dgm:t>
    </dgm:pt>
    <dgm:pt modelId="{2BF42E47-845D-4555-BBCB-A40083E99469}">
      <dgm:prSet phldrT="[Текст]"/>
      <dgm:spPr>
        <a:solidFill>
          <a:srgbClr val="92D050"/>
        </a:solidFill>
      </dgm:spPr>
      <dgm:t>
        <a:bodyPr/>
        <a:lstStyle/>
        <a:p>
          <a:r>
            <a:rPr lang="bg-BG" dirty="0"/>
            <a:t>Дългосрочна цел</a:t>
          </a:r>
        </a:p>
      </dgm:t>
    </dgm:pt>
    <dgm:pt modelId="{5B10F756-1F10-4F24-A0D7-ADE59B2BC6DB}" type="parTrans" cxnId="{7846E293-1A4A-4EFC-B57C-40F562A61D90}">
      <dgm:prSet/>
      <dgm:spPr/>
      <dgm:t>
        <a:bodyPr/>
        <a:lstStyle/>
        <a:p>
          <a:endParaRPr lang="bg-BG"/>
        </a:p>
      </dgm:t>
    </dgm:pt>
    <dgm:pt modelId="{4AB1560A-7896-4F80-B74C-1314C00D9E54}" type="sibTrans" cxnId="{7846E293-1A4A-4EFC-B57C-40F562A61D90}">
      <dgm:prSet/>
      <dgm:spPr/>
      <dgm:t>
        <a:bodyPr/>
        <a:lstStyle/>
        <a:p>
          <a:endParaRPr lang="bg-BG"/>
        </a:p>
      </dgm:t>
    </dgm:pt>
    <dgm:pt modelId="{D1FD4B1C-ADB6-4AD8-855B-E9CF0CD3884F}">
      <dgm:prSet phldrT="[Текст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bg-BG" dirty="0"/>
            <a:t>икономическа, социална и екологична устойчивост</a:t>
          </a:r>
        </a:p>
      </dgm:t>
    </dgm:pt>
    <dgm:pt modelId="{617788A7-2ADF-4E52-92A3-A967222CB5C3}" type="parTrans" cxnId="{0C5B4318-833B-4077-9FCB-D28BF084F9E6}">
      <dgm:prSet/>
      <dgm:spPr/>
      <dgm:t>
        <a:bodyPr/>
        <a:lstStyle/>
        <a:p>
          <a:endParaRPr lang="bg-BG"/>
        </a:p>
      </dgm:t>
    </dgm:pt>
    <dgm:pt modelId="{2F56777F-D1F2-4E8A-84BF-778D6B88B212}" type="sibTrans" cxnId="{0C5B4318-833B-4077-9FCB-D28BF084F9E6}">
      <dgm:prSet/>
      <dgm:spPr/>
      <dgm:t>
        <a:bodyPr/>
        <a:lstStyle/>
        <a:p>
          <a:endParaRPr lang="bg-BG"/>
        </a:p>
      </dgm:t>
    </dgm:pt>
    <dgm:pt modelId="{8261EEEC-90B0-45EC-A1C2-B51705112899}" type="pres">
      <dgm:prSet presAssocID="{9C8BDFAB-E2F8-4A55-93C3-2FACF14FBA3E}" presName="diagram" presStyleCnt="0">
        <dgm:presLayoutVars>
          <dgm:dir/>
          <dgm:resizeHandles val="exact"/>
        </dgm:presLayoutVars>
      </dgm:prSet>
      <dgm:spPr/>
    </dgm:pt>
    <dgm:pt modelId="{6057214E-257A-4F1B-89DB-F5F5F6088A0D}" type="pres">
      <dgm:prSet presAssocID="{C9E876B0-F744-4F6B-8E20-CF68242A1945}" presName="node" presStyleLbl="node1" presStyleIdx="0" presStyleCnt="4" custLinFactNeighborX="-1258" custLinFactNeighborY="-19521">
        <dgm:presLayoutVars>
          <dgm:bulletEnabled val="1"/>
        </dgm:presLayoutVars>
      </dgm:prSet>
      <dgm:spPr/>
    </dgm:pt>
    <dgm:pt modelId="{60A299A1-A056-4199-B2C2-BE7433B17B24}" type="pres">
      <dgm:prSet presAssocID="{65FD2C50-3C02-4953-836A-E51BD36218C7}" presName="sibTrans" presStyleCnt="0"/>
      <dgm:spPr/>
    </dgm:pt>
    <dgm:pt modelId="{555F6583-C453-45A4-B617-654159C70D6E}" type="pres">
      <dgm:prSet presAssocID="{09CA1D1C-0B8F-4A9E-A59D-2DB49412E8FD}" presName="node" presStyleLbl="node1" presStyleIdx="1" presStyleCnt="4" custScaleX="197106" custScaleY="116667" custLinFactNeighborX="-2287" custLinFactNeighborY="-12845">
        <dgm:presLayoutVars>
          <dgm:bulletEnabled val="1"/>
        </dgm:presLayoutVars>
      </dgm:prSet>
      <dgm:spPr/>
    </dgm:pt>
    <dgm:pt modelId="{D6E97D98-CAAA-4155-8923-12E631A31729}" type="pres">
      <dgm:prSet presAssocID="{D08F580E-0465-417A-933C-4294F8A6CF08}" presName="sibTrans" presStyleCnt="0"/>
      <dgm:spPr/>
    </dgm:pt>
    <dgm:pt modelId="{04D10837-3785-4644-948E-2635CD9718C5}" type="pres">
      <dgm:prSet presAssocID="{2BF42E47-845D-4555-BBCB-A40083E99469}" presName="node" presStyleLbl="node1" presStyleIdx="2" presStyleCnt="4" custLinFactX="-2263" custLinFactNeighborX="-100000" custLinFactNeighborY="12746">
        <dgm:presLayoutVars>
          <dgm:bulletEnabled val="1"/>
        </dgm:presLayoutVars>
      </dgm:prSet>
      <dgm:spPr/>
    </dgm:pt>
    <dgm:pt modelId="{B37269D9-341B-4B0A-944C-8C00728F5191}" type="pres">
      <dgm:prSet presAssocID="{4AB1560A-7896-4F80-B74C-1314C00D9E54}" presName="sibTrans" presStyleCnt="0"/>
      <dgm:spPr/>
    </dgm:pt>
    <dgm:pt modelId="{E72A4523-57C9-49D3-AF4C-D03777382C34}" type="pres">
      <dgm:prSet presAssocID="{D1FD4B1C-ADB6-4AD8-855B-E9CF0CD3884F}" presName="node" presStyleLbl="node1" presStyleIdx="3" presStyleCnt="4" custScaleX="205543" custLinFactNeighborX="-2891" custLinFactNeighborY="13009">
        <dgm:presLayoutVars>
          <dgm:bulletEnabled val="1"/>
        </dgm:presLayoutVars>
      </dgm:prSet>
      <dgm:spPr/>
    </dgm:pt>
  </dgm:ptLst>
  <dgm:cxnLst>
    <dgm:cxn modelId="{0C5B4318-833B-4077-9FCB-D28BF084F9E6}" srcId="{9C8BDFAB-E2F8-4A55-93C3-2FACF14FBA3E}" destId="{D1FD4B1C-ADB6-4AD8-855B-E9CF0CD3884F}" srcOrd="3" destOrd="0" parTransId="{617788A7-2ADF-4E52-92A3-A967222CB5C3}" sibTransId="{2F56777F-D1F2-4E8A-84BF-778D6B88B212}"/>
    <dgm:cxn modelId="{80AFA621-EED7-4E4C-A195-63B8594AACA8}" type="presOf" srcId="{2BF42E47-845D-4555-BBCB-A40083E99469}" destId="{04D10837-3785-4644-948E-2635CD9718C5}" srcOrd="0" destOrd="0" presId="urn:microsoft.com/office/officeart/2005/8/layout/default"/>
    <dgm:cxn modelId="{C6558326-888D-4FE8-A90A-9625C134E235}" type="presOf" srcId="{09CA1D1C-0B8F-4A9E-A59D-2DB49412E8FD}" destId="{555F6583-C453-45A4-B617-654159C70D6E}" srcOrd="0" destOrd="0" presId="urn:microsoft.com/office/officeart/2005/8/layout/default"/>
    <dgm:cxn modelId="{0A57CD2C-58D0-49CC-8177-E8BE68D4AB33}" srcId="{9C8BDFAB-E2F8-4A55-93C3-2FACF14FBA3E}" destId="{C9E876B0-F744-4F6B-8E20-CF68242A1945}" srcOrd="0" destOrd="0" parTransId="{4EB2A895-6152-4B10-87FE-E90616A07E62}" sibTransId="{65FD2C50-3C02-4953-836A-E51BD36218C7}"/>
    <dgm:cxn modelId="{D611F065-8EEF-477C-9744-351C6C600A7A}" type="presOf" srcId="{9C8BDFAB-E2F8-4A55-93C3-2FACF14FBA3E}" destId="{8261EEEC-90B0-45EC-A1C2-B51705112899}" srcOrd="0" destOrd="0" presId="urn:microsoft.com/office/officeart/2005/8/layout/default"/>
    <dgm:cxn modelId="{46B9598E-D547-4920-95A3-BBC77C387CE7}" srcId="{9C8BDFAB-E2F8-4A55-93C3-2FACF14FBA3E}" destId="{09CA1D1C-0B8F-4A9E-A59D-2DB49412E8FD}" srcOrd="1" destOrd="0" parTransId="{ADDD134D-0F6C-47E9-B7E4-248DDDED6DB5}" sibTransId="{D08F580E-0465-417A-933C-4294F8A6CF08}"/>
    <dgm:cxn modelId="{7846E293-1A4A-4EFC-B57C-40F562A61D90}" srcId="{9C8BDFAB-E2F8-4A55-93C3-2FACF14FBA3E}" destId="{2BF42E47-845D-4555-BBCB-A40083E99469}" srcOrd="2" destOrd="0" parTransId="{5B10F756-1F10-4F24-A0D7-ADE59B2BC6DB}" sibTransId="{4AB1560A-7896-4F80-B74C-1314C00D9E54}"/>
    <dgm:cxn modelId="{24F3409C-8318-4461-BA44-B8BD80E40F44}" type="presOf" srcId="{C9E876B0-F744-4F6B-8E20-CF68242A1945}" destId="{6057214E-257A-4F1B-89DB-F5F5F6088A0D}" srcOrd="0" destOrd="0" presId="urn:microsoft.com/office/officeart/2005/8/layout/default"/>
    <dgm:cxn modelId="{242E12D5-BA5B-4109-912E-627CA9CBF39F}" type="presOf" srcId="{D1FD4B1C-ADB6-4AD8-855B-E9CF0CD3884F}" destId="{E72A4523-57C9-49D3-AF4C-D03777382C34}" srcOrd="0" destOrd="0" presId="urn:microsoft.com/office/officeart/2005/8/layout/default"/>
    <dgm:cxn modelId="{E66503E2-A11F-46E8-9202-5C183F2ADEF0}" type="presParOf" srcId="{8261EEEC-90B0-45EC-A1C2-B51705112899}" destId="{6057214E-257A-4F1B-89DB-F5F5F6088A0D}" srcOrd="0" destOrd="0" presId="urn:microsoft.com/office/officeart/2005/8/layout/default"/>
    <dgm:cxn modelId="{664E4680-7D39-4CEB-BCF2-C98D83B1E5D3}" type="presParOf" srcId="{8261EEEC-90B0-45EC-A1C2-B51705112899}" destId="{60A299A1-A056-4199-B2C2-BE7433B17B24}" srcOrd="1" destOrd="0" presId="urn:microsoft.com/office/officeart/2005/8/layout/default"/>
    <dgm:cxn modelId="{5937962E-EF1A-4FC0-9A9A-7C5FE7E3DB1C}" type="presParOf" srcId="{8261EEEC-90B0-45EC-A1C2-B51705112899}" destId="{555F6583-C453-45A4-B617-654159C70D6E}" srcOrd="2" destOrd="0" presId="urn:microsoft.com/office/officeart/2005/8/layout/default"/>
    <dgm:cxn modelId="{E4F75234-2E4C-4F2D-A0B2-0626D0C60083}" type="presParOf" srcId="{8261EEEC-90B0-45EC-A1C2-B51705112899}" destId="{D6E97D98-CAAA-4155-8923-12E631A31729}" srcOrd="3" destOrd="0" presId="urn:microsoft.com/office/officeart/2005/8/layout/default"/>
    <dgm:cxn modelId="{09D64B63-4BB2-45D9-BD1D-87CD1E5B8E0C}" type="presParOf" srcId="{8261EEEC-90B0-45EC-A1C2-B51705112899}" destId="{04D10837-3785-4644-948E-2635CD9718C5}" srcOrd="4" destOrd="0" presId="urn:microsoft.com/office/officeart/2005/8/layout/default"/>
    <dgm:cxn modelId="{E7483319-D091-4708-9734-2425A7BF7024}" type="presParOf" srcId="{8261EEEC-90B0-45EC-A1C2-B51705112899}" destId="{B37269D9-341B-4B0A-944C-8C00728F5191}" srcOrd="5" destOrd="0" presId="urn:microsoft.com/office/officeart/2005/8/layout/default"/>
    <dgm:cxn modelId="{783EE58C-0806-4044-B014-463577A565A7}" type="presParOf" srcId="{8261EEEC-90B0-45EC-A1C2-B51705112899}" destId="{E72A4523-57C9-49D3-AF4C-D03777382C3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EE9256-30EF-4092-BBB5-9E29A2979CAB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442D675-5684-4519-BEA8-3087A0B01357}">
      <dgm:prSet phldrT="[Текст]"/>
      <dgm:spPr/>
      <dgm:t>
        <a:bodyPr/>
        <a:lstStyle/>
        <a:p>
          <a:r>
            <a:rPr lang="bg-BG" dirty="0">
              <a:solidFill>
                <a:schemeClr val="accent2">
                  <a:lumMod val="60000"/>
                  <a:lumOff val="40000"/>
                </a:schemeClr>
              </a:solidFill>
            </a:rPr>
            <a:t>Селско</a:t>
          </a:r>
          <a:r>
            <a:rPr lang="bg-BG" dirty="0"/>
            <a:t> стопанство</a:t>
          </a:r>
        </a:p>
      </dgm:t>
    </dgm:pt>
    <dgm:pt modelId="{6C52FBE3-006A-4EC5-80EF-44B70AA2FC6E}" type="parTrans" cxnId="{A72C58DF-9403-413F-8921-9CE824763C8E}">
      <dgm:prSet/>
      <dgm:spPr/>
      <dgm:t>
        <a:bodyPr/>
        <a:lstStyle/>
        <a:p>
          <a:endParaRPr lang="bg-BG"/>
        </a:p>
      </dgm:t>
    </dgm:pt>
    <dgm:pt modelId="{B6FCB705-8EAF-42E7-8332-B655F37E9F91}" type="sibTrans" cxnId="{A72C58DF-9403-413F-8921-9CE824763C8E}">
      <dgm:prSet/>
      <dgm:spPr/>
      <dgm:t>
        <a:bodyPr/>
        <a:lstStyle/>
        <a:p>
          <a:endParaRPr lang="bg-BG"/>
        </a:p>
      </dgm:t>
    </dgm:pt>
    <dgm:pt modelId="{123AC522-3A20-4F27-BB31-0700006CB34B}">
      <dgm:prSet phldrT="[Текст]" custT="1"/>
      <dgm:spPr/>
      <dgm:t>
        <a:bodyPr/>
        <a:lstStyle/>
        <a:p>
          <a:r>
            <a:rPr lang="bg-BG" sz="1600" dirty="0">
              <a:solidFill>
                <a:srgbClr val="00B050"/>
              </a:solidFill>
            </a:rPr>
            <a:t>Биоразнообразие</a:t>
          </a:r>
          <a:r>
            <a:rPr lang="bg-BG" sz="1400" dirty="0"/>
            <a:t> </a:t>
          </a:r>
          <a:r>
            <a:rPr lang="bg-BG" sz="1800" dirty="0">
              <a:solidFill>
                <a:srgbClr val="00B0F0"/>
              </a:solidFill>
            </a:rPr>
            <a:t>и</a:t>
          </a:r>
          <a:r>
            <a:rPr lang="bg-BG" sz="1400" dirty="0"/>
            <a:t> </a:t>
          </a:r>
          <a:r>
            <a:rPr lang="bg-BG" sz="1800" dirty="0">
              <a:solidFill>
                <a:srgbClr val="00B0F0"/>
              </a:solidFill>
            </a:rPr>
            <a:t>екосистеми</a:t>
          </a:r>
          <a:endParaRPr lang="bg-BG" sz="1400" dirty="0">
            <a:solidFill>
              <a:srgbClr val="00B0F0"/>
            </a:solidFill>
          </a:endParaRPr>
        </a:p>
      </dgm:t>
    </dgm:pt>
    <dgm:pt modelId="{331AFB08-CE95-4BD3-81BA-A67FBD4FA64B}" type="parTrans" cxnId="{D243DE7B-E14B-4F22-871F-FFEA2341AF70}">
      <dgm:prSet/>
      <dgm:spPr/>
      <dgm:t>
        <a:bodyPr/>
        <a:lstStyle/>
        <a:p>
          <a:endParaRPr lang="bg-BG"/>
        </a:p>
      </dgm:t>
    </dgm:pt>
    <dgm:pt modelId="{301B6F19-5F5C-493C-918D-F6F7D52FF215}" type="sibTrans" cxnId="{D243DE7B-E14B-4F22-871F-FFEA2341AF70}">
      <dgm:prSet/>
      <dgm:spPr/>
      <dgm:t>
        <a:bodyPr/>
        <a:lstStyle/>
        <a:p>
          <a:endParaRPr lang="bg-BG"/>
        </a:p>
      </dgm:t>
    </dgm:pt>
    <dgm:pt modelId="{D6927BA2-FAE3-4047-B997-4CC8BCD4E2A3}">
      <dgm:prSet phldrT="[Текст]" custT="1"/>
      <dgm:spPr/>
      <dgm:t>
        <a:bodyPr/>
        <a:lstStyle/>
        <a:p>
          <a:r>
            <a:rPr lang="bg-BG" sz="1500" dirty="0"/>
            <a:t> </a:t>
          </a:r>
          <a:r>
            <a:rPr lang="bg-BG" sz="1800" dirty="0">
              <a:solidFill>
                <a:srgbClr val="FFFF00"/>
              </a:solidFill>
            </a:rPr>
            <a:t>Енергетика</a:t>
          </a:r>
          <a:endParaRPr lang="bg-BG" sz="1500" dirty="0">
            <a:solidFill>
              <a:srgbClr val="FFFF00"/>
            </a:solidFill>
          </a:endParaRPr>
        </a:p>
      </dgm:t>
    </dgm:pt>
    <dgm:pt modelId="{C8C6767C-3C74-4CA8-91D9-FACA68435345}" type="parTrans" cxnId="{6CD9D6F0-F204-41BE-B5D8-2B7B891BBDBA}">
      <dgm:prSet/>
      <dgm:spPr/>
      <dgm:t>
        <a:bodyPr/>
        <a:lstStyle/>
        <a:p>
          <a:endParaRPr lang="bg-BG"/>
        </a:p>
      </dgm:t>
    </dgm:pt>
    <dgm:pt modelId="{74A16083-FD0B-4C77-BDBB-60761F2AB060}" type="sibTrans" cxnId="{6CD9D6F0-F204-41BE-B5D8-2B7B891BBDBA}">
      <dgm:prSet/>
      <dgm:spPr/>
      <dgm:t>
        <a:bodyPr/>
        <a:lstStyle/>
        <a:p>
          <a:endParaRPr lang="bg-BG"/>
        </a:p>
      </dgm:t>
    </dgm:pt>
    <dgm:pt modelId="{561E6B0E-473E-4BEC-97EC-7C2292A5EA7A}">
      <dgm:prSet phldrT="[Текст]" custT="1"/>
      <dgm:spPr/>
      <dgm:t>
        <a:bodyPr/>
        <a:lstStyle/>
        <a:p>
          <a:r>
            <a:rPr lang="bg-BG" sz="1800" i="1" dirty="0">
              <a:solidFill>
                <a:srgbClr val="92D050"/>
              </a:solidFill>
            </a:rPr>
            <a:t>Гори</a:t>
          </a:r>
          <a:endParaRPr lang="bg-BG" sz="1700" i="1" dirty="0">
            <a:solidFill>
              <a:srgbClr val="92D050"/>
            </a:solidFill>
          </a:endParaRPr>
        </a:p>
      </dgm:t>
    </dgm:pt>
    <dgm:pt modelId="{E0BB0E7E-6A50-4550-8FC1-D54D1A9EF703}" type="parTrans" cxnId="{4EBD7BD0-1BD6-4993-98EB-AA6904AC16D1}">
      <dgm:prSet/>
      <dgm:spPr/>
      <dgm:t>
        <a:bodyPr/>
        <a:lstStyle/>
        <a:p>
          <a:endParaRPr lang="bg-BG"/>
        </a:p>
      </dgm:t>
    </dgm:pt>
    <dgm:pt modelId="{1245FEDF-A8C2-4340-BC45-5636AEAD5D27}" type="sibTrans" cxnId="{4EBD7BD0-1BD6-4993-98EB-AA6904AC16D1}">
      <dgm:prSet/>
      <dgm:spPr/>
      <dgm:t>
        <a:bodyPr/>
        <a:lstStyle/>
        <a:p>
          <a:endParaRPr lang="bg-BG"/>
        </a:p>
      </dgm:t>
    </dgm:pt>
    <dgm:pt modelId="{F317B35A-DEE3-4CC9-B994-D4B4403676F8}">
      <dgm:prSet phldrT="[Текст]" custT="1"/>
      <dgm:spPr/>
      <dgm:t>
        <a:bodyPr/>
        <a:lstStyle/>
        <a:p>
          <a:r>
            <a:rPr lang="bg-BG" sz="2000" dirty="0"/>
            <a:t>Човешко</a:t>
          </a:r>
          <a:r>
            <a:rPr lang="en-US" sz="2600" dirty="0"/>
            <a:t> </a:t>
          </a:r>
          <a:r>
            <a:rPr lang="bg-BG" sz="2000" dirty="0"/>
            <a:t>здраве</a:t>
          </a:r>
          <a:endParaRPr lang="bg-BG" sz="2600" dirty="0"/>
        </a:p>
      </dgm:t>
    </dgm:pt>
    <dgm:pt modelId="{09200471-E798-4D13-9CC5-6947BA37A1A0}" type="parTrans" cxnId="{9ED399B9-72C5-43CE-BF0E-533F63DC06D6}">
      <dgm:prSet/>
      <dgm:spPr/>
      <dgm:t>
        <a:bodyPr/>
        <a:lstStyle/>
        <a:p>
          <a:endParaRPr lang="bg-BG"/>
        </a:p>
      </dgm:t>
    </dgm:pt>
    <dgm:pt modelId="{6EE11752-99FB-4355-81B9-E96DE84D5370}" type="sibTrans" cxnId="{9ED399B9-72C5-43CE-BF0E-533F63DC06D6}">
      <dgm:prSet/>
      <dgm:spPr/>
      <dgm:t>
        <a:bodyPr/>
        <a:lstStyle/>
        <a:p>
          <a:endParaRPr lang="bg-BG"/>
        </a:p>
      </dgm:t>
    </dgm:pt>
    <dgm:pt modelId="{32CF2B2D-6237-45E9-82BC-1102B6997239}">
      <dgm:prSet phldrT="[Текст]" custT="1"/>
      <dgm:spPr/>
      <dgm:t>
        <a:bodyPr/>
        <a:lstStyle/>
        <a:p>
          <a:r>
            <a:rPr lang="bg-BG" sz="2000" b="1" dirty="0">
              <a:solidFill>
                <a:schemeClr val="bg1">
                  <a:lumMod val="95000"/>
                  <a:lumOff val="5000"/>
                </a:schemeClr>
              </a:solidFill>
            </a:rPr>
            <a:t>Туризъм</a:t>
          </a:r>
          <a:endParaRPr lang="bg-BG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C71A4EB-F140-4964-B2FD-D15BA338615F}" type="parTrans" cxnId="{B2237531-183B-428E-86C5-484DEDB1501B}">
      <dgm:prSet/>
      <dgm:spPr/>
      <dgm:t>
        <a:bodyPr/>
        <a:lstStyle/>
        <a:p>
          <a:endParaRPr lang="bg-BG"/>
        </a:p>
      </dgm:t>
    </dgm:pt>
    <dgm:pt modelId="{5D6F07CE-1F94-4A48-BCAE-8B8D82E5EB4F}" type="sibTrans" cxnId="{B2237531-183B-428E-86C5-484DEDB1501B}">
      <dgm:prSet/>
      <dgm:spPr/>
      <dgm:t>
        <a:bodyPr/>
        <a:lstStyle/>
        <a:p>
          <a:endParaRPr lang="bg-BG"/>
        </a:p>
      </dgm:t>
    </dgm:pt>
    <dgm:pt modelId="{24118479-3137-476B-A019-2A4A71FFBF4C}">
      <dgm:prSet phldrT="[Текст]" custT="1"/>
      <dgm:spPr/>
      <dgm:t>
        <a:bodyPr/>
        <a:lstStyle/>
        <a:p>
          <a:r>
            <a:rPr lang="bg-BG" sz="1600" b="1" dirty="0">
              <a:solidFill>
                <a:schemeClr val="bg1">
                  <a:lumMod val="95000"/>
                  <a:lumOff val="5000"/>
                </a:schemeClr>
              </a:solidFill>
            </a:rPr>
            <a:t>Транспорт</a:t>
          </a:r>
          <a:endParaRPr lang="bg-BG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A94C824-E3ED-4CEB-ABC9-80EB066C8A4C}" type="parTrans" cxnId="{D55FCEA6-395E-411C-B9DB-505447F22969}">
      <dgm:prSet/>
      <dgm:spPr/>
      <dgm:t>
        <a:bodyPr/>
        <a:lstStyle/>
        <a:p>
          <a:endParaRPr lang="bg-BG"/>
        </a:p>
      </dgm:t>
    </dgm:pt>
    <dgm:pt modelId="{E0AAC343-5BC7-4913-862D-2E9A838ED94B}" type="sibTrans" cxnId="{D55FCEA6-395E-411C-B9DB-505447F22969}">
      <dgm:prSet/>
      <dgm:spPr/>
      <dgm:t>
        <a:bodyPr/>
        <a:lstStyle/>
        <a:p>
          <a:endParaRPr lang="bg-BG"/>
        </a:p>
      </dgm:t>
    </dgm:pt>
    <dgm:pt modelId="{7228FCDB-6B54-473D-A4C3-9BD1C5009607}">
      <dgm:prSet phldrT="[Текст]" custT="1"/>
      <dgm:spPr/>
      <dgm:t>
        <a:bodyPr/>
        <a:lstStyle/>
        <a:p>
          <a:r>
            <a:rPr lang="bg-BG" sz="1800" b="1" dirty="0" err="1">
              <a:solidFill>
                <a:srgbClr val="FFC000"/>
              </a:solidFill>
            </a:rPr>
            <a:t>Грсредаадска</a:t>
          </a:r>
          <a:endParaRPr lang="bg-BG" sz="1400" b="1" dirty="0">
            <a:solidFill>
              <a:srgbClr val="FFC000"/>
            </a:solidFill>
          </a:endParaRPr>
        </a:p>
      </dgm:t>
    </dgm:pt>
    <dgm:pt modelId="{D2D4724D-5AD9-4CD3-B4C4-790E75A8ADEC}" type="parTrans" cxnId="{64187808-61CA-4D61-B32A-C91E7FCDB17F}">
      <dgm:prSet/>
      <dgm:spPr/>
      <dgm:t>
        <a:bodyPr/>
        <a:lstStyle/>
        <a:p>
          <a:endParaRPr lang="bg-BG"/>
        </a:p>
      </dgm:t>
    </dgm:pt>
    <dgm:pt modelId="{26E4A2A8-400D-401D-9143-9CE3B72B077C}" type="sibTrans" cxnId="{64187808-61CA-4D61-B32A-C91E7FCDB17F}">
      <dgm:prSet/>
      <dgm:spPr/>
      <dgm:t>
        <a:bodyPr/>
        <a:lstStyle/>
        <a:p>
          <a:endParaRPr lang="bg-BG"/>
        </a:p>
      </dgm:t>
    </dgm:pt>
    <dgm:pt modelId="{3F8125DD-8D5D-470C-A16E-9B27C10AF1A3}">
      <dgm:prSet phldrT="[Текст]"/>
      <dgm:spPr/>
      <dgm:t>
        <a:bodyPr/>
        <a:lstStyle/>
        <a:p>
          <a:r>
            <a:rPr lang="bg-BG" dirty="0"/>
            <a:t>Води</a:t>
          </a:r>
        </a:p>
      </dgm:t>
    </dgm:pt>
    <dgm:pt modelId="{0DE37BDF-8A3B-4370-819F-927498A2D449}" type="parTrans" cxnId="{2048C656-3C2F-4CEC-B7B2-302D2DBAB459}">
      <dgm:prSet/>
      <dgm:spPr/>
      <dgm:t>
        <a:bodyPr/>
        <a:lstStyle/>
        <a:p>
          <a:endParaRPr lang="bg-BG"/>
        </a:p>
      </dgm:t>
    </dgm:pt>
    <dgm:pt modelId="{130AE56A-136E-497A-BA00-6AC6ED67BB86}" type="sibTrans" cxnId="{2048C656-3C2F-4CEC-B7B2-302D2DBAB459}">
      <dgm:prSet/>
      <dgm:spPr/>
      <dgm:t>
        <a:bodyPr/>
        <a:lstStyle/>
        <a:p>
          <a:endParaRPr lang="bg-BG"/>
        </a:p>
      </dgm:t>
    </dgm:pt>
    <dgm:pt modelId="{E40BAD35-57C3-48DD-8AD9-DF5FCAD9F24A}" type="pres">
      <dgm:prSet presAssocID="{92EE9256-30EF-4092-BBB5-9E29A2979CAB}" presName="Name0" presStyleCnt="0">
        <dgm:presLayoutVars>
          <dgm:dir/>
        </dgm:presLayoutVars>
      </dgm:prSet>
      <dgm:spPr/>
    </dgm:pt>
    <dgm:pt modelId="{57372256-D375-404A-9C65-0FE2924626A6}" type="pres">
      <dgm:prSet presAssocID="{D442D675-5684-4519-BEA8-3087A0B01357}" presName="parComposite" presStyleCnt="0"/>
      <dgm:spPr/>
    </dgm:pt>
    <dgm:pt modelId="{894FFC93-9F5A-4EB5-9513-37D82691F60A}" type="pres">
      <dgm:prSet presAssocID="{D442D675-5684-4519-BEA8-3087A0B01357}" presName="parBigCircle" presStyleLbl="node0" presStyleIdx="0" presStyleCnt="6" custLinFactNeighborY="-90623"/>
      <dgm:spPr>
        <a:solidFill>
          <a:srgbClr val="00B050"/>
        </a:solidFill>
        <a:ln>
          <a:solidFill>
            <a:srgbClr val="00B050"/>
          </a:solidFill>
        </a:ln>
      </dgm:spPr>
    </dgm:pt>
    <dgm:pt modelId="{95FB983D-9A55-4BB3-81B1-0E22709ED061}" type="pres">
      <dgm:prSet presAssocID="{D442D675-5684-4519-BEA8-3087A0B01357}" presName="parTx" presStyleLbl="revTx" presStyleIdx="0" presStyleCnt="12" custLinFactNeighborX="16597" custLinFactNeighborY="-62108"/>
      <dgm:spPr/>
    </dgm:pt>
    <dgm:pt modelId="{0E1D4CCE-7318-4129-8940-4E05BBD4E0A9}" type="pres">
      <dgm:prSet presAssocID="{D442D675-5684-4519-BEA8-3087A0B01357}" presName="bSpace" presStyleCnt="0"/>
      <dgm:spPr/>
    </dgm:pt>
    <dgm:pt modelId="{F62170E9-AAA3-4599-96CA-3B7D49D44F2A}" type="pres">
      <dgm:prSet presAssocID="{D442D675-5684-4519-BEA8-3087A0B01357}" presName="parBackupNorm" presStyleCnt="0"/>
      <dgm:spPr/>
    </dgm:pt>
    <dgm:pt modelId="{107BE672-B35B-4278-B766-58964A53F54D}" type="pres">
      <dgm:prSet presAssocID="{B6FCB705-8EAF-42E7-8332-B655F37E9F91}" presName="parSpace" presStyleCnt="0"/>
      <dgm:spPr/>
    </dgm:pt>
    <dgm:pt modelId="{7BBCD115-D278-4988-A517-EA20CA27293F}" type="pres">
      <dgm:prSet presAssocID="{123AC522-3A20-4F27-BB31-0700006CB34B}" presName="desBackupLeftNorm" presStyleCnt="0"/>
      <dgm:spPr/>
    </dgm:pt>
    <dgm:pt modelId="{035327D7-1478-45B4-A899-F595A0CB15ED}" type="pres">
      <dgm:prSet presAssocID="{123AC522-3A20-4F27-BB31-0700006CB34B}" presName="desComposite" presStyleCnt="0"/>
      <dgm:spPr/>
    </dgm:pt>
    <dgm:pt modelId="{7133F2B0-133F-47DF-934C-EE1CBC11B7D0}" type="pres">
      <dgm:prSet presAssocID="{123AC522-3A20-4F27-BB31-0700006CB34B}" presName="desCircle" presStyleLbl="node1" presStyleIdx="0" presStyleCnt="3" custScaleX="189001" custScaleY="172990" custLinFactNeighborX="-36902" custLinFactNeighborY="-63284"/>
      <dgm:spPr>
        <a:solidFill>
          <a:srgbClr val="FF0000"/>
        </a:solidFill>
        <a:ln>
          <a:solidFill>
            <a:schemeClr val="bg1"/>
          </a:solidFill>
        </a:ln>
      </dgm:spPr>
    </dgm:pt>
    <dgm:pt modelId="{14C9D7F1-42B8-4A65-BFA2-F88AE23FF8F0}" type="pres">
      <dgm:prSet presAssocID="{123AC522-3A20-4F27-BB31-0700006CB34B}" presName="chTx" presStyleLbl="revTx" presStyleIdx="1" presStyleCnt="12" custScaleX="219946" custScaleY="194834" custLinFactNeighborX="-31036" custLinFactNeighborY="30900"/>
      <dgm:spPr/>
    </dgm:pt>
    <dgm:pt modelId="{0386C5BC-3E05-425D-B454-03B56943B2BF}" type="pres">
      <dgm:prSet presAssocID="{123AC522-3A20-4F27-BB31-0700006CB34B}" presName="desTx" presStyleLbl="revTx" presStyleIdx="2" presStyleCnt="12" custLinFactNeighborX="22878" custLinFactNeighborY="-46061">
        <dgm:presLayoutVars>
          <dgm:bulletEnabled val="1"/>
        </dgm:presLayoutVars>
      </dgm:prSet>
      <dgm:spPr/>
    </dgm:pt>
    <dgm:pt modelId="{BC311303-F8F3-4142-A50A-7A97C89546D5}" type="pres">
      <dgm:prSet presAssocID="{123AC522-3A20-4F27-BB31-0700006CB34B}" presName="desBackupRightNorm" presStyleCnt="0"/>
      <dgm:spPr/>
    </dgm:pt>
    <dgm:pt modelId="{F764E493-0FD4-4B87-9953-5F5A61543049}" type="pres">
      <dgm:prSet presAssocID="{301B6F19-5F5C-493C-918D-F6F7D52FF215}" presName="desSpace" presStyleCnt="0"/>
      <dgm:spPr/>
    </dgm:pt>
    <dgm:pt modelId="{1264660C-A857-4B7B-9B2B-EFB1B1833661}" type="pres">
      <dgm:prSet presAssocID="{D6927BA2-FAE3-4047-B997-4CC8BCD4E2A3}" presName="desBackupLeftNorm" presStyleCnt="0"/>
      <dgm:spPr/>
    </dgm:pt>
    <dgm:pt modelId="{937B8C59-7322-4DA5-96E9-D4FCD4C106D2}" type="pres">
      <dgm:prSet presAssocID="{D6927BA2-FAE3-4047-B997-4CC8BCD4E2A3}" presName="desComposite" presStyleCnt="0"/>
      <dgm:spPr/>
    </dgm:pt>
    <dgm:pt modelId="{9164836A-6343-4E8B-95E7-2FF9D7951891}" type="pres">
      <dgm:prSet presAssocID="{D6927BA2-FAE3-4047-B997-4CC8BCD4E2A3}" presName="desCircle" presStyleLbl="node1" presStyleIdx="1" presStyleCnt="3" custScaleX="177695" custScaleY="153809" custLinFactNeighborX="16297" custLinFactNeighborY="-69864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</dgm:pt>
    <dgm:pt modelId="{792BAA9D-443E-424C-8B9B-CEB5D118F3C9}" type="pres">
      <dgm:prSet presAssocID="{D6927BA2-FAE3-4047-B997-4CC8BCD4E2A3}" presName="chTx" presStyleLbl="revTx" presStyleIdx="3" presStyleCnt="12" custScaleX="142690" custScaleY="190668" custLinFactY="-87869" custLinFactNeighborX="80949" custLinFactNeighborY="-100000"/>
      <dgm:spPr/>
    </dgm:pt>
    <dgm:pt modelId="{4D030000-77E7-4F92-819C-2AC3894B02F1}" type="pres">
      <dgm:prSet presAssocID="{D6927BA2-FAE3-4047-B997-4CC8BCD4E2A3}" presName="desTx" presStyleLbl="revTx" presStyleIdx="4" presStyleCnt="12" custScaleX="146812" custScaleY="376936" custLinFactNeighborX="2288" custLinFactNeighborY="-61767">
        <dgm:presLayoutVars>
          <dgm:bulletEnabled val="1"/>
        </dgm:presLayoutVars>
      </dgm:prSet>
      <dgm:spPr/>
    </dgm:pt>
    <dgm:pt modelId="{D52556B4-32E2-493E-B718-7116CE8FF9B1}" type="pres">
      <dgm:prSet presAssocID="{D6927BA2-FAE3-4047-B997-4CC8BCD4E2A3}" presName="desBackupRightNorm" presStyleCnt="0"/>
      <dgm:spPr/>
    </dgm:pt>
    <dgm:pt modelId="{F528C28E-6001-4F11-83B0-D19493AB65AB}" type="pres">
      <dgm:prSet presAssocID="{74A16083-FD0B-4C77-BDBB-60761F2AB060}" presName="desSpace" presStyleCnt="0"/>
      <dgm:spPr/>
    </dgm:pt>
    <dgm:pt modelId="{EE999C3E-50EA-4309-83E7-00E837F8A7AB}" type="pres">
      <dgm:prSet presAssocID="{561E6B0E-473E-4BEC-97EC-7C2292A5EA7A}" presName="parComposite" presStyleCnt="0"/>
      <dgm:spPr/>
    </dgm:pt>
    <dgm:pt modelId="{2900DC07-2E08-4BCA-A3A0-5E4B2DFBA9EE}" type="pres">
      <dgm:prSet presAssocID="{561E6B0E-473E-4BEC-97EC-7C2292A5EA7A}" presName="parBigCircle" presStyleLbl="node0" presStyleIdx="1" presStyleCnt="6" custLinFactNeighborX="-42844" custLinFactNeighborY="-10210"/>
      <dgm:spPr>
        <a:solidFill>
          <a:schemeClr val="accent5"/>
        </a:solidFill>
        <a:ln>
          <a:solidFill>
            <a:srgbClr val="00B050"/>
          </a:solidFill>
        </a:ln>
      </dgm:spPr>
    </dgm:pt>
    <dgm:pt modelId="{09BA6BF9-60D5-43E2-8A31-06D88B3B6DD0}" type="pres">
      <dgm:prSet presAssocID="{561E6B0E-473E-4BEC-97EC-7C2292A5EA7A}" presName="parTx" presStyleLbl="revTx" presStyleIdx="5" presStyleCnt="12" custLinFactNeighborX="-34642" custLinFactNeighborY="-14560"/>
      <dgm:spPr/>
    </dgm:pt>
    <dgm:pt modelId="{0DD2800E-FBE9-45DD-B1A5-3EA7E3DD4D23}" type="pres">
      <dgm:prSet presAssocID="{561E6B0E-473E-4BEC-97EC-7C2292A5EA7A}" presName="bSpace" presStyleCnt="0"/>
      <dgm:spPr/>
    </dgm:pt>
    <dgm:pt modelId="{F0496A06-3B91-4557-96DF-502ECA775462}" type="pres">
      <dgm:prSet presAssocID="{561E6B0E-473E-4BEC-97EC-7C2292A5EA7A}" presName="parBackupNorm" presStyleCnt="0"/>
      <dgm:spPr/>
    </dgm:pt>
    <dgm:pt modelId="{21C09BEC-4FD3-4292-9AE8-16758996A575}" type="pres">
      <dgm:prSet presAssocID="{1245FEDF-A8C2-4340-BC45-5636AEAD5D27}" presName="parSpace" presStyleCnt="0"/>
      <dgm:spPr/>
    </dgm:pt>
    <dgm:pt modelId="{A1D7EBCB-B197-4959-A74D-FD27CEC5DBF0}" type="pres">
      <dgm:prSet presAssocID="{F317B35A-DEE3-4CC9-B994-D4B4403676F8}" presName="desBackupLeftNorm" presStyleCnt="0"/>
      <dgm:spPr/>
    </dgm:pt>
    <dgm:pt modelId="{1187B5EA-E265-46FC-968D-08F79F558E20}" type="pres">
      <dgm:prSet presAssocID="{F317B35A-DEE3-4CC9-B994-D4B4403676F8}" presName="desComposite" presStyleCnt="0"/>
      <dgm:spPr/>
    </dgm:pt>
    <dgm:pt modelId="{4FBBE81B-506D-407D-A9AA-A09776C17ACD}" type="pres">
      <dgm:prSet presAssocID="{F317B35A-DEE3-4CC9-B994-D4B4403676F8}" presName="desCircle" presStyleLbl="node1" presStyleIdx="2" presStyleCnt="3" custScaleX="303773" custScaleY="279505" custLinFactNeighborX="6247" custLinFactNeighborY="-47893"/>
      <dgm:spPr>
        <a:solidFill>
          <a:schemeClr val="accent3"/>
        </a:solidFill>
        <a:ln>
          <a:solidFill>
            <a:schemeClr val="bg2"/>
          </a:solidFill>
        </a:ln>
      </dgm:spPr>
    </dgm:pt>
    <dgm:pt modelId="{A2541EBA-FAF1-4361-8B1A-859D746AA56D}" type="pres">
      <dgm:prSet presAssocID="{F317B35A-DEE3-4CC9-B994-D4B4403676F8}" presName="chTx" presStyleLbl="revTx" presStyleIdx="6" presStyleCnt="12" custScaleX="143540" custScaleY="218573" custLinFactNeighborX="-20850" custLinFactNeighborY="31745"/>
      <dgm:spPr/>
    </dgm:pt>
    <dgm:pt modelId="{6CC37DCB-3FEA-4D2A-B39C-974EE8110AB2}" type="pres">
      <dgm:prSet presAssocID="{F317B35A-DEE3-4CC9-B994-D4B4403676F8}" presName="desTx" presStyleLbl="revTx" presStyleIdx="7" presStyleCnt="12">
        <dgm:presLayoutVars>
          <dgm:bulletEnabled val="1"/>
        </dgm:presLayoutVars>
      </dgm:prSet>
      <dgm:spPr/>
    </dgm:pt>
    <dgm:pt modelId="{5561601A-F6A5-4C80-8B7B-5640367924D1}" type="pres">
      <dgm:prSet presAssocID="{F317B35A-DEE3-4CC9-B994-D4B4403676F8}" presName="desBackupRightNorm" presStyleCnt="0"/>
      <dgm:spPr/>
    </dgm:pt>
    <dgm:pt modelId="{101E829F-2BF3-47C4-8A9D-021462E51A67}" type="pres">
      <dgm:prSet presAssocID="{6EE11752-99FB-4355-81B9-E96DE84D5370}" presName="desSpace" presStyleCnt="0"/>
      <dgm:spPr/>
    </dgm:pt>
    <dgm:pt modelId="{5B4E7694-4190-4026-A2D7-19BFF5B1DCF8}" type="pres">
      <dgm:prSet presAssocID="{32CF2B2D-6237-45E9-82BC-1102B6997239}" presName="parComposite" presStyleCnt="0"/>
      <dgm:spPr/>
    </dgm:pt>
    <dgm:pt modelId="{FB76EB6A-5512-431E-8700-6552A007A470}" type="pres">
      <dgm:prSet presAssocID="{32CF2B2D-6237-45E9-82BC-1102B6997239}" presName="parBigCircle" presStyleLbl="node0" presStyleIdx="2" presStyleCnt="6"/>
      <dgm:spPr>
        <a:solidFill>
          <a:schemeClr val="accent6">
            <a:lumMod val="75000"/>
          </a:schemeClr>
        </a:solidFill>
      </dgm:spPr>
    </dgm:pt>
    <dgm:pt modelId="{0AA8FF28-70E5-406F-A732-686F80CB8E09}" type="pres">
      <dgm:prSet presAssocID="{32CF2B2D-6237-45E9-82BC-1102B6997239}" presName="parTx" presStyleLbl="revTx" presStyleIdx="8" presStyleCnt="12" custLinFactNeighborX="7944" custLinFactNeighborY="-8781"/>
      <dgm:spPr/>
    </dgm:pt>
    <dgm:pt modelId="{90D7684B-3BBE-4E78-A4C8-331AEECC6C18}" type="pres">
      <dgm:prSet presAssocID="{32CF2B2D-6237-45E9-82BC-1102B6997239}" presName="bSpace" presStyleCnt="0"/>
      <dgm:spPr/>
    </dgm:pt>
    <dgm:pt modelId="{1D466DC1-4DF8-4EAF-B777-D6916C6E9D4D}" type="pres">
      <dgm:prSet presAssocID="{32CF2B2D-6237-45E9-82BC-1102B6997239}" presName="parBackupNorm" presStyleCnt="0"/>
      <dgm:spPr/>
    </dgm:pt>
    <dgm:pt modelId="{8784B678-A30D-421B-AA6B-4CE3BEE0793D}" type="pres">
      <dgm:prSet presAssocID="{5D6F07CE-1F94-4A48-BCAE-8B8D82E5EB4F}" presName="parSpace" presStyleCnt="0"/>
      <dgm:spPr/>
    </dgm:pt>
    <dgm:pt modelId="{C39C19FD-940F-43FD-9473-64B15F63BD6D}" type="pres">
      <dgm:prSet presAssocID="{24118479-3137-476B-A019-2A4A71FFBF4C}" presName="parComposite" presStyleCnt="0"/>
      <dgm:spPr/>
    </dgm:pt>
    <dgm:pt modelId="{CA00F485-E0C6-4901-8256-25FB5509CFC0}" type="pres">
      <dgm:prSet presAssocID="{24118479-3137-476B-A019-2A4A71FFBF4C}" presName="parBigCircle" presStyleLbl="node0" presStyleIdx="3" presStyleCnt="6" custLinFactNeighborX="7409" custLinFactNeighborY="-4940"/>
      <dgm:spPr>
        <a:solidFill>
          <a:schemeClr val="accent2"/>
        </a:solidFill>
        <a:ln>
          <a:solidFill>
            <a:srgbClr val="00B050"/>
          </a:solidFill>
        </a:ln>
      </dgm:spPr>
    </dgm:pt>
    <dgm:pt modelId="{F3EECC03-6CE4-4E73-B62E-378A68A6FEC1}" type="pres">
      <dgm:prSet presAssocID="{24118479-3137-476B-A019-2A4A71FFBF4C}" presName="parTx" presStyleLbl="revTx" presStyleIdx="9" presStyleCnt="12" custLinFactY="47899" custLinFactNeighborX="-84130" custLinFactNeighborY="100000"/>
      <dgm:spPr/>
    </dgm:pt>
    <dgm:pt modelId="{D6511396-81DB-4D11-A1D1-7E1F8DDF788E}" type="pres">
      <dgm:prSet presAssocID="{24118479-3137-476B-A019-2A4A71FFBF4C}" presName="bSpace" presStyleCnt="0"/>
      <dgm:spPr/>
    </dgm:pt>
    <dgm:pt modelId="{B4BBC79A-FEE5-4446-894A-701D7C9E9F5F}" type="pres">
      <dgm:prSet presAssocID="{24118479-3137-476B-A019-2A4A71FFBF4C}" presName="parBackupNorm" presStyleCnt="0"/>
      <dgm:spPr/>
    </dgm:pt>
    <dgm:pt modelId="{7F863A70-D799-4211-9F7A-7BB71947D028}" type="pres">
      <dgm:prSet presAssocID="{E0AAC343-5BC7-4913-862D-2E9A838ED94B}" presName="parSpace" presStyleCnt="0"/>
      <dgm:spPr/>
    </dgm:pt>
    <dgm:pt modelId="{47D56834-1D0C-46FB-95F3-727F1DC44876}" type="pres">
      <dgm:prSet presAssocID="{7228FCDB-6B54-473D-A4C3-9BD1C5009607}" presName="parComposite" presStyleCnt="0"/>
      <dgm:spPr/>
    </dgm:pt>
    <dgm:pt modelId="{5A80963F-3E99-4127-867F-D8F58F717F6F}" type="pres">
      <dgm:prSet presAssocID="{7228FCDB-6B54-473D-A4C3-9BD1C5009607}" presName="parBigCircle" presStyleLbl="node0" presStyleIdx="4" presStyleCnt="6" custScaleX="96519" custScaleY="92222" custLinFactNeighborX="8647" custLinFactNeighborY="-38910"/>
      <dgm:spPr>
        <a:solidFill>
          <a:srgbClr val="FFC000"/>
        </a:solidFill>
        <a:ln>
          <a:solidFill>
            <a:srgbClr val="C00000"/>
          </a:solidFill>
        </a:ln>
      </dgm:spPr>
    </dgm:pt>
    <dgm:pt modelId="{23F20EDE-1C90-4987-9224-44636931E0D8}" type="pres">
      <dgm:prSet presAssocID="{7228FCDB-6B54-473D-A4C3-9BD1C5009607}" presName="parTx" presStyleLbl="revTx" presStyleIdx="10" presStyleCnt="12" custLinFactNeighborX="13152" custLinFactNeighborY="-30549"/>
      <dgm:spPr/>
    </dgm:pt>
    <dgm:pt modelId="{4AE06050-02D9-4532-B1E5-BCE57E53F8CF}" type="pres">
      <dgm:prSet presAssocID="{7228FCDB-6B54-473D-A4C3-9BD1C5009607}" presName="bSpace" presStyleCnt="0"/>
      <dgm:spPr/>
    </dgm:pt>
    <dgm:pt modelId="{812238A8-E074-47A8-B32E-6892F6A2BE9A}" type="pres">
      <dgm:prSet presAssocID="{7228FCDB-6B54-473D-A4C3-9BD1C5009607}" presName="parBackupNorm" presStyleCnt="0"/>
      <dgm:spPr/>
    </dgm:pt>
    <dgm:pt modelId="{CDC8399B-305C-461F-905D-C7AA5A8FC2EC}" type="pres">
      <dgm:prSet presAssocID="{26E4A2A8-400D-401D-9143-9CE3B72B077C}" presName="parSpace" presStyleCnt="0"/>
      <dgm:spPr/>
    </dgm:pt>
    <dgm:pt modelId="{F29A8AD2-5EC6-49FD-8E12-F2CC0673900B}" type="pres">
      <dgm:prSet presAssocID="{3F8125DD-8D5D-470C-A16E-9B27C10AF1A3}" presName="parComposite" presStyleCnt="0"/>
      <dgm:spPr/>
    </dgm:pt>
    <dgm:pt modelId="{069C638C-456B-4489-A1F0-CFFE13499759}" type="pres">
      <dgm:prSet presAssocID="{3F8125DD-8D5D-470C-A16E-9B27C10AF1A3}" presName="parBigCircle" presStyleLbl="node0" presStyleIdx="5" presStyleCnt="6"/>
      <dgm:spPr>
        <a:solidFill>
          <a:srgbClr val="002060"/>
        </a:solidFill>
      </dgm:spPr>
    </dgm:pt>
    <dgm:pt modelId="{DCCEF7A7-8622-4DD7-9F8F-83984380E822}" type="pres">
      <dgm:prSet presAssocID="{3F8125DD-8D5D-470C-A16E-9B27C10AF1A3}" presName="parTx" presStyleLbl="revTx" presStyleIdx="11" presStyleCnt="12" custScaleX="67140" custLinFactY="46367" custLinFactNeighborX="-81161" custLinFactNeighborY="100000"/>
      <dgm:spPr/>
    </dgm:pt>
    <dgm:pt modelId="{13BC3A95-B928-4A55-BFD8-09CAFA07D81A}" type="pres">
      <dgm:prSet presAssocID="{3F8125DD-8D5D-470C-A16E-9B27C10AF1A3}" presName="bSpace" presStyleCnt="0"/>
      <dgm:spPr/>
    </dgm:pt>
    <dgm:pt modelId="{D896E86D-1040-4055-AA35-9682B670F596}" type="pres">
      <dgm:prSet presAssocID="{3F8125DD-8D5D-470C-A16E-9B27C10AF1A3}" presName="parBackupNorm" presStyleCnt="0"/>
      <dgm:spPr/>
    </dgm:pt>
    <dgm:pt modelId="{9E5F38EE-0266-453E-B899-F2458E522028}" type="pres">
      <dgm:prSet presAssocID="{130AE56A-136E-497A-BA00-6AC6ED67BB86}" presName="parSpace" presStyleCnt="0"/>
      <dgm:spPr/>
    </dgm:pt>
  </dgm:ptLst>
  <dgm:cxnLst>
    <dgm:cxn modelId="{64187808-61CA-4D61-B32A-C91E7FCDB17F}" srcId="{92EE9256-30EF-4092-BBB5-9E29A2979CAB}" destId="{7228FCDB-6B54-473D-A4C3-9BD1C5009607}" srcOrd="4" destOrd="0" parTransId="{D2D4724D-5AD9-4CD3-B4C4-790E75A8ADEC}" sibTransId="{26E4A2A8-400D-401D-9143-9CE3B72B077C}"/>
    <dgm:cxn modelId="{401DC62D-6FF2-40E4-9C49-07773B2F0B55}" type="presOf" srcId="{F317B35A-DEE3-4CC9-B994-D4B4403676F8}" destId="{A2541EBA-FAF1-4361-8B1A-859D746AA56D}" srcOrd="0" destOrd="0" presId="urn:microsoft.com/office/officeart/2008/layout/CircleAccentTimeline"/>
    <dgm:cxn modelId="{B2237531-183B-428E-86C5-484DEDB1501B}" srcId="{92EE9256-30EF-4092-BBB5-9E29A2979CAB}" destId="{32CF2B2D-6237-45E9-82BC-1102B6997239}" srcOrd="2" destOrd="0" parTransId="{3C71A4EB-F140-4964-B2FD-D15BA338615F}" sibTransId="{5D6F07CE-1F94-4A48-BCAE-8B8D82E5EB4F}"/>
    <dgm:cxn modelId="{8C1B303B-5274-4CB0-B50A-501DA7B2C6A5}" type="presOf" srcId="{32CF2B2D-6237-45E9-82BC-1102B6997239}" destId="{0AA8FF28-70E5-406F-A732-686F80CB8E09}" srcOrd="0" destOrd="0" presId="urn:microsoft.com/office/officeart/2008/layout/CircleAccentTimeline"/>
    <dgm:cxn modelId="{2048C656-3C2F-4CEC-B7B2-302D2DBAB459}" srcId="{92EE9256-30EF-4092-BBB5-9E29A2979CAB}" destId="{3F8125DD-8D5D-470C-A16E-9B27C10AF1A3}" srcOrd="5" destOrd="0" parTransId="{0DE37BDF-8A3B-4370-819F-927498A2D449}" sibTransId="{130AE56A-136E-497A-BA00-6AC6ED67BB86}"/>
    <dgm:cxn modelId="{D243DE7B-E14B-4F22-871F-FFEA2341AF70}" srcId="{D442D675-5684-4519-BEA8-3087A0B01357}" destId="{123AC522-3A20-4F27-BB31-0700006CB34B}" srcOrd="0" destOrd="0" parTransId="{331AFB08-CE95-4BD3-81BA-A67FBD4FA64B}" sibTransId="{301B6F19-5F5C-493C-918D-F6F7D52FF215}"/>
    <dgm:cxn modelId="{C13EA78C-DCCC-42B2-8B05-3D2CBB16DD6B}" type="presOf" srcId="{7228FCDB-6B54-473D-A4C3-9BD1C5009607}" destId="{23F20EDE-1C90-4987-9224-44636931E0D8}" srcOrd="0" destOrd="0" presId="urn:microsoft.com/office/officeart/2008/layout/CircleAccentTimeline"/>
    <dgm:cxn modelId="{4BFC1E98-FF8D-4AA0-84E5-1ED71C9D05E4}" type="presOf" srcId="{123AC522-3A20-4F27-BB31-0700006CB34B}" destId="{14C9D7F1-42B8-4A65-BFA2-F88AE23FF8F0}" srcOrd="0" destOrd="0" presId="urn:microsoft.com/office/officeart/2008/layout/CircleAccentTimeline"/>
    <dgm:cxn modelId="{D55FCEA6-395E-411C-B9DB-505447F22969}" srcId="{92EE9256-30EF-4092-BBB5-9E29A2979CAB}" destId="{24118479-3137-476B-A019-2A4A71FFBF4C}" srcOrd="3" destOrd="0" parTransId="{4A94C824-E3ED-4CEB-ABC9-80EB066C8A4C}" sibTransId="{E0AAC343-5BC7-4913-862D-2E9A838ED94B}"/>
    <dgm:cxn modelId="{208072B9-D56A-403D-8C68-FC672E6537FD}" type="presOf" srcId="{92EE9256-30EF-4092-BBB5-9E29A2979CAB}" destId="{E40BAD35-57C3-48DD-8AD9-DF5FCAD9F24A}" srcOrd="0" destOrd="0" presId="urn:microsoft.com/office/officeart/2008/layout/CircleAccentTimeline"/>
    <dgm:cxn modelId="{9ED399B9-72C5-43CE-BF0E-533F63DC06D6}" srcId="{561E6B0E-473E-4BEC-97EC-7C2292A5EA7A}" destId="{F317B35A-DEE3-4CC9-B994-D4B4403676F8}" srcOrd="0" destOrd="0" parTransId="{09200471-E798-4D13-9CC5-6947BA37A1A0}" sibTransId="{6EE11752-99FB-4355-81B9-E96DE84D5370}"/>
    <dgm:cxn modelId="{41B8E6BB-44E1-49E1-85E9-AA97198E3A4D}" type="presOf" srcId="{D442D675-5684-4519-BEA8-3087A0B01357}" destId="{95FB983D-9A55-4BB3-81B1-0E22709ED061}" srcOrd="0" destOrd="0" presId="urn:microsoft.com/office/officeart/2008/layout/CircleAccentTimeline"/>
    <dgm:cxn modelId="{4EBD7BD0-1BD6-4993-98EB-AA6904AC16D1}" srcId="{92EE9256-30EF-4092-BBB5-9E29A2979CAB}" destId="{561E6B0E-473E-4BEC-97EC-7C2292A5EA7A}" srcOrd="1" destOrd="0" parTransId="{E0BB0E7E-6A50-4550-8FC1-D54D1A9EF703}" sibTransId="{1245FEDF-A8C2-4340-BC45-5636AEAD5D27}"/>
    <dgm:cxn modelId="{3CD9C4D5-8F3E-4E5D-8286-5C5DB6857C9A}" type="presOf" srcId="{3F8125DD-8D5D-470C-A16E-9B27C10AF1A3}" destId="{DCCEF7A7-8622-4DD7-9F8F-83984380E822}" srcOrd="0" destOrd="0" presId="urn:microsoft.com/office/officeart/2008/layout/CircleAccentTimeline"/>
    <dgm:cxn modelId="{A2477ADA-4571-4B5C-96D7-9C669BFE1D80}" type="presOf" srcId="{561E6B0E-473E-4BEC-97EC-7C2292A5EA7A}" destId="{09BA6BF9-60D5-43E2-8A31-06D88B3B6DD0}" srcOrd="0" destOrd="0" presId="urn:microsoft.com/office/officeart/2008/layout/CircleAccentTimeline"/>
    <dgm:cxn modelId="{A72C58DF-9403-413F-8921-9CE824763C8E}" srcId="{92EE9256-30EF-4092-BBB5-9E29A2979CAB}" destId="{D442D675-5684-4519-BEA8-3087A0B01357}" srcOrd="0" destOrd="0" parTransId="{6C52FBE3-006A-4EC5-80EF-44B70AA2FC6E}" sibTransId="{B6FCB705-8EAF-42E7-8332-B655F37E9F91}"/>
    <dgm:cxn modelId="{FCEEB7E0-46CE-4520-BFE4-AF2B82D42A63}" type="presOf" srcId="{24118479-3137-476B-A019-2A4A71FFBF4C}" destId="{F3EECC03-6CE4-4E73-B62E-378A68A6FEC1}" srcOrd="0" destOrd="0" presId="urn:microsoft.com/office/officeart/2008/layout/CircleAccentTimeline"/>
    <dgm:cxn modelId="{6CD9D6F0-F204-41BE-B5D8-2B7B891BBDBA}" srcId="{D442D675-5684-4519-BEA8-3087A0B01357}" destId="{D6927BA2-FAE3-4047-B997-4CC8BCD4E2A3}" srcOrd="1" destOrd="0" parTransId="{C8C6767C-3C74-4CA8-91D9-FACA68435345}" sibTransId="{74A16083-FD0B-4C77-BDBB-60761F2AB060}"/>
    <dgm:cxn modelId="{82799EF3-C652-43EA-894E-D900FAAAB3E2}" type="presOf" srcId="{D6927BA2-FAE3-4047-B997-4CC8BCD4E2A3}" destId="{792BAA9D-443E-424C-8B9B-CEB5D118F3C9}" srcOrd="0" destOrd="0" presId="urn:microsoft.com/office/officeart/2008/layout/CircleAccentTimeline"/>
    <dgm:cxn modelId="{E089B1BD-A705-4A26-A234-2469B6D667E9}" type="presParOf" srcId="{E40BAD35-57C3-48DD-8AD9-DF5FCAD9F24A}" destId="{57372256-D375-404A-9C65-0FE2924626A6}" srcOrd="0" destOrd="0" presId="urn:microsoft.com/office/officeart/2008/layout/CircleAccentTimeline"/>
    <dgm:cxn modelId="{F449F078-E56F-41FB-921A-6518281DC472}" type="presParOf" srcId="{57372256-D375-404A-9C65-0FE2924626A6}" destId="{894FFC93-9F5A-4EB5-9513-37D82691F60A}" srcOrd="0" destOrd="0" presId="urn:microsoft.com/office/officeart/2008/layout/CircleAccentTimeline"/>
    <dgm:cxn modelId="{3F72A31A-5744-4D87-BDCD-737F688A0C41}" type="presParOf" srcId="{57372256-D375-404A-9C65-0FE2924626A6}" destId="{95FB983D-9A55-4BB3-81B1-0E22709ED061}" srcOrd="1" destOrd="0" presId="urn:microsoft.com/office/officeart/2008/layout/CircleAccentTimeline"/>
    <dgm:cxn modelId="{7AE1A92F-EF8A-4885-83A6-8B4DC91F09C0}" type="presParOf" srcId="{57372256-D375-404A-9C65-0FE2924626A6}" destId="{0E1D4CCE-7318-4129-8940-4E05BBD4E0A9}" srcOrd="2" destOrd="0" presId="urn:microsoft.com/office/officeart/2008/layout/CircleAccentTimeline"/>
    <dgm:cxn modelId="{0964B3D5-B30B-4120-A630-E0F96B845D29}" type="presParOf" srcId="{E40BAD35-57C3-48DD-8AD9-DF5FCAD9F24A}" destId="{F62170E9-AAA3-4599-96CA-3B7D49D44F2A}" srcOrd="1" destOrd="0" presId="urn:microsoft.com/office/officeart/2008/layout/CircleAccentTimeline"/>
    <dgm:cxn modelId="{972AB35C-CA66-4A46-980D-51B9177FDD47}" type="presParOf" srcId="{E40BAD35-57C3-48DD-8AD9-DF5FCAD9F24A}" destId="{107BE672-B35B-4278-B766-58964A53F54D}" srcOrd="2" destOrd="0" presId="urn:microsoft.com/office/officeart/2008/layout/CircleAccentTimeline"/>
    <dgm:cxn modelId="{86AE68C1-DEDA-422D-B539-5DDE88FAF87D}" type="presParOf" srcId="{E40BAD35-57C3-48DD-8AD9-DF5FCAD9F24A}" destId="{7BBCD115-D278-4988-A517-EA20CA27293F}" srcOrd="3" destOrd="0" presId="urn:microsoft.com/office/officeart/2008/layout/CircleAccentTimeline"/>
    <dgm:cxn modelId="{93821360-81FB-4A10-9F42-6FC010AB8168}" type="presParOf" srcId="{E40BAD35-57C3-48DD-8AD9-DF5FCAD9F24A}" destId="{035327D7-1478-45B4-A899-F595A0CB15ED}" srcOrd="4" destOrd="0" presId="urn:microsoft.com/office/officeart/2008/layout/CircleAccentTimeline"/>
    <dgm:cxn modelId="{7C4FF0E6-9A09-4202-9D65-0093560991E8}" type="presParOf" srcId="{035327D7-1478-45B4-A899-F595A0CB15ED}" destId="{7133F2B0-133F-47DF-934C-EE1CBC11B7D0}" srcOrd="0" destOrd="0" presId="urn:microsoft.com/office/officeart/2008/layout/CircleAccentTimeline"/>
    <dgm:cxn modelId="{4CCA9B64-E2F5-4B53-8A45-1F9E02F9A3FD}" type="presParOf" srcId="{035327D7-1478-45B4-A899-F595A0CB15ED}" destId="{14C9D7F1-42B8-4A65-BFA2-F88AE23FF8F0}" srcOrd="1" destOrd="0" presId="urn:microsoft.com/office/officeart/2008/layout/CircleAccentTimeline"/>
    <dgm:cxn modelId="{4FF3CE23-0F12-4ABD-B132-8DFC7AC63D24}" type="presParOf" srcId="{035327D7-1478-45B4-A899-F595A0CB15ED}" destId="{0386C5BC-3E05-425D-B454-03B56943B2BF}" srcOrd="2" destOrd="0" presId="urn:microsoft.com/office/officeart/2008/layout/CircleAccentTimeline"/>
    <dgm:cxn modelId="{6BE94D99-3914-4766-9654-091AB55D0E6B}" type="presParOf" srcId="{E40BAD35-57C3-48DD-8AD9-DF5FCAD9F24A}" destId="{BC311303-F8F3-4142-A50A-7A97C89546D5}" srcOrd="5" destOrd="0" presId="urn:microsoft.com/office/officeart/2008/layout/CircleAccentTimeline"/>
    <dgm:cxn modelId="{B0079FF2-FD91-4900-8970-74A60033E9F7}" type="presParOf" srcId="{E40BAD35-57C3-48DD-8AD9-DF5FCAD9F24A}" destId="{F764E493-0FD4-4B87-9953-5F5A61543049}" srcOrd="6" destOrd="0" presId="urn:microsoft.com/office/officeart/2008/layout/CircleAccentTimeline"/>
    <dgm:cxn modelId="{94EA4C5F-B04E-4643-BE1A-4470452B4032}" type="presParOf" srcId="{E40BAD35-57C3-48DD-8AD9-DF5FCAD9F24A}" destId="{1264660C-A857-4B7B-9B2B-EFB1B1833661}" srcOrd="7" destOrd="0" presId="urn:microsoft.com/office/officeart/2008/layout/CircleAccentTimeline"/>
    <dgm:cxn modelId="{49BA8344-FF74-4712-BED0-3C9384B9A974}" type="presParOf" srcId="{E40BAD35-57C3-48DD-8AD9-DF5FCAD9F24A}" destId="{937B8C59-7322-4DA5-96E9-D4FCD4C106D2}" srcOrd="8" destOrd="0" presId="urn:microsoft.com/office/officeart/2008/layout/CircleAccentTimeline"/>
    <dgm:cxn modelId="{3B4AB9C6-911A-463A-977F-F74EC2B0F091}" type="presParOf" srcId="{937B8C59-7322-4DA5-96E9-D4FCD4C106D2}" destId="{9164836A-6343-4E8B-95E7-2FF9D7951891}" srcOrd="0" destOrd="0" presId="urn:microsoft.com/office/officeart/2008/layout/CircleAccentTimeline"/>
    <dgm:cxn modelId="{DBE03CAE-2811-4467-82AE-ED4145098789}" type="presParOf" srcId="{937B8C59-7322-4DA5-96E9-D4FCD4C106D2}" destId="{792BAA9D-443E-424C-8B9B-CEB5D118F3C9}" srcOrd="1" destOrd="0" presId="urn:microsoft.com/office/officeart/2008/layout/CircleAccentTimeline"/>
    <dgm:cxn modelId="{8D6DC703-147B-4A25-82D6-78F388061D32}" type="presParOf" srcId="{937B8C59-7322-4DA5-96E9-D4FCD4C106D2}" destId="{4D030000-77E7-4F92-819C-2AC3894B02F1}" srcOrd="2" destOrd="0" presId="urn:microsoft.com/office/officeart/2008/layout/CircleAccentTimeline"/>
    <dgm:cxn modelId="{38DE7242-9951-490A-A452-5F202C62DB0D}" type="presParOf" srcId="{E40BAD35-57C3-48DD-8AD9-DF5FCAD9F24A}" destId="{D52556B4-32E2-493E-B718-7116CE8FF9B1}" srcOrd="9" destOrd="0" presId="urn:microsoft.com/office/officeart/2008/layout/CircleAccentTimeline"/>
    <dgm:cxn modelId="{F2DAD7AE-4C73-4934-865F-002D729E7635}" type="presParOf" srcId="{E40BAD35-57C3-48DD-8AD9-DF5FCAD9F24A}" destId="{F528C28E-6001-4F11-83B0-D19493AB65AB}" srcOrd="10" destOrd="0" presId="urn:microsoft.com/office/officeart/2008/layout/CircleAccentTimeline"/>
    <dgm:cxn modelId="{643701BA-4AF4-4714-9F16-117318A8A1DB}" type="presParOf" srcId="{E40BAD35-57C3-48DD-8AD9-DF5FCAD9F24A}" destId="{EE999C3E-50EA-4309-83E7-00E837F8A7AB}" srcOrd="11" destOrd="0" presId="urn:microsoft.com/office/officeart/2008/layout/CircleAccentTimeline"/>
    <dgm:cxn modelId="{B4FC8CA8-9C58-4649-ADDE-AB166E27824D}" type="presParOf" srcId="{EE999C3E-50EA-4309-83E7-00E837F8A7AB}" destId="{2900DC07-2E08-4BCA-A3A0-5E4B2DFBA9EE}" srcOrd="0" destOrd="0" presId="urn:microsoft.com/office/officeart/2008/layout/CircleAccentTimeline"/>
    <dgm:cxn modelId="{54B571A4-F378-4474-A3F9-DFB6A61990BC}" type="presParOf" srcId="{EE999C3E-50EA-4309-83E7-00E837F8A7AB}" destId="{09BA6BF9-60D5-43E2-8A31-06D88B3B6DD0}" srcOrd="1" destOrd="0" presId="urn:microsoft.com/office/officeart/2008/layout/CircleAccentTimeline"/>
    <dgm:cxn modelId="{9393A1DA-95A4-464F-B70D-554619095B34}" type="presParOf" srcId="{EE999C3E-50EA-4309-83E7-00E837F8A7AB}" destId="{0DD2800E-FBE9-45DD-B1A5-3EA7E3DD4D23}" srcOrd="2" destOrd="0" presId="urn:microsoft.com/office/officeart/2008/layout/CircleAccentTimeline"/>
    <dgm:cxn modelId="{B7F68BE9-4481-4666-AF6F-AAA2635A41E2}" type="presParOf" srcId="{E40BAD35-57C3-48DD-8AD9-DF5FCAD9F24A}" destId="{F0496A06-3B91-4557-96DF-502ECA775462}" srcOrd="12" destOrd="0" presId="urn:microsoft.com/office/officeart/2008/layout/CircleAccentTimeline"/>
    <dgm:cxn modelId="{2698D682-621C-4CFF-A4A5-93C58E79139E}" type="presParOf" srcId="{E40BAD35-57C3-48DD-8AD9-DF5FCAD9F24A}" destId="{21C09BEC-4FD3-4292-9AE8-16758996A575}" srcOrd="13" destOrd="0" presId="urn:microsoft.com/office/officeart/2008/layout/CircleAccentTimeline"/>
    <dgm:cxn modelId="{BDF98FEA-94D1-4EE3-9550-E90A967D4335}" type="presParOf" srcId="{E40BAD35-57C3-48DD-8AD9-DF5FCAD9F24A}" destId="{A1D7EBCB-B197-4959-A74D-FD27CEC5DBF0}" srcOrd="14" destOrd="0" presId="urn:microsoft.com/office/officeart/2008/layout/CircleAccentTimeline"/>
    <dgm:cxn modelId="{BAB1AB24-1EAA-4B27-8052-7DCDE3664176}" type="presParOf" srcId="{E40BAD35-57C3-48DD-8AD9-DF5FCAD9F24A}" destId="{1187B5EA-E265-46FC-968D-08F79F558E20}" srcOrd="15" destOrd="0" presId="urn:microsoft.com/office/officeart/2008/layout/CircleAccentTimeline"/>
    <dgm:cxn modelId="{60378E8A-2AE4-4263-B71E-2701D3B54CA8}" type="presParOf" srcId="{1187B5EA-E265-46FC-968D-08F79F558E20}" destId="{4FBBE81B-506D-407D-A9AA-A09776C17ACD}" srcOrd="0" destOrd="0" presId="urn:microsoft.com/office/officeart/2008/layout/CircleAccentTimeline"/>
    <dgm:cxn modelId="{432E53D8-4CA7-4B9F-A044-8E24925C2EF2}" type="presParOf" srcId="{1187B5EA-E265-46FC-968D-08F79F558E20}" destId="{A2541EBA-FAF1-4361-8B1A-859D746AA56D}" srcOrd="1" destOrd="0" presId="urn:microsoft.com/office/officeart/2008/layout/CircleAccentTimeline"/>
    <dgm:cxn modelId="{4384DEA1-1D4C-4A53-9C01-0F90BA86E873}" type="presParOf" srcId="{1187B5EA-E265-46FC-968D-08F79F558E20}" destId="{6CC37DCB-3FEA-4D2A-B39C-974EE8110AB2}" srcOrd="2" destOrd="0" presId="urn:microsoft.com/office/officeart/2008/layout/CircleAccentTimeline"/>
    <dgm:cxn modelId="{D0B4D8D7-51B0-4AEF-8332-3A66A1EB0CE4}" type="presParOf" srcId="{E40BAD35-57C3-48DD-8AD9-DF5FCAD9F24A}" destId="{5561601A-F6A5-4C80-8B7B-5640367924D1}" srcOrd="16" destOrd="0" presId="urn:microsoft.com/office/officeart/2008/layout/CircleAccentTimeline"/>
    <dgm:cxn modelId="{81FA8696-4552-465F-8DBA-50A9F8005E91}" type="presParOf" srcId="{E40BAD35-57C3-48DD-8AD9-DF5FCAD9F24A}" destId="{101E829F-2BF3-47C4-8A9D-021462E51A67}" srcOrd="17" destOrd="0" presId="urn:microsoft.com/office/officeart/2008/layout/CircleAccentTimeline"/>
    <dgm:cxn modelId="{961B2B73-8834-4E45-A170-F403277DAB39}" type="presParOf" srcId="{E40BAD35-57C3-48DD-8AD9-DF5FCAD9F24A}" destId="{5B4E7694-4190-4026-A2D7-19BFF5B1DCF8}" srcOrd="18" destOrd="0" presId="urn:microsoft.com/office/officeart/2008/layout/CircleAccentTimeline"/>
    <dgm:cxn modelId="{3AC64DF6-5569-4365-950B-D471C3196F15}" type="presParOf" srcId="{5B4E7694-4190-4026-A2D7-19BFF5B1DCF8}" destId="{FB76EB6A-5512-431E-8700-6552A007A470}" srcOrd="0" destOrd="0" presId="urn:microsoft.com/office/officeart/2008/layout/CircleAccentTimeline"/>
    <dgm:cxn modelId="{9D2474F2-4AC2-4506-B723-38E38F8506D3}" type="presParOf" srcId="{5B4E7694-4190-4026-A2D7-19BFF5B1DCF8}" destId="{0AA8FF28-70E5-406F-A732-686F80CB8E09}" srcOrd="1" destOrd="0" presId="urn:microsoft.com/office/officeart/2008/layout/CircleAccentTimeline"/>
    <dgm:cxn modelId="{D89EC154-887D-4B42-868F-4AFD5C6AC17B}" type="presParOf" srcId="{5B4E7694-4190-4026-A2D7-19BFF5B1DCF8}" destId="{90D7684B-3BBE-4E78-A4C8-331AEECC6C18}" srcOrd="2" destOrd="0" presId="urn:microsoft.com/office/officeart/2008/layout/CircleAccentTimeline"/>
    <dgm:cxn modelId="{C78B1E76-C780-4554-943D-72FF7391EBAB}" type="presParOf" srcId="{E40BAD35-57C3-48DD-8AD9-DF5FCAD9F24A}" destId="{1D466DC1-4DF8-4EAF-B777-D6916C6E9D4D}" srcOrd="19" destOrd="0" presId="urn:microsoft.com/office/officeart/2008/layout/CircleAccentTimeline"/>
    <dgm:cxn modelId="{20C39073-36BB-41A8-B050-3A7717584E36}" type="presParOf" srcId="{E40BAD35-57C3-48DD-8AD9-DF5FCAD9F24A}" destId="{8784B678-A30D-421B-AA6B-4CE3BEE0793D}" srcOrd="20" destOrd="0" presId="urn:microsoft.com/office/officeart/2008/layout/CircleAccentTimeline"/>
    <dgm:cxn modelId="{28CBF497-745E-4BFF-AB7F-DD1286BFC2DF}" type="presParOf" srcId="{E40BAD35-57C3-48DD-8AD9-DF5FCAD9F24A}" destId="{C39C19FD-940F-43FD-9473-64B15F63BD6D}" srcOrd="21" destOrd="0" presId="urn:microsoft.com/office/officeart/2008/layout/CircleAccentTimeline"/>
    <dgm:cxn modelId="{5537E397-EC30-4AA0-9D61-132D1567D16E}" type="presParOf" srcId="{C39C19FD-940F-43FD-9473-64B15F63BD6D}" destId="{CA00F485-E0C6-4901-8256-25FB5509CFC0}" srcOrd="0" destOrd="0" presId="urn:microsoft.com/office/officeart/2008/layout/CircleAccentTimeline"/>
    <dgm:cxn modelId="{D574B762-6C10-4088-B3B5-E5C5BEF36092}" type="presParOf" srcId="{C39C19FD-940F-43FD-9473-64B15F63BD6D}" destId="{F3EECC03-6CE4-4E73-B62E-378A68A6FEC1}" srcOrd="1" destOrd="0" presId="urn:microsoft.com/office/officeart/2008/layout/CircleAccentTimeline"/>
    <dgm:cxn modelId="{8470D716-13D6-42B1-B928-6B466B8D645B}" type="presParOf" srcId="{C39C19FD-940F-43FD-9473-64B15F63BD6D}" destId="{D6511396-81DB-4D11-A1D1-7E1F8DDF788E}" srcOrd="2" destOrd="0" presId="urn:microsoft.com/office/officeart/2008/layout/CircleAccentTimeline"/>
    <dgm:cxn modelId="{DA5CF866-C87C-4CC2-8D3F-EF8FC281DF33}" type="presParOf" srcId="{E40BAD35-57C3-48DD-8AD9-DF5FCAD9F24A}" destId="{B4BBC79A-FEE5-4446-894A-701D7C9E9F5F}" srcOrd="22" destOrd="0" presId="urn:microsoft.com/office/officeart/2008/layout/CircleAccentTimeline"/>
    <dgm:cxn modelId="{83C7F311-FCF8-47EF-B70C-09D474DC0CA0}" type="presParOf" srcId="{E40BAD35-57C3-48DD-8AD9-DF5FCAD9F24A}" destId="{7F863A70-D799-4211-9F7A-7BB71947D028}" srcOrd="23" destOrd="0" presId="urn:microsoft.com/office/officeart/2008/layout/CircleAccentTimeline"/>
    <dgm:cxn modelId="{1CF9B4D9-1C6D-4D6E-9434-A83A9AEAF63F}" type="presParOf" srcId="{E40BAD35-57C3-48DD-8AD9-DF5FCAD9F24A}" destId="{47D56834-1D0C-46FB-95F3-727F1DC44876}" srcOrd="24" destOrd="0" presId="urn:microsoft.com/office/officeart/2008/layout/CircleAccentTimeline"/>
    <dgm:cxn modelId="{A1EE1B3A-6E49-433E-99EE-4AD109BABA6F}" type="presParOf" srcId="{47D56834-1D0C-46FB-95F3-727F1DC44876}" destId="{5A80963F-3E99-4127-867F-D8F58F717F6F}" srcOrd="0" destOrd="0" presId="urn:microsoft.com/office/officeart/2008/layout/CircleAccentTimeline"/>
    <dgm:cxn modelId="{AB8002FF-E143-48E6-AA00-ACF889D1620B}" type="presParOf" srcId="{47D56834-1D0C-46FB-95F3-727F1DC44876}" destId="{23F20EDE-1C90-4987-9224-44636931E0D8}" srcOrd="1" destOrd="0" presId="urn:microsoft.com/office/officeart/2008/layout/CircleAccentTimeline"/>
    <dgm:cxn modelId="{D757663B-9498-4288-981D-66BD1FA111EA}" type="presParOf" srcId="{47D56834-1D0C-46FB-95F3-727F1DC44876}" destId="{4AE06050-02D9-4532-B1E5-BCE57E53F8CF}" srcOrd="2" destOrd="0" presId="urn:microsoft.com/office/officeart/2008/layout/CircleAccentTimeline"/>
    <dgm:cxn modelId="{A9EC1B38-71CC-4936-8D58-01A01B0DB31D}" type="presParOf" srcId="{E40BAD35-57C3-48DD-8AD9-DF5FCAD9F24A}" destId="{812238A8-E074-47A8-B32E-6892F6A2BE9A}" srcOrd="25" destOrd="0" presId="urn:microsoft.com/office/officeart/2008/layout/CircleAccentTimeline"/>
    <dgm:cxn modelId="{DAC859B5-F5F2-407E-992F-4D93F8AC3047}" type="presParOf" srcId="{E40BAD35-57C3-48DD-8AD9-DF5FCAD9F24A}" destId="{CDC8399B-305C-461F-905D-C7AA5A8FC2EC}" srcOrd="26" destOrd="0" presId="urn:microsoft.com/office/officeart/2008/layout/CircleAccentTimeline"/>
    <dgm:cxn modelId="{952973D2-DDB3-43D4-B826-B11D736ABCDC}" type="presParOf" srcId="{E40BAD35-57C3-48DD-8AD9-DF5FCAD9F24A}" destId="{F29A8AD2-5EC6-49FD-8E12-F2CC0673900B}" srcOrd="27" destOrd="0" presId="urn:microsoft.com/office/officeart/2008/layout/CircleAccentTimeline"/>
    <dgm:cxn modelId="{D271EE39-BBD0-410F-B40A-DA6A011F122E}" type="presParOf" srcId="{F29A8AD2-5EC6-49FD-8E12-F2CC0673900B}" destId="{069C638C-456B-4489-A1F0-CFFE13499759}" srcOrd="0" destOrd="0" presId="urn:microsoft.com/office/officeart/2008/layout/CircleAccentTimeline"/>
    <dgm:cxn modelId="{D9205DFB-303F-4CFC-A361-9BEBDD73E526}" type="presParOf" srcId="{F29A8AD2-5EC6-49FD-8E12-F2CC0673900B}" destId="{DCCEF7A7-8622-4DD7-9F8F-83984380E822}" srcOrd="1" destOrd="0" presId="urn:microsoft.com/office/officeart/2008/layout/CircleAccentTimeline"/>
    <dgm:cxn modelId="{59D6DE10-1908-451C-95BD-EEB8E1F2097E}" type="presParOf" srcId="{F29A8AD2-5EC6-49FD-8E12-F2CC0673900B}" destId="{13BC3A95-B928-4A55-BFD8-09CAFA07D81A}" srcOrd="2" destOrd="0" presId="urn:microsoft.com/office/officeart/2008/layout/CircleAccentTimeline"/>
    <dgm:cxn modelId="{5D615BD6-ADA8-4304-B0D7-64EBC9A35C03}" type="presParOf" srcId="{E40BAD35-57C3-48DD-8AD9-DF5FCAD9F24A}" destId="{D896E86D-1040-4055-AA35-9682B670F596}" srcOrd="28" destOrd="0" presId="urn:microsoft.com/office/officeart/2008/layout/CircleAccentTimeline"/>
    <dgm:cxn modelId="{D1D52B80-5501-4199-8E9D-8E50BBB7182B}" type="presParOf" srcId="{E40BAD35-57C3-48DD-8AD9-DF5FCAD9F24A}" destId="{9E5F38EE-0266-453E-B899-F2458E522028}" srcOrd="29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CDE51-349E-47D8-8018-B676BA8D1A00}">
      <dsp:nvSpPr>
        <dsp:cNvPr id="0" name=""/>
        <dsp:cNvSpPr/>
      </dsp:nvSpPr>
      <dsp:spPr>
        <a:xfrm>
          <a:off x="0" y="934826"/>
          <a:ext cx="8128000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/>
            <a:t>Защо</a:t>
          </a:r>
          <a:r>
            <a:rPr lang="ru-RU" sz="2700" kern="1200" dirty="0"/>
            <a:t> на </a:t>
          </a:r>
          <a:r>
            <a:rPr lang="ru-RU" sz="2700" kern="1200" dirty="0" err="1"/>
            <a:t>България</a:t>
          </a:r>
          <a:r>
            <a:rPr lang="ru-RU" sz="2700" kern="1200" dirty="0"/>
            <a:t> е необходима стратегия?</a:t>
          </a:r>
          <a:endParaRPr lang="bg-BG" sz="2700" kern="1200" dirty="0"/>
        </a:p>
      </dsp:txBody>
      <dsp:txXfrm>
        <a:off x="31613" y="966439"/>
        <a:ext cx="8064774" cy="584369"/>
      </dsp:txXfrm>
    </dsp:sp>
    <dsp:sp modelId="{96E56023-6DB6-4BBF-95E0-8AB516333DD3}">
      <dsp:nvSpPr>
        <dsp:cNvPr id="0" name=""/>
        <dsp:cNvSpPr/>
      </dsp:nvSpPr>
      <dsp:spPr>
        <a:xfrm>
          <a:off x="0" y="1660181"/>
          <a:ext cx="8128000" cy="647595"/>
        </a:xfrm>
        <a:prstGeom prst="roundRect">
          <a:avLst/>
        </a:prstGeom>
        <a:solidFill>
          <a:schemeClr val="accent3">
            <a:hueOff val="1641976"/>
            <a:satOff val="-12658"/>
            <a:lumOff val="3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 dirty="0"/>
            <a:t>Времева рамка на стратегията</a:t>
          </a:r>
        </a:p>
      </dsp:txBody>
      <dsp:txXfrm>
        <a:off x="31613" y="1691794"/>
        <a:ext cx="8064774" cy="584369"/>
      </dsp:txXfrm>
    </dsp:sp>
    <dsp:sp modelId="{0F001710-15E6-4EA9-AB93-A84561A6044B}">
      <dsp:nvSpPr>
        <dsp:cNvPr id="0" name=""/>
        <dsp:cNvSpPr/>
      </dsp:nvSpPr>
      <dsp:spPr>
        <a:xfrm>
          <a:off x="0" y="2385536"/>
          <a:ext cx="8128000" cy="647595"/>
        </a:xfrm>
        <a:prstGeom prst="roundRect">
          <a:avLst/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 dirty="0"/>
            <a:t>Какво ще постигне стратегията</a:t>
          </a:r>
        </a:p>
      </dsp:txBody>
      <dsp:txXfrm>
        <a:off x="31613" y="2417149"/>
        <a:ext cx="8064774" cy="584369"/>
      </dsp:txXfrm>
    </dsp:sp>
    <dsp:sp modelId="{5A893A95-9B5A-4F92-8525-BE2DA09661CF}">
      <dsp:nvSpPr>
        <dsp:cNvPr id="0" name=""/>
        <dsp:cNvSpPr/>
      </dsp:nvSpPr>
      <dsp:spPr>
        <a:xfrm>
          <a:off x="0" y="3060088"/>
          <a:ext cx="8128000" cy="647595"/>
        </a:xfrm>
        <a:prstGeom prst="roundRect">
          <a:avLst/>
        </a:prstGeom>
        <a:solidFill>
          <a:schemeClr val="accent3">
            <a:hueOff val="4925928"/>
            <a:satOff val="-37974"/>
            <a:lumOff val="10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 dirty="0"/>
            <a:t>Какво представляват стратегическите цели?</a:t>
          </a:r>
        </a:p>
      </dsp:txBody>
      <dsp:txXfrm>
        <a:off x="31613" y="3091701"/>
        <a:ext cx="8064774" cy="584369"/>
      </dsp:txXfrm>
    </dsp:sp>
    <dsp:sp modelId="{89E1AF82-5F08-4D77-A5C3-99F9AAF7D016}">
      <dsp:nvSpPr>
        <dsp:cNvPr id="0" name=""/>
        <dsp:cNvSpPr/>
      </dsp:nvSpPr>
      <dsp:spPr>
        <a:xfrm>
          <a:off x="0" y="3836246"/>
          <a:ext cx="8128000" cy="647595"/>
        </a:xfrm>
        <a:prstGeom prst="roundRect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 dirty="0"/>
            <a:t>ПЛАН ЗА ДЕЙСТВИЕ</a:t>
          </a:r>
        </a:p>
      </dsp:txBody>
      <dsp:txXfrm>
        <a:off x="31613" y="3867859"/>
        <a:ext cx="8064774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7214E-257A-4F1B-89DB-F5F5F6088A0D}">
      <dsp:nvSpPr>
        <dsp:cNvPr id="0" name=""/>
        <dsp:cNvSpPr/>
      </dsp:nvSpPr>
      <dsp:spPr>
        <a:xfrm>
          <a:off x="85998" y="460822"/>
          <a:ext cx="2895383" cy="1737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100" kern="1200" dirty="0"/>
            <a:t>Цел</a:t>
          </a:r>
        </a:p>
      </dsp:txBody>
      <dsp:txXfrm>
        <a:off x="85998" y="460822"/>
        <a:ext cx="2895383" cy="1737230"/>
      </dsp:txXfrm>
    </dsp:sp>
    <dsp:sp modelId="{555F6583-C453-45A4-B617-654159C70D6E}">
      <dsp:nvSpPr>
        <dsp:cNvPr id="0" name=""/>
        <dsp:cNvSpPr/>
      </dsp:nvSpPr>
      <dsp:spPr>
        <a:xfrm>
          <a:off x="3241127" y="432027"/>
          <a:ext cx="5706975" cy="2026774"/>
        </a:xfrm>
        <a:prstGeom prst="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Развитие на най-</a:t>
          </a:r>
          <a:r>
            <a:rPr lang="ru-RU" sz="3100" kern="1200" dirty="0" err="1"/>
            <a:t>високото</a:t>
          </a:r>
          <a:r>
            <a:rPr lang="ru-RU" sz="3100" kern="1200" dirty="0"/>
            <a:t> </a:t>
          </a:r>
          <a:r>
            <a:rPr lang="ru-RU" sz="3100" kern="1200" dirty="0" err="1"/>
            <a:t>възможно</a:t>
          </a:r>
          <a:r>
            <a:rPr lang="ru-RU" sz="3100" kern="1200" dirty="0"/>
            <a:t> </a:t>
          </a:r>
          <a:r>
            <a:rPr lang="ru-RU" sz="3100" kern="1200" dirty="0" err="1"/>
            <a:t>ниво</a:t>
          </a:r>
          <a:r>
            <a:rPr lang="ru-RU" sz="3100" kern="1200" dirty="0"/>
            <a:t> на </a:t>
          </a:r>
          <a:r>
            <a:rPr lang="ru-RU" sz="3100" kern="1200" dirty="0" err="1"/>
            <a:t>устойчивост</a:t>
          </a:r>
          <a:r>
            <a:rPr lang="ru-RU" sz="3100" kern="1200" dirty="0"/>
            <a:t> </a:t>
          </a:r>
          <a:r>
            <a:rPr lang="ru-RU" sz="3100" kern="1200" dirty="0" err="1"/>
            <a:t>срещу</a:t>
          </a:r>
          <a:r>
            <a:rPr lang="ru-RU" sz="3100" kern="1200" dirty="0"/>
            <a:t> </a:t>
          </a:r>
          <a:r>
            <a:rPr lang="ru-RU" sz="3100" kern="1200" dirty="0" err="1"/>
            <a:t>изменението</a:t>
          </a:r>
          <a:r>
            <a:rPr lang="ru-RU" sz="3100" kern="1200" dirty="0"/>
            <a:t> на климата</a:t>
          </a:r>
          <a:endParaRPr lang="bg-BG" sz="3100" kern="1200" dirty="0"/>
        </a:p>
      </dsp:txBody>
      <dsp:txXfrm>
        <a:off x="3241127" y="432027"/>
        <a:ext cx="5706975" cy="2026774"/>
      </dsp:txXfrm>
    </dsp:sp>
    <dsp:sp modelId="{04D10837-3785-4644-948E-2635CD9718C5}">
      <dsp:nvSpPr>
        <dsp:cNvPr id="0" name=""/>
        <dsp:cNvSpPr/>
      </dsp:nvSpPr>
      <dsp:spPr>
        <a:xfrm>
          <a:off x="0" y="3192915"/>
          <a:ext cx="2895383" cy="1737230"/>
        </a:xfrm>
        <a:prstGeom prst="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100" kern="1200" dirty="0"/>
            <a:t>Дългосрочна цел</a:t>
          </a:r>
        </a:p>
      </dsp:txBody>
      <dsp:txXfrm>
        <a:off x="0" y="3192915"/>
        <a:ext cx="2895383" cy="1737230"/>
      </dsp:txXfrm>
    </dsp:sp>
    <dsp:sp modelId="{E72A4523-57C9-49D3-AF4C-D03777382C34}">
      <dsp:nvSpPr>
        <dsp:cNvPr id="0" name=""/>
        <dsp:cNvSpPr/>
      </dsp:nvSpPr>
      <dsp:spPr>
        <a:xfrm>
          <a:off x="3101497" y="3197484"/>
          <a:ext cx="5951258" cy="1737230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100" kern="1200" dirty="0"/>
            <a:t>икономическа, социална и екологична устойчивост</a:t>
          </a:r>
        </a:p>
      </dsp:txBody>
      <dsp:txXfrm>
        <a:off x="3101497" y="3197484"/>
        <a:ext cx="5951258" cy="1737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FFC93-9F5A-4EB5-9513-37D82691F60A}">
      <dsp:nvSpPr>
        <dsp:cNvPr id="0" name=""/>
        <dsp:cNvSpPr/>
      </dsp:nvSpPr>
      <dsp:spPr>
        <a:xfrm>
          <a:off x="4617" y="2442161"/>
          <a:ext cx="1028412" cy="1028412"/>
        </a:xfrm>
        <a:prstGeom prst="donut">
          <a:avLst>
            <a:gd name="adj" fmla="val 20000"/>
          </a:avLst>
        </a:prstGeom>
        <a:solidFill>
          <a:srgbClr val="00B050"/>
        </a:solidFill>
        <a:ln w="19050" cap="rnd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B983D-9A55-4BB3-81B1-0E22709ED061}">
      <dsp:nvSpPr>
        <dsp:cNvPr id="0" name=""/>
        <dsp:cNvSpPr/>
      </dsp:nvSpPr>
      <dsp:spPr>
        <a:xfrm rot="17700000">
          <a:off x="549329" y="1654443"/>
          <a:ext cx="1278430" cy="616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Селско</a:t>
          </a:r>
          <a:r>
            <a:rPr lang="bg-BG" sz="1700" kern="1200" dirty="0"/>
            <a:t> стопанство</a:t>
          </a:r>
        </a:p>
      </dsp:txBody>
      <dsp:txXfrm>
        <a:off x="549329" y="1654443"/>
        <a:ext cx="1278430" cy="616104"/>
      </dsp:txXfrm>
    </dsp:sp>
    <dsp:sp modelId="{7133F2B0-133F-47DF-934C-EE1CBC11B7D0}">
      <dsp:nvSpPr>
        <dsp:cNvPr id="0" name=""/>
        <dsp:cNvSpPr/>
      </dsp:nvSpPr>
      <dsp:spPr>
        <a:xfrm>
          <a:off x="1246085" y="2506699"/>
          <a:ext cx="1008908" cy="923439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9D7F1-42B8-4A65-BFA2-F88AE23FF8F0}">
      <dsp:nvSpPr>
        <dsp:cNvPr id="0" name=""/>
        <dsp:cNvSpPr/>
      </dsp:nvSpPr>
      <dsp:spPr>
        <a:xfrm rot="17700000">
          <a:off x="307446" y="3636589"/>
          <a:ext cx="1997718" cy="1375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rgbClr val="00B050"/>
              </a:solidFill>
            </a:rPr>
            <a:t>Биоразнообразие</a:t>
          </a:r>
          <a:r>
            <a:rPr lang="bg-BG" sz="1400" kern="1200" dirty="0"/>
            <a:t> </a:t>
          </a:r>
          <a:r>
            <a:rPr lang="bg-BG" sz="1800" kern="1200" dirty="0">
              <a:solidFill>
                <a:srgbClr val="00B0F0"/>
              </a:solidFill>
            </a:rPr>
            <a:t>и</a:t>
          </a:r>
          <a:r>
            <a:rPr lang="bg-BG" sz="1400" kern="1200" dirty="0"/>
            <a:t> </a:t>
          </a:r>
          <a:r>
            <a:rPr lang="bg-BG" sz="1800" kern="1200" dirty="0">
              <a:solidFill>
                <a:srgbClr val="00B0F0"/>
              </a:solidFill>
            </a:rPr>
            <a:t>екосистеми</a:t>
          </a:r>
          <a:endParaRPr lang="bg-BG" sz="1400" kern="1200" dirty="0">
            <a:solidFill>
              <a:srgbClr val="00B0F0"/>
            </a:solidFill>
          </a:endParaRPr>
        </a:p>
      </dsp:txBody>
      <dsp:txXfrm>
        <a:off x="307446" y="3636589"/>
        <a:ext cx="1997718" cy="1375496"/>
      </dsp:txXfrm>
    </dsp:sp>
    <dsp:sp modelId="{0386C5BC-3E05-425D-B454-03B56943B2BF}">
      <dsp:nvSpPr>
        <dsp:cNvPr id="0" name=""/>
        <dsp:cNvSpPr/>
      </dsp:nvSpPr>
      <dsp:spPr>
        <a:xfrm rot="17700000">
          <a:off x="1958243" y="1731473"/>
          <a:ext cx="1105902" cy="533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4836A-6343-4E8B-95E7-2FF9D7951891}">
      <dsp:nvSpPr>
        <dsp:cNvPr id="0" name=""/>
        <dsp:cNvSpPr/>
      </dsp:nvSpPr>
      <dsp:spPr>
        <a:xfrm>
          <a:off x="2374350" y="2548341"/>
          <a:ext cx="948555" cy="82104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BAA9D-443E-424C-8B9B-CEB5D118F3C9}">
      <dsp:nvSpPr>
        <dsp:cNvPr id="0" name=""/>
        <dsp:cNvSpPr/>
      </dsp:nvSpPr>
      <dsp:spPr>
        <a:xfrm rot="17700000">
          <a:off x="2382567" y="1393968"/>
          <a:ext cx="1604839" cy="748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00" kern="1200" dirty="0"/>
            <a:t> </a:t>
          </a:r>
          <a:r>
            <a:rPr lang="bg-BG" sz="1800" kern="1200" dirty="0">
              <a:solidFill>
                <a:srgbClr val="FFFF00"/>
              </a:solidFill>
            </a:rPr>
            <a:t>Енергетика</a:t>
          </a:r>
          <a:endParaRPr lang="bg-BG" sz="1500" kern="1200" dirty="0">
            <a:solidFill>
              <a:srgbClr val="FFFF00"/>
            </a:solidFill>
          </a:endParaRPr>
        </a:p>
      </dsp:txBody>
      <dsp:txXfrm>
        <a:off x="2382567" y="1393968"/>
        <a:ext cx="1604839" cy="748348"/>
      </dsp:txXfrm>
    </dsp:sp>
    <dsp:sp modelId="{4D030000-77E7-4F92-819C-2AC3894B02F1}">
      <dsp:nvSpPr>
        <dsp:cNvPr id="0" name=""/>
        <dsp:cNvSpPr/>
      </dsp:nvSpPr>
      <dsp:spPr>
        <a:xfrm rot="17700000">
          <a:off x="2303964" y="1928722"/>
          <a:ext cx="1651199" cy="769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0DC07-2E08-4BCA-A3A0-5E4B2DFBA9EE}">
      <dsp:nvSpPr>
        <dsp:cNvPr id="0" name=""/>
        <dsp:cNvSpPr/>
      </dsp:nvSpPr>
      <dsp:spPr>
        <a:xfrm>
          <a:off x="2887896" y="3269138"/>
          <a:ext cx="1028412" cy="1028412"/>
        </a:xfrm>
        <a:prstGeom prst="donut">
          <a:avLst>
            <a:gd name="adj" fmla="val 20000"/>
          </a:avLst>
        </a:prstGeom>
        <a:solidFill>
          <a:schemeClr val="accent5"/>
        </a:solidFill>
        <a:ln w="19050" cap="rnd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A6BF9-60D5-43E2-8A31-06D88B3B6DD0}">
      <dsp:nvSpPr>
        <dsp:cNvPr id="0" name=""/>
        <dsp:cNvSpPr/>
      </dsp:nvSpPr>
      <dsp:spPr>
        <a:xfrm rot="17700000">
          <a:off x="3310274" y="2329163"/>
          <a:ext cx="1278430" cy="616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i="1" kern="1200" dirty="0">
              <a:solidFill>
                <a:srgbClr val="92D050"/>
              </a:solidFill>
            </a:rPr>
            <a:t>Гори</a:t>
          </a:r>
          <a:endParaRPr lang="bg-BG" sz="1700" i="1" kern="1200" dirty="0">
            <a:solidFill>
              <a:srgbClr val="92D050"/>
            </a:solidFill>
          </a:endParaRPr>
        </a:p>
      </dsp:txBody>
      <dsp:txXfrm>
        <a:off x="3310274" y="2329163"/>
        <a:ext cx="1278430" cy="616104"/>
      </dsp:txXfrm>
    </dsp:sp>
    <dsp:sp modelId="{4FBBE81B-506D-407D-A9AA-A09776C17ACD}">
      <dsp:nvSpPr>
        <dsp:cNvPr id="0" name=""/>
        <dsp:cNvSpPr/>
      </dsp:nvSpPr>
      <dsp:spPr>
        <a:xfrm>
          <a:off x="4130805" y="2158849"/>
          <a:ext cx="1621573" cy="1492028"/>
        </a:xfrm>
        <a:prstGeom prst="ellipse">
          <a:avLst/>
        </a:prstGeom>
        <a:solidFill>
          <a:schemeClr val="accent3"/>
        </a:solidFill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41EBA-FAF1-4361-8B1A-859D746AA56D}">
      <dsp:nvSpPr>
        <dsp:cNvPr id="0" name=""/>
        <dsp:cNvSpPr/>
      </dsp:nvSpPr>
      <dsp:spPr>
        <a:xfrm rot="17700000">
          <a:off x="3556656" y="3802220"/>
          <a:ext cx="1614399" cy="75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Човешко</a:t>
          </a:r>
          <a:r>
            <a:rPr lang="en-US" sz="2600" kern="1200" dirty="0"/>
            <a:t> </a:t>
          </a:r>
          <a:r>
            <a:rPr lang="bg-BG" sz="2000" kern="1200" dirty="0"/>
            <a:t>здраве</a:t>
          </a:r>
          <a:endParaRPr lang="bg-BG" sz="2600" kern="1200" dirty="0"/>
        </a:p>
      </dsp:txBody>
      <dsp:txXfrm>
        <a:off x="3556656" y="3802220"/>
        <a:ext cx="1614399" cy="752806"/>
      </dsp:txXfrm>
    </dsp:sp>
    <dsp:sp modelId="{6CC37DCB-3FEA-4D2A-B39C-974EE8110AB2}">
      <dsp:nvSpPr>
        <dsp:cNvPr id="0" name=""/>
        <dsp:cNvSpPr/>
      </dsp:nvSpPr>
      <dsp:spPr>
        <a:xfrm rot="17700000">
          <a:off x="4701474" y="2151221"/>
          <a:ext cx="1105902" cy="533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6EB6A-5512-431E-8700-6552A007A470}">
      <dsp:nvSpPr>
        <dsp:cNvPr id="0" name=""/>
        <dsp:cNvSpPr/>
      </dsp:nvSpPr>
      <dsp:spPr>
        <a:xfrm>
          <a:off x="5252614" y="3374139"/>
          <a:ext cx="1028412" cy="1028412"/>
        </a:xfrm>
        <a:prstGeom prst="donut">
          <a:avLst>
            <a:gd name="adj" fmla="val 20000"/>
          </a:avLst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8FF28-70E5-406F-A732-686F80CB8E09}">
      <dsp:nvSpPr>
        <dsp:cNvPr id="0" name=""/>
        <dsp:cNvSpPr/>
      </dsp:nvSpPr>
      <dsp:spPr>
        <a:xfrm rot="17700000">
          <a:off x="5702259" y="2411168"/>
          <a:ext cx="1278430" cy="616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>
              <a:solidFill>
                <a:schemeClr val="bg1">
                  <a:lumMod val="95000"/>
                  <a:lumOff val="5000"/>
                </a:schemeClr>
              </a:solidFill>
            </a:rPr>
            <a:t>Туризъм</a:t>
          </a:r>
          <a:endParaRPr lang="bg-BG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702259" y="2411168"/>
        <a:ext cx="1278430" cy="616104"/>
      </dsp:txXfrm>
    </dsp:sp>
    <dsp:sp modelId="{CA00F485-E0C6-4901-8256-25FB5509CFC0}">
      <dsp:nvSpPr>
        <dsp:cNvPr id="0" name=""/>
        <dsp:cNvSpPr/>
      </dsp:nvSpPr>
      <dsp:spPr>
        <a:xfrm>
          <a:off x="6434767" y="3323336"/>
          <a:ext cx="1028412" cy="1028412"/>
        </a:xfrm>
        <a:prstGeom prst="donut">
          <a:avLst>
            <a:gd name="adj" fmla="val 20000"/>
          </a:avLst>
        </a:prstGeom>
        <a:solidFill>
          <a:schemeClr val="accent2"/>
        </a:solidFill>
        <a:ln w="19050" cap="rnd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ECC03-6CE4-4E73-B62E-378A68A6FEC1}">
      <dsp:nvSpPr>
        <dsp:cNvPr id="0" name=""/>
        <dsp:cNvSpPr/>
      </dsp:nvSpPr>
      <dsp:spPr>
        <a:xfrm rot="17700000">
          <a:off x="5796628" y="4502700"/>
          <a:ext cx="1278430" cy="616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b="1" kern="1200" dirty="0">
              <a:solidFill>
                <a:schemeClr val="bg1">
                  <a:lumMod val="95000"/>
                  <a:lumOff val="5000"/>
                </a:schemeClr>
              </a:solidFill>
            </a:rPr>
            <a:t>Транспорт</a:t>
          </a:r>
          <a:endParaRPr lang="bg-BG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796628" y="4502700"/>
        <a:ext cx="1278430" cy="616104"/>
      </dsp:txXfrm>
    </dsp:sp>
    <dsp:sp modelId="{5A80963F-3E99-4127-867F-D8F58F717F6F}">
      <dsp:nvSpPr>
        <dsp:cNvPr id="0" name=""/>
        <dsp:cNvSpPr/>
      </dsp:nvSpPr>
      <dsp:spPr>
        <a:xfrm>
          <a:off x="7571357" y="3013979"/>
          <a:ext cx="992613" cy="948422"/>
        </a:xfrm>
        <a:prstGeom prst="donut">
          <a:avLst>
            <a:gd name="adj" fmla="val 20000"/>
          </a:avLst>
        </a:prstGeom>
        <a:solidFill>
          <a:srgbClr val="FFC000"/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20EDE-1C90-4987-9224-44636931E0D8}">
      <dsp:nvSpPr>
        <dsp:cNvPr id="0" name=""/>
        <dsp:cNvSpPr/>
      </dsp:nvSpPr>
      <dsp:spPr>
        <a:xfrm rot="17700000">
          <a:off x="7971393" y="2102274"/>
          <a:ext cx="1278430" cy="616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 err="1">
              <a:solidFill>
                <a:srgbClr val="FFC000"/>
              </a:solidFill>
            </a:rPr>
            <a:t>Грсредаадска</a:t>
          </a:r>
          <a:endParaRPr lang="bg-BG" sz="1400" b="1" kern="1200" dirty="0">
            <a:solidFill>
              <a:srgbClr val="FFC000"/>
            </a:solidFill>
          </a:endParaRPr>
        </a:p>
      </dsp:txBody>
      <dsp:txXfrm>
        <a:off x="7971393" y="2102274"/>
        <a:ext cx="1278430" cy="616104"/>
      </dsp:txXfrm>
    </dsp:sp>
    <dsp:sp modelId="{069C638C-456B-4489-A1F0-CFFE13499759}">
      <dsp:nvSpPr>
        <dsp:cNvPr id="0" name=""/>
        <dsp:cNvSpPr/>
      </dsp:nvSpPr>
      <dsp:spPr>
        <a:xfrm>
          <a:off x="8570488" y="3374139"/>
          <a:ext cx="1028412" cy="1028412"/>
        </a:xfrm>
        <a:prstGeom prst="donut">
          <a:avLst>
            <a:gd name="adj" fmla="val 2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EF7A7-8622-4DD7-9F8F-83984380E822}">
      <dsp:nvSpPr>
        <dsp:cNvPr id="0" name=""/>
        <dsp:cNvSpPr/>
      </dsp:nvSpPr>
      <dsp:spPr>
        <a:xfrm rot="17700000">
          <a:off x="8244024" y="4607276"/>
          <a:ext cx="872709" cy="406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 dirty="0"/>
            <a:t>Води</a:t>
          </a:r>
        </a:p>
      </dsp:txBody>
      <dsp:txXfrm>
        <a:off x="8244024" y="4607276"/>
        <a:ext cx="872709" cy="406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40F82-EEFC-4658-918A-22A900A79DE8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E5F22-6034-4243-9A3E-41B0DF533D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9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err="1"/>
              <a:t>Целта</a:t>
            </a:r>
            <a:r>
              <a:rPr lang="ru-RU" sz="1200" dirty="0"/>
              <a:t> на </a:t>
            </a:r>
            <a:r>
              <a:rPr lang="ru-RU" sz="1200" dirty="0" err="1"/>
              <a:t>Стратегията</a:t>
            </a:r>
            <a:r>
              <a:rPr lang="ru-RU" sz="1200" dirty="0"/>
              <a:t> е да служи </a:t>
            </a:r>
            <a:r>
              <a:rPr lang="ru-RU" sz="1200" dirty="0" err="1"/>
              <a:t>като</a:t>
            </a:r>
            <a:r>
              <a:rPr lang="ru-RU" sz="1200" dirty="0"/>
              <a:t> </a:t>
            </a:r>
            <a:r>
              <a:rPr lang="ru-RU" sz="1200" dirty="0" err="1"/>
              <a:t>референтен</a:t>
            </a:r>
            <a:r>
              <a:rPr lang="ru-RU" sz="1200" dirty="0"/>
              <a:t> документ, </a:t>
            </a:r>
            <a:r>
              <a:rPr lang="ru-RU" sz="1200" dirty="0" err="1"/>
              <a:t>определящ</a:t>
            </a:r>
            <a:r>
              <a:rPr lang="ru-RU" sz="1200" dirty="0"/>
              <a:t> рамка за действия за </a:t>
            </a:r>
            <a:r>
              <a:rPr lang="ru-RU" sz="1200" dirty="0" err="1"/>
              <a:t>адаптиране</a:t>
            </a:r>
            <a:r>
              <a:rPr lang="ru-RU" sz="1200" dirty="0"/>
              <a:t> </a:t>
            </a:r>
            <a:r>
              <a:rPr lang="ru-RU" sz="1200" dirty="0" err="1"/>
              <a:t>към</a:t>
            </a:r>
            <a:r>
              <a:rPr lang="ru-RU" sz="1200" dirty="0"/>
              <a:t> </a:t>
            </a:r>
            <a:r>
              <a:rPr lang="ru-RU" sz="1200" dirty="0" err="1"/>
              <a:t>изменението</a:t>
            </a:r>
            <a:r>
              <a:rPr lang="ru-RU" sz="1200" dirty="0"/>
              <a:t> на климата  и </a:t>
            </a:r>
            <a:r>
              <a:rPr lang="ru-RU" sz="1200" dirty="0" err="1"/>
              <a:t>приоритетни</a:t>
            </a:r>
            <a:r>
              <a:rPr lang="ru-RU" sz="1200" dirty="0"/>
              <a:t> направления до 2030 г.</a:t>
            </a:r>
          </a:p>
          <a:p>
            <a:r>
              <a:rPr lang="ru-RU" sz="1200" dirty="0" err="1"/>
              <a:t>Стратегията</a:t>
            </a:r>
            <a:r>
              <a:rPr lang="ru-RU" sz="1200" dirty="0"/>
              <a:t> се </a:t>
            </a:r>
            <a:r>
              <a:rPr lang="ru-RU" sz="1200" dirty="0" err="1"/>
              <a:t>подкрепя</a:t>
            </a:r>
            <a:r>
              <a:rPr lang="ru-RU" sz="1200" dirty="0"/>
              <a:t> от </a:t>
            </a:r>
            <a:r>
              <a:rPr lang="ru-RU" sz="1200" dirty="0" err="1"/>
              <a:t>задълбочени</a:t>
            </a:r>
            <a:r>
              <a:rPr lang="ru-RU" sz="1200" dirty="0"/>
              <a:t> оценки на </a:t>
            </a:r>
            <a:r>
              <a:rPr lang="ru-RU" sz="1200" dirty="0" err="1"/>
              <a:t>уязвимостта</a:t>
            </a:r>
            <a:r>
              <a:rPr lang="ru-RU" sz="1200" dirty="0"/>
              <a:t> и риска и </a:t>
            </a:r>
            <a:r>
              <a:rPr lang="ru-RU" sz="1200" dirty="0" err="1"/>
              <a:t>подчертава</a:t>
            </a:r>
            <a:r>
              <a:rPr lang="ru-RU" sz="1200" dirty="0"/>
              <a:t> </a:t>
            </a:r>
            <a:r>
              <a:rPr lang="ru-RU" sz="1200" dirty="0" err="1"/>
              <a:t>ключовите</a:t>
            </a:r>
            <a:r>
              <a:rPr lang="ru-RU" sz="1200" dirty="0"/>
              <a:t> </a:t>
            </a:r>
            <a:r>
              <a:rPr lang="ru-RU" sz="1200" dirty="0" err="1"/>
              <a:t>приоритетни</a:t>
            </a:r>
            <a:r>
              <a:rPr lang="ru-RU" sz="1200" dirty="0"/>
              <a:t> области за действие на </a:t>
            </a:r>
            <a:r>
              <a:rPr lang="ru-RU" sz="1200" dirty="0" err="1"/>
              <a:t>тази</a:t>
            </a:r>
            <a:r>
              <a:rPr lang="ru-RU" sz="1200" dirty="0"/>
              <a:t> основа. </a:t>
            </a:r>
            <a:r>
              <a:rPr lang="ru-RU" sz="1200" dirty="0" err="1"/>
              <a:t>Стратегията</a:t>
            </a:r>
            <a:r>
              <a:rPr lang="ru-RU" sz="1200" dirty="0"/>
              <a:t> се </a:t>
            </a:r>
            <a:r>
              <a:rPr lang="ru-RU" sz="1200" dirty="0" err="1"/>
              <a:t>допълва</a:t>
            </a:r>
            <a:r>
              <a:rPr lang="ru-RU" sz="1200" dirty="0"/>
              <a:t> от </a:t>
            </a:r>
            <a:r>
              <a:rPr lang="ru-RU" sz="1200" dirty="0" err="1"/>
              <a:t>Планът</a:t>
            </a:r>
            <a:r>
              <a:rPr lang="ru-RU" sz="1200" dirty="0"/>
              <a:t> за действие, </a:t>
            </a:r>
            <a:r>
              <a:rPr lang="ru-RU" sz="1200" dirty="0" err="1"/>
              <a:t>определящ</a:t>
            </a:r>
            <a:r>
              <a:rPr lang="ru-RU" sz="1200" dirty="0"/>
              <a:t> целите и </a:t>
            </a:r>
            <a:r>
              <a:rPr lang="ru-RU" sz="1200" dirty="0" err="1"/>
              <a:t>приоритетите</a:t>
            </a:r>
            <a:r>
              <a:rPr lang="ru-RU" sz="1200" dirty="0"/>
              <a:t> за </a:t>
            </a:r>
            <a:r>
              <a:rPr lang="ru-RU" sz="1200" dirty="0" err="1"/>
              <a:t>подобряване</a:t>
            </a:r>
            <a:r>
              <a:rPr lang="ru-RU" sz="1200" dirty="0"/>
              <a:t> на </a:t>
            </a:r>
            <a:r>
              <a:rPr lang="ru-RU" sz="1200" dirty="0" err="1"/>
              <a:t>капацитета</a:t>
            </a:r>
            <a:r>
              <a:rPr lang="ru-RU" sz="1200" dirty="0"/>
              <a:t> за </a:t>
            </a:r>
            <a:r>
              <a:rPr lang="ru-RU" sz="1200" dirty="0" err="1"/>
              <a:t>адаптиране</a:t>
            </a:r>
            <a:r>
              <a:rPr lang="ru-RU" sz="1200" dirty="0"/>
              <a:t> </a:t>
            </a:r>
            <a:r>
              <a:rPr lang="ru-RU" sz="1200" dirty="0" err="1"/>
              <a:t>към</a:t>
            </a:r>
            <a:r>
              <a:rPr lang="ru-RU" sz="1200" dirty="0"/>
              <a:t> </a:t>
            </a:r>
            <a:r>
              <a:rPr lang="ru-RU" sz="1200" dirty="0" err="1"/>
              <a:t>изменението</a:t>
            </a:r>
            <a:r>
              <a:rPr lang="ru-RU" sz="1200" dirty="0"/>
              <a:t> на климата за </a:t>
            </a:r>
            <a:r>
              <a:rPr lang="ru-RU" sz="1200" dirty="0" err="1"/>
              <a:t>всеки</a:t>
            </a:r>
            <a:r>
              <a:rPr lang="ru-RU" sz="1200" dirty="0"/>
              <a:t> сектор. В </a:t>
            </a:r>
            <a:r>
              <a:rPr lang="ru-RU" sz="1200" dirty="0" err="1"/>
              <a:t>Планът</a:t>
            </a:r>
            <a:r>
              <a:rPr lang="ru-RU" sz="1200" dirty="0"/>
              <a:t> за действие </a:t>
            </a:r>
            <a:r>
              <a:rPr lang="ru-RU" sz="1200" dirty="0" err="1"/>
              <a:t>са</a:t>
            </a:r>
            <a:r>
              <a:rPr lang="ru-RU" sz="1200" dirty="0"/>
              <a:t>  </a:t>
            </a:r>
            <a:r>
              <a:rPr lang="ru-RU" sz="1200" dirty="0" err="1"/>
              <a:t>предоставени</a:t>
            </a:r>
            <a:r>
              <a:rPr lang="ru-RU" sz="1200" dirty="0"/>
              <a:t> графики за </a:t>
            </a:r>
            <a:r>
              <a:rPr lang="ru-RU" sz="1200" dirty="0" err="1"/>
              <a:t>изпълнение</a:t>
            </a:r>
            <a:r>
              <a:rPr lang="ru-RU" sz="1200" dirty="0"/>
              <a:t> на </a:t>
            </a:r>
            <a:r>
              <a:rPr lang="ru-RU" sz="1200" dirty="0" err="1"/>
              <a:t>тези</a:t>
            </a:r>
            <a:r>
              <a:rPr lang="ru-RU" sz="1200" dirty="0"/>
              <a:t> мерки и </a:t>
            </a:r>
            <a:r>
              <a:rPr lang="ru-RU" sz="1200" dirty="0" err="1"/>
              <a:t>посочване</a:t>
            </a:r>
            <a:r>
              <a:rPr lang="ru-RU" sz="1200" dirty="0"/>
              <a:t> на </a:t>
            </a:r>
            <a:r>
              <a:rPr lang="ru-RU" sz="1200" dirty="0" err="1"/>
              <a:t>необходимите</a:t>
            </a:r>
            <a:r>
              <a:rPr lang="ru-RU" sz="1200" dirty="0"/>
              <a:t> </a:t>
            </a:r>
            <a:r>
              <a:rPr lang="ru-RU" sz="1200" dirty="0" err="1"/>
              <a:t>ресурси</a:t>
            </a:r>
            <a:r>
              <a:rPr lang="ru-RU" sz="1200" dirty="0"/>
              <a:t> и </a:t>
            </a:r>
            <a:r>
              <a:rPr lang="ru-RU" sz="1200" dirty="0" err="1"/>
              <a:t>отговорни</a:t>
            </a:r>
            <a:r>
              <a:rPr lang="ru-RU" sz="1200" dirty="0"/>
              <a:t> институции.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E5F22-6034-4243-9A3E-41B0DF533D92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758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800" dirty="0"/>
              <a:t>Защо на Б-я е необходима стратегия - </a:t>
            </a:r>
            <a:r>
              <a:rPr lang="ru-RU" sz="1800" dirty="0" err="1"/>
              <a:t>Заплахите</a:t>
            </a:r>
            <a:r>
              <a:rPr lang="ru-RU" sz="1800" dirty="0"/>
              <a:t> за </a:t>
            </a:r>
            <a:r>
              <a:rPr lang="ru-RU" sz="1800" dirty="0" err="1"/>
              <a:t>България</a:t>
            </a:r>
            <a:r>
              <a:rPr lang="ru-RU" sz="1800" dirty="0"/>
              <a:t>, </a:t>
            </a:r>
            <a:r>
              <a:rPr lang="ru-RU" sz="1800" dirty="0" err="1"/>
              <a:t>свързани</a:t>
            </a:r>
            <a:r>
              <a:rPr lang="ru-RU" sz="1800" dirty="0"/>
              <a:t> с </a:t>
            </a:r>
            <a:r>
              <a:rPr lang="ru-RU" sz="1800" dirty="0" err="1"/>
              <a:t>изменението</a:t>
            </a:r>
            <a:r>
              <a:rPr lang="ru-RU" sz="1800" dirty="0"/>
              <a:t> на климата, </a:t>
            </a:r>
            <a:r>
              <a:rPr lang="ru-RU" sz="1800" dirty="0" err="1"/>
              <a:t>са</a:t>
            </a:r>
            <a:r>
              <a:rPr lang="ru-RU" sz="1800" dirty="0"/>
              <a:t> </a:t>
            </a:r>
            <a:r>
              <a:rPr lang="ru-RU" sz="1800" dirty="0" err="1"/>
              <a:t>предстоящи</a:t>
            </a:r>
            <a:r>
              <a:rPr lang="ru-RU" sz="1800" dirty="0"/>
              <a:t>, с </a:t>
            </a:r>
            <a:r>
              <a:rPr lang="ru-RU" sz="1800" dirty="0" err="1"/>
              <a:t>очаквано</a:t>
            </a:r>
            <a:r>
              <a:rPr lang="ru-RU" sz="1800" dirty="0"/>
              <a:t> </a:t>
            </a:r>
            <a:r>
              <a:rPr lang="ru-RU" sz="1800" dirty="0" err="1"/>
              <a:t>средно</a:t>
            </a:r>
            <a:r>
              <a:rPr lang="ru-RU" sz="1800" dirty="0"/>
              <a:t> </a:t>
            </a:r>
            <a:r>
              <a:rPr lang="ru-RU" sz="1800" dirty="0" err="1"/>
              <a:t>повишение</a:t>
            </a:r>
            <a:r>
              <a:rPr lang="ru-RU" sz="1800" dirty="0"/>
              <a:t> на температурите с до 4oC до 2100 г. </a:t>
            </a:r>
            <a:r>
              <a:rPr lang="ru-RU" sz="1800" dirty="0" err="1"/>
              <a:t>Моделите</a:t>
            </a:r>
            <a:r>
              <a:rPr lang="ru-RU" sz="1800" dirty="0"/>
              <a:t> на </a:t>
            </a:r>
            <a:r>
              <a:rPr lang="ru-RU" sz="1800" dirty="0" err="1"/>
              <a:t>валежите</a:t>
            </a:r>
            <a:r>
              <a:rPr lang="ru-RU" sz="1800" dirty="0"/>
              <a:t> </a:t>
            </a:r>
            <a:r>
              <a:rPr lang="ru-RU" sz="1800" dirty="0" err="1"/>
              <a:t>също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се </a:t>
            </a:r>
            <a:r>
              <a:rPr lang="ru-RU" sz="1800" dirty="0" err="1"/>
              <a:t>променят</a:t>
            </a:r>
            <a:r>
              <a:rPr lang="ru-RU" sz="1800" dirty="0"/>
              <a:t>. </a:t>
            </a:r>
            <a:r>
              <a:rPr lang="ru-RU" sz="1800" dirty="0" err="1"/>
              <a:t>Последиците</a:t>
            </a:r>
            <a:r>
              <a:rPr lang="ru-RU" sz="1800" dirty="0"/>
              <a:t> от </a:t>
            </a:r>
            <a:r>
              <a:rPr lang="ru-RU" sz="1800" dirty="0" err="1"/>
              <a:t>изменението</a:t>
            </a:r>
            <a:r>
              <a:rPr lang="ru-RU" sz="1800" dirty="0"/>
              <a:t> на климата </a:t>
            </a:r>
            <a:r>
              <a:rPr lang="ru-RU" sz="1800" dirty="0" err="1"/>
              <a:t>са</a:t>
            </a:r>
            <a:r>
              <a:rPr lang="ru-RU" sz="1800" dirty="0"/>
              <a:t> </a:t>
            </a:r>
            <a:r>
              <a:rPr lang="ru-RU" sz="1800" dirty="0" err="1"/>
              <a:t>многобройни</a:t>
            </a:r>
            <a:r>
              <a:rPr lang="ru-RU" sz="1800" dirty="0"/>
              <a:t>, </a:t>
            </a:r>
            <a:r>
              <a:rPr lang="ru-RU" sz="1800" dirty="0" err="1"/>
              <a:t>включително</a:t>
            </a:r>
            <a:r>
              <a:rPr lang="ru-RU" sz="1800" dirty="0"/>
              <a:t> </a:t>
            </a:r>
            <a:r>
              <a:rPr lang="ru-RU" sz="1800" dirty="0" err="1"/>
              <a:t>намаляване</a:t>
            </a:r>
            <a:r>
              <a:rPr lang="ru-RU" sz="1800" dirty="0"/>
              <a:t> на </a:t>
            </a:r>
            <a:r>
              <a:rPr lang="ru-RU" sz="1800" dirty="0" err="1"/>
              <a:t>водните</a:t>
            </a:r>
            <a:r>
              <a:rPr lang="ru-RU" sz="1800" dirty="0"/>
              <a:t> запаси, </a:t>
            </a:r>
            <a:r>
              <a:rPr lang="ru-RU" sz="1800" dirty="0" err="1"/>
              <a:t>последици</a:t>
            </a:r>
            <a:r>
              <a:rPr lang="ru-RU" sz="1800" dirty="0"/>
              <a:t> за </a:t>
            </a:r>
            <a:r>
              <a:rPr lang="ru-RU" sz="1800" dirty="0" err="1"/>
              <a:t>здравето</a:t>
            </a:r>
            <a:r>
              <a:rPr lang="ru-RU" sz="1800" dirty="0"/>
              <a:t>, смущения в </a:t>
            </a:r>
            <a:r>
              <a:rPr lang="ru-RU" sz="1800" dirty="0" err="1"/>
              <a:t>цикъла</a:t>
            </a:r>
            <a:r>
              <a:rPr lang="ru-RU" sz="1800" dirty="0"/>
              <a:t> на </a:t>
            </a:r>
            <a:r>
              <a:rPr lang="ru-RU" sz="1800" dirty="0" err="1"/>
              <a:t>земеделското</a:t>
            </a:r>
            <a:r>
              <a:rPr lang="ru-RU" sz="1800" dirty="0"/>
              <a:t> производство, </a:t>
            </a:r>
            <a:r>
              <a:rPr lang="ru-RU" sz="1800" dirty="0" err="1"/>
              <a:t>стрес</a:t>
            </a:r>
            <a:r>
              <a:rPr lang="ru-RU" sz="1800" dirty="0"/>
              <a:t> за </a:t>
            </a:r>
            <a:r>
              <a:rPr lang="ru-RU" sz="1800" dirty="0" err="1"/>
              <a:t>биоразнообразието</a:t>
            </a:r>
            <a:r>
              <a:rPr lang="ru-RU" sz="1800" dirty="0"/>
              <a:t> и горите, </a:t>
            </a:r>
            <a:r>
              <a:rPr lang="ru-RU" sz="1800" dirty="0" err="1"/>
              <a:t>щети</a:t>
            </a:r>
            <a:r>
              <a:rPr lang="ru-RU" sz="1800" dirty="0"/>
              <a:t> по </a:t>
            </a:r>
            <a:r>
              <a:rPr lang="ru-RU" sz="1800" dirty="0" err="1"/>
              <a:t>инфраструктурата</a:t>
            </a:r>
            <a:r>
              <a:rPr lang="ru-RU" sz="1800" dirty="0"/>
              <a:t> и </a:t>
            </a:r>
            <a:r>
              <a:rPr lang="ru-RU" sz="1800" dirty="0" err="1"/>
              <a:t>частната</a:t>
            </a:r>
            <a:r>
              <a:rPr lang="ru-RU" sz="1800" dirty="0"/>
              <a:t> </a:t>
            </a:r>
            <a:r>
              <a:rPr lang="ru-RU" sz="1800" dirty="0" err="1"/>
              <a:t>собственост</a:t>
            </a:r>
            <a:r>
              <a:rPr lang="ru-RU" sz="1800" dirty="0"/>
              <a:t>, </a:t>
            </a:r>
            <a:r>
              <a:rPr lang="ru-RU" sz="1800" dirty="0" err="1"/>
              <a:t>промяна</a:t>
            </a:r>
            <a:r>
              <a:rPr lang="ru-RU" sz="1800" dirty="0"/>
              <a:t> в </a:t>
            </a:r>
            <a:r>
              <a:rPr lang="ru-RU" sz="1800" dirty="0" err="1"/>
              <a:t>туристическите</a:t>
            </a:r>
            <a:r>
              <a:rPr lang="ru-RU" sz="1800" dirty="0"/>
              <a:t> модели и много </a:t>
            </a:r>
            <a:r>
              <a:rPr lang="ru-RU" sz="1800" dirty="0" err="1"/>
              <a:t>други</a:t>
            </a:r>
            <a:r>
              <a:rPr lang="ru-RU" sz="1800" dirty="0"/>
              <a:t> </a:t>
            </a:r>
            <a:r>
              <a:rPr lang="ru-RU" sz="1800" dirty="0" err="1"/>
              <a:t>последици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Макроикономическите</a:t>
            </a:r>
            <a:r>
              <a:rPr lang="ru-RU" sz="1800" dirty="0"/>
              <a:t> </a:t>
            </a:r>
            <a:r>
              <a:rPr lang="ru-RU" sz="1800" dirty="0" err="1"/>
              <a:t>изчисления</a:t>
            </a:r>
            <a:r>
              <a:rPr lang="ru-RU" sz="1800" dirty="0"/>
              <a:t> </a:t>
            </a:r>
            <a:r>
              <a:rPr lang="ru-RU" sz="1800" dirty="0" err="1"/>
              <a:t>показват</a:t>
            </a:r>
            <a:r>
              <a:rPr lang="ru-RU" sz="1800" dirty="0"/>
              <a:t>, че </a:t>
            </a:r>
            <a:r>
              <a:rPr lang="ru-RU" sz="1800" dirty="0" err="1"/>
              <a:t>ако</a:t>
            </a:r>
            <a:r>
              <a:rPr lang="ru-RU" sz="1800" dirty="0"/>
              <a:t> не се </a:t>
            </a:r>
            <a:r>
              <a:rPr lang="ru-RU" sz="1800" dirty="0" err="1"/>
              <a:t>предприемат</a:t>
            </a:r>
            <a:r>
              <a:rPr lang="ru-RU" sz="1800" dirty="0"/>
              <a:t> действия, </a:t>
            </a:r>
            <a:r>
              <a:rPr lang="ru-RU" sz="1800" dirty="0" err="1"/>
              <a:t>изменението</a:t>
            </a:r>
            <a:r>
              <a:rPr lang="ru-RU" sz="1800" dirty="0"/>
              <a:t> на климата </a:t>
            </a:r>
            <a:r>
              <a:rPr lang="ru-RU" sz="1800" dirty="0" err="1"/>
              <a:t>ще</a:t>
            </a:r>
            <a:r>
              <a:rPr lang="ru-RU" sz="1800" dirty="0"/>
              <a:t> </a:t>
            </a:r>
            <a:r>
              <a:rPr lang="ru-RU" sz="1800" dirty="0" err="1"/>
              <a:t>окаже</a:t>
            </a:r>
            <a:r>
              <a:rPr lang="ru-RU" sz="1800" dirty="0"/>
              <a:t> негативно влияние </a:t>
            </a:r>
            <a:r>
              <a:rPr lang="ru-RU" sz="1800" dirty="0" err="1"/>
              <a:t>върху</a:t>
            </a:r>
            <a:r>
              <a:rPr lang="ru-RU" sz="1800" dirty="0"/>
              <a:t> </a:t>
            </a:r>
            <a:r>
              <a:rPr lang="ru-RU" sz="1800" dirty="0" err="1"/>
              <a:t>страната</a:t>
            </a:r>
            <a:r>
              <a:rPr lang="ru-RU" sz="1800" dirty="0"/>
              <a:t> в </a:t>
            </a:r>
            <a:r>
              <a:rPr lang="ru-RU" sz="1800" dirty="0" err="1"/>
              <a:t>парично</a:t>
            </a:r>
            <a:r>
              <a:rPr lang="ru-RU" sz="1800" dirty="0"/>
              <a:t> отношение, </a:t>
            </a:r>
            <a:r>
              <a:rPr lang="ru-RU" sz="1800" dirty="0" err="1"/>
              <a:t>като</a:t>
            </a:r>
            <a:r>
              <a:rPr lang="ru-RU" sz="1800" dirty="0"/>
              <a:t> е </a:t>
            </a:r>
            <a:r>
              <a:rPr lang="ru-RU" sz="1800" dirty="0" err="1"/>
              <a:t>възможно</a:t>
            </a:r>
            <a:r>
              <a:rPr lang="ru-RU" sz="1800" dirty="0"/>
              <a:t> да </a:t>
            </a:r>
            <a:r>
              <a:rPr lang="ru-RU" sz="1800" dirty="0" err="1"/>
              <a:t>ликвидира</a:t>
            </a:r>
            <a:r>
              <a:rPr lang="ru-RU" sz="1800" dirty="0"/>
              <a:t> </a:t>
            </a:r>
            <a:r>
              <a:rPr lang="ru-RU" sz="1800" dirty="0" err="1"/>
              <a:t>целия</a:t>
            </a:r>
            <a:r>
              <a:rPr lang="ru-RU" sz="1800" dirty="0"/>
              <a:t> </a:t>
            </a:r>
            <a:r>
              <a:rPr lang="ru-RU" sz="1800" dirty="0" err="1"/>
              <a:t>икономически</a:t>
            </a:r>
            <a:r>
              <a:rPr lang="ru-RU" sz="1800" dirty="0"/>
              <a:t> </a:t>
            </a:r>
            <a:r>
              <a:rPr lang="ru-RU" sz="1800" dirty="0" err="1"/>
              <a:t>растеж</a:t>
            </a:r>
            <a:r>
              <a:rPr lang="ru-RU" sz="1800" dirty="0"/>
              <a:t> на </a:t>
            </a:r>
            <a:r>
              <a:rPr lang="ru-RU" sz="1800" dirty="0" err="1"/>
              <a:t>страната</a:t>
            </a:r>
            <a:r>
              <a:rPr lang="ru-RU" sz="1800" dirty="0"/>
              <a:t> до 2050 г. </a:t>
            </a:r>
            <a:r>
              <a:rPr lang="ru-RU" sz="1800" dirty="0" err="1"/>
              <a:t>Макроикономическите</a:t>
            </a:r>
            <a:r>
              <a:rPr lang="ru-RU" sz="1800" dirty="0"/>
              <a:t> </a:t>
            </a:r>
            <a:r>
              <a:rPr lang="ru-RU" sz="1800" dirty="0" err="1"/>
              <a:t>въздействия</a:t>
            </a:r>
            <a:r>
              <a:rPr lang="ru-RU" sz="1800" dirty="0"/>
              <a:t> </a:t>
            </a:r>
            <a:r>
              <a:rPr lang="ru-RU" sz="1800" dirty="0" err="1"/>
              <a:t>могат</a:t>
            </a:r>
            <a:r>
              <a:rPr lang="ru-RU" sz="1800" dirty="0"/>
              <a:t> да </a:t>
            </a:r>
            <a:r>
              <a:rPr lang="ru-RU" sz="1800" dirty="0" err="1"/>
              <a:t>бъдат</a:t>
            </a:r>
            <a:r>
              <a:rPr lang="ru-RU" sz="1800" dirty="0"/>
              <a:t> </a:t>
            </a:r>
            <a:r>
              <a:rPr lang="ru-RU" sz="1800" dirty="0" err="1"/>
              <a:t>смекчени</a:t>
            </a:r>
            <a:r>
              <a:rPr lang="ru-RU" sz="1800" dirty="0"/>
              <a:t> в </a:t>
            </a:r>
            <a:r>
              <a:rPr lang="ru-RU" sz="1800" dirty="0" err="1"/>
              <a:t>значителна</a:t>
            </a:r>
            <a:r>
              <a:rPr lang="ru-RU" sz="1800" dirty="0"/>
              <a:t> степен, </a:t>
            </a:r>
            <a:r>
              <a:rPr lang="ru-RU" sz="1800" dirty="0" err="1"/>
              <a:t>ако</a:t>
            </a:r>
            <a:r>
              <a:rPr lang="ru-RU" sz="1800" dirty="0"/>
              <a:t> се </a:t>
            </a:r>
            <a:r>
              <a:rPr lang="ru-RU" sz="1800" dirty="0" err="1"/>
              <a:t>предприемат</a:t>
            </a:r>
            <a:r>
              <a:rPr lang="ru-RU" sz="1800" dirty="0"/>
              <a:t> действия за адаптация. </a:t>
            </a:r>
            <a:r>
              <a:rPr lang="ru-RU" sz="1800" dirty="0" err="1"/>
              <a:t>Секторните</a:t>
            </a:r>
            <a:r>
              <a:rPr lang="ru-RU" sz="1800" dirty="0"/>
              <a:t> </a:t>
            </a:r>
            <a:r>
              <a:rPr lang="ru-RU" sz="1800" dirty="0" err="1"/>
              <a:t>анализи</a:t>
            </a:r>
            <a:r>
              <a:rPr lang="ru-RU" sz="1800" dirty="0"/>
              <a:t> на </a:t>
            </a:r>
            <a:r>
              <a:rPr lang="ru-RU" sz="1800" dirty="0" err="1"/>
              <a:t>разходите</a:t>
            </a:r>
            <a:r>
              <a:rPr lang="ru-RU" sz="1800" dirty="0"/>
              <a:t> и ползите </a:t>
            </a:r>
            <a:r>
              <a:rPr lang="ru-RU" sz="1800" dirty="0" err="1"/>
              <a:t>показват</a:t>
            </a:r>
            <a:r>
              <a:rPr lang="ru-RU" sz="1800" dirty="0"/>
              <a:t>, че </a:t>
            </a:r>
            <a:r>
              <a:rPr lang="ru-RU" sz="1800" dirty="0" err="1"/>
              <a:t>инвестициите</a:t>
            </a:r>
            <a:r>
              <a:rPr lang="ru-RU" sz="1800" dirty="0"/>
              <a:t> в мерки за адаптация се </a:t>
            </a:r>
            <a:r>
              <a:rPr lang="ru-RU" sz="1800" dirty="0" err="1"/>
              <a:t>изплащат</a:t>
            </a:r>
            <a:r>
              <a:rPr lang="ru-RU" sz="1800" dirty="0"/>
              <a:t>. </a:t>
            </a:r>
            <a:r>
              <a:rPr lang="ru-RU" sz="1800" dirty="0" err="1"/>
              <a:t>Изчисленията</a:t>
            </a:r>
            <a:r>
              <a:rPr lang="ru-RU" sz="1800" dirty="0"/>
              <a:t> </a:t>
            </a:r>
            <a:r>
              <a:rPr lang="ru-RU" sz="1800" dirty="0" err="1"/>
              <a:t>като</a:t>
            </a:r>
            <a:r>
              <a:rPr lang="ru-RU" sz="1800" dirty="0"/>
              <a:t> </a:t>
            </a:r>
            <a:r>
              <a:rPr lang="ru-RU" sz="1800" dirty="0" err="1"/>
              <a:t>цяло</a:t>
            </a:r>
            <a:r>
              <a:rPr lang="ru-RU" sz="1800" dirty="0"/>
              <a:t> </a:t>
            </a:r>
            <a:r>
              <a:rPr lang="ru-RU" sz="1800" dirty="0" err="1"/>
              <a:t>показват</a:t>
            </a:r>
            <a:r>
              <a:rPr lang="ru-RU" sz="1800" dirty="0"/>
              <a:t> </a:t>
            </a:r>
            <a:r>
              <a:rPr lang="ru-RU" sz="1800" dirty="0" err="1"/>
              <a:t>висока</a:t>
            </a:r>
            <a:r>
              <a:rPr lang="ru-RU" sz="1800" dirty="0"/>
              <a:t> </a:t>
            </a:r>
            <a:r>
              <a:rPr lang="ru-RU" sz="1800" dirty="0" err="1"/>
              <a:t>разходна</a:t>
            </a:r>
            <a:r>
              <a:rPr lang="ru-RU" sz="1800" dirty="0"/>
              <a:t> </a:t>
            </a:r>
            <a:r>
              <a:rPr lang="ru-RU" sz="1800" dirty="0" err="1"/>
              <a:t>ефективност</a:t>
            </a:r>
            <a:r>
              <a:rPr lang="ru-RU" sz="1800" dirty="0"/>
              <a:t> на </a:t>
            </a:r>
            <a:r>
              <a:rPr lang="ru-RU" sz="1800" dirty="0" err="1"/>
              <a:t>инвестициите</a:t>
            </a:r>
            <a:r>
              <a:rPr lang="ru-RU" sz="1800" dirty="0"/>
              <a:t>, </a:t>
            </a:r>
            <a:r>
              <a:rPr lang="ru-RU" sz="1800" dirty="0" err="1"/>
              <a:t>която</a:t>
            </a:r>
            <a:r>
              <a:rPr lang="ru-RU" sz="1800" dirty="0"/>
              <a:t> е различна за </a:t>
            </a:r>
            <a:r>
              <a:rPr lang="ru-RU" sz="1800" dirty="0" err="1"/>
              <a:t>различните</a:t>
            </a:r>
            <a:r>
              <a:rPr lang="ru-RU" sz="1800" dirty="0"/>
              <a:t> </a:t>
            </a:r>
            <a:r>
              <a:rPr lang="ru-RU" sz="1800" dirty="0" err="1"/>
              <a:t>сектори</a:t>
            </a:r>
            <a:r>
              <a:rPr lang="ru-RU" sz="1800" dirty="0"/>
              <a:t> и мерки за адаптация. </a:t>
            </a:r>
            <a:r>
              <a:rPr lang="ru-RU" sz="1800" dirty="0" err="1"/>
              <a:t>Очаква</a:t>
            </a:r>
            <a:r>
              <a:rPr lang="ru-RU" sz="1800" dirty="0"/>
              <a:t> се всяко </a:t>
            </a:r>
            <a:r>
              <a:rPr lang="ru-RU" sz="1800" dirty="0" err="1"/>
              <a:t>инвестирано</a:t>
            </a:r>
            <a:r>
              <a:rPr lang="ru-RU" sz="1800" dirty="0"/>
              <a:t> евро да </a:t>
            </a:r>
            <a:r>
              <a:rPr lang="ru-RU" sz="1800" dirty="0" err="1"/>
              <a:t>бъде</a:t>
            </a:r>
            <a:r>
              <a:rPr lang="ru-RU" sz="1800" dirty="0"/>
              <a:t> </a:t>
            </a:r>
            <a:r>
              <a:rPr lang="ru-RU" sz="1800" dirty="0" err="1"/>
              <a:t>спечелено</a:t>
            </a:r>
            <a:r>
              <a:rPr lang="ru-RU" sz="1800" dirty="0"/>
              <a:t> обратно - от </a:t>
            </a:r>
            <a:r>
              <a:rPr lang="ru-RU" sz="1800" dirty="0" err="1"/>
              <a:t>няколко</a:t>
            </a:r>
            <a:r>
              <a:rPr lang="ru-RU" sz="1800" dirty="0"/>
              <a:t> </a:t>
            </a:r>
            <a:r>
              <a:rPr lang="ru-RU" sz="1800" dirty="0" err="1"/>
              <a:t>пъти</a:t>
            </a:r>
            <a:endParaRPr lang="ru-RU" sz="1800" dirty="0"/>
          </a:p>
          <a:p>
            <a:r>
              <a:rPr lang="ru-RU" sz="1800" dirty="0" err="1"/>
              <a:t>повече</a:t>
            </a:r>
            <a:r>
              <a:rPr lang="ru-RU" sz="1800" dirty="0"/>
              <a:t> до </a:t>
            </a:r>
            <a:r>
              <a:rPr lang="ru-RU" sz="1800" dirty="0" err="1"/>
              <a:t>повече</a:t>
            </a:r>
            <a:r>
              <a:rPr lang="ru-RU" sz="1800" dirty="0"/>
              <a:t> от 700 </a:t>
            </a:r>
            <a:r>
              <a:rPr lang="ru-RU" sz="1800" dirty="0" err="1"/>
              <a:t>пъти</a:t>
            </a:r>
            <a:r>
              <a:rPr lang="ru-RU" sz="1800" dirty="0"/>
              <a:t> </a:t>
            </a:r>
            <a:r>
              <a:rPr lang="ru-RU" sz="1800" dirty="0" err="1"/>
              <a:t>инвестираната</a:t>
            </a:r>
            <a:r>
              <a:rPr lang="ru-RU" sz="1800" dirty="0"/>
              <a:t> сума.</a:t>
            </a:r>
          </a:p>
          <a:p>
            <a:r>
              <a:rPr lang="ru-RU" dirty="0"/>
              <a:t>ВРЕМЕВА РАМКА НА СТРАТЕГИЯТА</a:t>
            </a:r>
          </a:p>
          <a:p>
            <a:r>
              <a:rPr lang="ru-RU" dirty="0" err="1"/>
              <a:t>Националната</a:t>
            </a:r>
            <a:r>
              <a:rPr lang="ru-RU" dirty="0"/>
              <a:t> стратегия и </a:t>
            </a:r>
            <a:r>
              <a:rPr lang="ru-RU" dirty="0" err="1"/>
              <a:t>планът</a:t>
            </a:r>
            <a:r>
              <a:rPr lang="ru-RU" dirty="0"/>
              <a:t> за действие, </a:t>
            </a:r>
            <a:r>
              <a:rPr lang="ru-RU" dirty="0" err="1"/>
              <a:t>въпреки</a:t>
            </a:r>
            <a:r>
              <a:rPr lang="ru-RU" dirty="0"/>
              <a:t> че поставят </a:t>
            </a:r>
            <a:r>
              <a:rPr lang="ru-RU" dirty="0" err="1"/>
              <a:t>рамката</a:t>
            </a:r>
            <a:r>
              <a:rPr lang="ru-RU" dirty="0"/>
              <a:t> за </a:t>
            </a:r>
            <a:r>
              <a:rPr lang="ru-RU" dirty="0" err="1"/>
              <a:t>постигане</a:t>
            </a:r>
            <a:r>
              <a:rPr lang="ru-RU" dirty="0"/>
              <a:t> на</a:t>
            </a:r>
          </a:p>
          <a:p>
            <a:r>
              <a:rPr lang="ru-RU" dirty="0" err="1"/>
              <a:t>съответствие</a:t>
            </a:r>
            <a:r>
              <a:rPr lang="ru-RU" dirty="0"/>
              <a:t> на </a:t>
            </a:r>
            <a:r>
              <a:rPr lang="ru-RU" dirty="0" err="1"/>
              <a:t>България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Стратегията</a:t>
            </a:r>
            <a:r>
              <a:rPr lang="ru-RU" dirty="0"/>
              <a:t> на ЕС за адаптация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 от 2013 г. и </a:t>
            </a:r>
            <a:r>
              <a:rPr lang="ru-RU" dirty="0" err="1"/>
              <a:t>Парижкото</a:t>
            </a:r>
            <a:r>
              <a:rPr lang="ru-RU" dirty="0"/>
              <a:t> </a:t>
            </a:r>
            <a:r>
              <a:rPr lang="ru-RU" dirty="0" err="1"/>
              <a:t>споразумение</a:t>
            </a:r>
            <a:r>
              <a:rPr lang="ru-RU" dirty="0"/>
              <a:t> от 2015 г.,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обхванат</a:t>
            </a:r>
            <a:r>
              <a:rPr lang="ru-RU" dirty="0"/>
              <a:t> периода до 2030 г.</a:t>
            </a:r>
          </a:p>
          <a:p>
            <a:r>
              <a:rPr lang="bg-BG" dirty="0"/>
              <a:t>КАКВО ЩЕ ПОСТИГНЕ СТРАТЕГИЯТА - </a:t>
            </a:r>
            <a:r>
              <a:rPr lang="ru-RU" dirty="0"/>
              <a:t>да </a:t>
            </a:r>
            <a:r>
              <a:rPr lang="ru-RU" dirty="0" err="1"/>
              <a:t>осигури</a:t>
            </a:r>
            <a:r>
              <a:rPr lang="ru-RU" dirty="0"/>
              <a:t> </a:t>
            </a:r>
            <a:r>
              <a:rPr lang="ru-RU" dirty="0" err="1"/>
              <a:t>рамката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е необходима на </a:t>
            </a:r>
            <a:r>
              <a:rPr lang="ru-RU" dirty="0" err="1"/>
              <a:t>страната</a:t>
            </a:r>
            <a:r>
              <a:rPr lang="ru-RU" dirty="0"/>
              <a:t>, за да </a:t>
            </a:r>
            <a:r>
              <a:rPr lang="ru-RU" dirty="0" err="1"/>
              <a:t>поддържа</a:t>
            </a:r>
            <a:r>
              <a:rPr lang="ru-RU" dirty="0"/>
              <a:t> и да </a:t>
            </a:r>
            <a:r>
              <a:rPr lang="ru-RU" dirty="0" err="1"/>
              <a:t>продължава</a:t>
            </a:r>
            <a:r>
              <a:rPr lang="ru-RU" dirty="0"/>
              <a:t> да </a:t>
            </a:r>
            <a:r>
              <a:rPr lang="ru-RU" dirty="0" err="1"/>
              <a:t>развива</a:t>
            </a:r>
            <a:r>
              <a:rPr lang="ru-RU" dirty="0"/>
              <a:t> </a:t>
            </a:r>
            <a:r>
              <a:rPr lang="ru-RU" dirty="0" err="1"/>
              <a:t>своята</a:t>
            </a:r>
            <a:r>
              <a:rPr lang="ru-RU" dirty="0"/>
              <a:t> </a:t>
            </a:r>
            <a:r>
              <a:rPr lang="ru-RU" dirty="0" err="1"/>
              <a:t>икономика</a:t>
            </a:r>
            <a:r>
              <a:rPr lang="ru-RU" dirty="0"/>
              <a:t> и </a:t>
            </a:r>
            <a:r>
              <a:rPr lang="ru-RU" dirty="0" err="1"/>
              <a:t>социална</a:t>
            </a:r>
            <a:r>
              <a:rPr lang="ru-RU" dirty="0"/>
              <a:t> структура, чрез </a:t>
            </a:r>
            <a:r>
              <a:rPr lang="ru-RU" dirty="0" err="1"/>
              <a:t>прилагане</a:t>
            </a:r>
            <a:r>
              <a:rPr lang="ru-RU" dirty="0"/>
              <a:t> на </a:t>
            </a:r>
            <a:r>
              <a:rPr lang="ru-RU" dirty="0" err="1"/>
              <a:t>стратегическите</a:t>
            </a:r>
            <a:r>
              <a:rPr lang="ru-RU" dirty="0"/>
              <a:t> и </a:t>
            </a:r>
            <a:r>
              <a:rPr lang="ru-RU" dirty="0" err="1"/>
              <a:t>оперативните</a:t>
            </a:r>
            <a:r>
              <a:rPr lang="ru-RU" dirty="0"/>
              <a:t> цели,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фигурират</a:t>
            </a:r>
            <a:r>
              <a:rPr lang="ru-RU" dirty="0"/>
              <a:t> в </a:t>
            </a:r>
            <a:r>
              <a:rPr lang="ru-RU" dirty="0" err="1"/>
              <a:t>Планът</a:t>
            </a:r>
            <a:r>
              <a:rPr lang="ru-RU" dirty="0"/>
              <a:t> за действие.</a:t>
            </a:r>
          </a:p>
          <a:p>
            <a:r>
              <a:rPr lang="ru-RU" dirty="0"/>
              <a:t>КАКВО ПРЕДСТАВЛЯВАТ СТРАТЕГИЧЕСКИТЕ ЦЕЛИ</a:t>
            </a:r>
          </a:p>
          <a:p>
            <a:r>
              <a:rPr lang="ru-RU" dirty="0" err="1"/>
              <a:t>Адаптацията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 е </a:t>
            </a:r>
            <a:r>
              <a:rPr lang="ru-RU" dirty="0" err="1"/>
              <a:t>въпрос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касае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сектори</a:t>
            </a:r>
            <a:r>
              <a:rPr lang="ru-RU" dirty="0"/>
              <a:t> в </a:t>
            </a:r>
            <a:r>
              <a:rPr lang="ru-RU" dirty="0" err="1"/>
              <a:t>обществото</a:t>
            </a:r>
            <a:r>
              <a:rPr lang="ru-RU" dirty="0"/>
              <a:t>, и </a:t>
            </a:r>
            <a:r>
              <a:rPr lang="ru-RU" dirty="0" err="1"/>
              <a:t>включва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на </a:t>
            </a:r>
            <a:r>
              <a:rPr lang="ru-RU" dirty="0" err="1"/>
              <a:t>местно</a:t>
            </a:r>
            <a:r>
              <a:rPr lang="ru-RU" dirty="0"/>
              <a:t>, </a:t>
            </a:r>
            <a:r>
              <a:rPr lang="ru-RU" dirty="0" err="1"/>
              <a:t>регионално</a:t>
            </a:r>
            <a:r>
              <a:rPr lang="ru-RU" dirty="0"/>
              <a:t> и </a:t>
            </a:r>
            <a:r>
              <a:rPr lang="ru-RU" dirty="0" err="1"/>
              <a:t>национално</a:t>
            </a:r>
            <a:r>
              <a:rPr lang="ru-RU" dirty="0"/>
              <a:t> </a:t>
            </a:r>
            <a:r>
              <a:rPr lang="ru-RU" dirty="0" err="1"/>
              <a:t>равнище</a:t>
            </a:r>
            <a:r>
              <a:rPr lang="ru-RU" dirty="0"/>
              <a:t>, но </a:t>
            </a:r>
            <a:r>
              <a:rPr lang="ru-RU" dirty="0" err="1"/>
              <a:t>също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и </a:t>
            </a:r>
            <a:r>
              <a:rPr lang="ru-RU" dirty="0" err="1"/>
              <a:t>частния</a:t>
            </a:r>
            <a:r>
              <a:rPr lang="ru-RU" dirty="0"/>
              <a:t> сектор, </a:t>
            </a:r>
            <a:r>
              <a:rPr lang="ru-RU" dirty="0" err="1"/>
              <a:t>организациите</a:t>
            </a:r>
            <a:r>
              <a:rPr lang="ru-RU" dirty="0"/>
              <a:t> на </a:t>
            </a:r>
            <a:r>
              <a:rPr lang="ru-RU" dirty="0" err="1"/>
              <a:t>гражданското</a:t>
            </a:r>
            <a:r>
              <a:rPr lang="ru-RU" dirty="0"/>
              <a:t> общество и </a:t>
            </a:r>
            <a:r>
              <a:rPr lang="ru-RU" dirty="0" err="1"/>
              <a:t>гражданите</a:t>
            </a:r>
            <a:r>
              <a:rPr lang="ru-RU" dirty="0"/>
              <a:t>.</a:t>
            </a:r>
          </a:p>
          <a:p>
            <a:r>
              <a:rPr lang="ru-RU" dirty="0" err="1"/>
              <a:t>Всеки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участие в </a:t>
            </a:r>
            <a:r>
              <a:rPr lang="ru-RU" dirty="0" err="1"/>
              <a:t>реализацията</a:t>
            </a:r>
            <a:r>
              <a:rPr lang="ru-RU" dirty="0"/>
              <a:t> на </a:t>
            </a:r>
            <a:r>
              <a:rPr lang="ru-RU" dirty="0" err="1"/>
              <a:t>стратегическите</a:t>
            </a:r>
            <a:r>
              <a:rPr lang="ru-RU" dirty="0"/>
              <a:t> цели на НСАИКПД, а именно:</a:t>
            </a:r>
          </a:p>
          <a:p>
            <a:r>
              <a:rPr lang="ru-RU" dirty="0"/>
              <a:t> </a:t>
            </a:r>
            <a:r>
              <a:rPr lang="ru-RU" dirty="0" err="1"/>
              <a:t>Интегриране</a:t>
            </a:r>
            <a:r>
              <a:rPr lang="ru-RU" dirty="0"/>
              <a:t> на </a:t>
            </a:r>
            <a:r>
              <a:rPr lang="ru-RU" dirty="0" err="1"/>
              <a:t>адаптацията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сектори</a:t>
            </a:r>
            <a:r>
              <a:rPr lang="ru-RU" dirty="0"/>
              <a:t>: </a:t>
            </a:r>
            <a:r>
              <a:rPr lang="ru-RU" dirty="0" err="1"/>
              <a:t>укрепване</a:t>
            </a:r>
            <a:r>
              <a:rPr lang="ru-RU" dirty="0"/>
              <a:t> на</a:t>
            </a:r>
          </a:p>
          <a:p>
            <a:r>
              <a:rPr lang="ru-RU" dirty="0" err="1"/>
              <a:t>правната</a:t>
            </a:r>
            <a:r>
              <a:rPr lang="ru-RU" dirty="0"/>
              <a:t> рамка и </a:t>
            </a:r>
            <a:r>
              <a:rPr lang="ru-RU" dirty="0" err="1"/>
              <a:t>политиките</a:t>
            </a:r>
            <a:r>
              <a:rPr lang="ru-RU" dirty="0"/>
              <a:t>;</a:t>
            </a:r>
          </a:p>
          <a:p>
            <a:r>
              <a:rPr lang="ru-RU" dirty="0"/>
              <a:t> </a:t>
            </a:r>
            <a:r>
              <a:rPr lang="ru-RU" dirty="0" err="1"/>
              <a:t>Изграждане</a:t>
            </a:r>
            <a:r>
              <a:rPr lang="ru-RU" dirty="0"/>
              <a:t> на институционален </a:t>
            </a:r>
            <a:r>
              <a:rPr lang="ru-RU" dirty="0" err="1"/>
              <a:t>капацитет</a:t>
            </a:r>
            <a:r>
              <a:rPr lang="ru-RU" dirty="0"/>
              <a:t>: чрез </a:t>
            </a:r>
            <a:r>
              <a:rPr lang="ru-RU" dirty="0" err="1"/>
              <a:t>изграждане</a:t>
            </a:r>
            <a:r>
              <a:rPr lang="ru-RU" dirty="0"/>
              <a:t> на </a:t>
            </a:r>
            <a:r>
              <a:rPr lang="ru-RU" dirty="0" err="1"/>
              <a:t>експертни</a:t>
            </a:r>
            <a:r>
              <a:rPr lang="ru-RU" dirty="0"/>
              <a:t> познания, база от</a:t>
            </a:r>
          </a:p>
          <a:p>
            <a:r>
              <a:rPr lang="ru-RU" dirty="0"/>
              <a:t>знания, мониторинг и </a:t>
            </a:r>
            <a:r>
              <a:rPr lang="ru-RU" dirty="0" err="1"/>
              <a:t>отчитане</a:t>
            </a:r>
            <a:r>
              <a:rPr lang="ru-RU" dirty="0"/>
              <a:t>;</a:t>
            </a:r>
          </a:p>
          <a:p>
            <a:r>
              <a:rPr lang="ru-RU" dirty="0"/>
              <a:t>  </a:t>
            </a:r>
            <a:r>
              <a:rPr lang="ru-RU" dirty="0" err="1"/>
              <a:t>Повишаване</a:t>
            </a:r>
            <a:r>
              <a:rPr lang="ru-RU" dirty="0"/>
              <a:t> на </a:t>
            </a:r>
            <a:r>
              <a:rPr lang="ru-RU" dirty="0" err="1"/>
              <a:t>осведомеността</a:t>
            </a:r>
            <a:r>
              <a:rPr lang="ru-RU" dirty="0"/>
              <a:t>: </a:t>
            </a:r>
            <a:r>
              <a:rPr lang="ru-RU" dirty="0" err="1"/>
              <a:t>подобряване</a:t>
            </a:r>
            <a:r>
              <a:rPr lang="ru-RU" dirty="0"/>
              <a:t> на </a:t>
            </a:r>
            <a:r>
              <a:rPr lang="ru-RU" dirty="0" err="1"/>
              <a:t>образованието</a:t>
            </a:r>
            <a:r>
              <a:rPr lang="ru-RU" dirty="0"/>
              <a:t>, </a:t>
            </a:r>
            <a:r>
              <a:rPr lang="ru-RU" dirty="0" err="1"/>
              <a:t>приемане</a:t>
            </a:r>
            <a:r>
              <a:rPr lang="ru-RU" dirty="0"/>
              <a:t> и участие на </a:t>
            </a:r>
            <a:r>
              <a:rPr lang="ru-RU" dirty="0" err="1"/>
              <a:t>обществото</a:t>
            </a:r>
            <a:r>
              <a:rPr lang="ru-RU" dirty="0"/>
              <a:t> в </a:t>
            </a:r>
            <a:r>
              <a:rPr lang="ru-RU" dirty="0" err="1"/>
              <a:t>действията</a:t>
            </a:r>
            <a:r>
              <a:rPr lang="ru-RU" dirty="0"/>
              <a:t> за адаптация;</a:t>
            </a:r>
          </a:p>
          <a:p>
            <a:r>
              <a:rPr lang="ru-RU" dirty="0"/>
              <a:t> </a:t>
            </a:r>
            <a:r>
              <a:rPr lang="ru-RU" dirty="0" err="1"/>
              <a:t>Изграждане</a:t>
            </a:r>
            <a:r>
              <a:rPr lang="ru-RU" dirty="0"/>
              <a:t> на </a:t>
            </a:r>
            <a:r>
              <a:rPr lang="ru-RU" dirty="0" err="1"/>
              <a:t>устойчивост</a:t>
            </a:r>
            <a:r>
              <a:rPr lang="ru-RU" dirty="0"/>
              <a:t>: чрез </a:t>
            </a:r>
            <a:r>
              <a:rPr lang="ru-RU" dirty="0" err="1"/>
              <a:t>укрепване</a:t>
            </a:r>
            <a:r>
              <a:rPr lang="ru-RU" dirty="0"/>
              <a:t> на </a:t>
            </a:r>
            <a:r>
              <a:rPr lang="ru-RU" dirty="0" err="1"/>
              <a:t>инфраструктурата</a:t>
            </a:r>
            <a:r>
              <a:rPr lang="ru-RU" dirty="0"/>
              <a:t>, защита на </a:t>
            </a:r>
            <a:r>
              <a:rPr lang="ru-RU" dirty="0" err="1"/>
              <a:t>природния</a:t>
            </a:r>
            <a:r>
              <a:rPr lang="ru-RU" dirty="0"/>
              <a:t> капитал, </a:t>
            </a:r>
            <a:r>
              <a:rPr lang="ru-RU" dirty="0" err="1"/>
              <a:t>водоснабдителната</a:t>
            </a:r>
            <a:r>
              <a:rPr lang="ru-RU" dirty="0"/>
              <a:t> и </a:t>
            </a:r>
            <a:r>
              <a:rPr lang="ru-RU" dirty="0" err="1"/>
              <a:t>енергийната</a:t>
            </a:r>
            <a:r>
              <a:rPr lang="ru-RU" dirty="0"/>
              <a:t> инфраструктура, </a:t>
            </a:r>
            <a:r>
              <a:rPr lang="ru-RU" dirty="0" err="1"/>
              <a:t>опазване</a:t>
            </a:r>
            <a:r>
              <a:rPr lang="ru-RU" dirty="0"/>
              <a:t> на </a:t>
            </a:r>
            <a:r>
              <a:rPr lang="ru-RU" dirty="0" err="1"/>
              <a:t>екосистемните</a:t>
            </a:r>
            <a:endParaRPr lang="ru-RU" dirty="0"/>
          </a:p>
          <a:p>
            <a:r>
              <a:rPr lang="ru-RU" dirty="0"/>
              <a:t>услуги и т.н. </a:t>
            </a:r>
          </a:p>
          <a:p>
            <a:r>
              <a:rPr lang="ru-RU" dirty="0"/>
              <a:t>ПЛАН ЗА ДЕЙСТВИЕ - </a:t>
            </a:r>
            <a:r>
              <a:rPr lang="ru-RU" dirty="0" err="1"/>
              <a:t>Планът</a:t>
            </a:r>
            <a:r>
              <a:rPr lang="ru-RU" dirty="0"/>
              <a:t> за действие </a:t>
            </a:r>
            <a:r>
              <a:rPr lang="ru-RU" dirty="0" err="1"/>
              <a:t>описва</a:t>
            </a:r>
            <a:r>
              <a:rPr lang="ru-RU" dirty="0"/>
              <a:t> </a:t>
            </a:r>
            <a:r>
              <a:rPr lang="ru-RU" dirty="0" err="1"/>
              <a:t>какви</a:t>
            </a:r>
            <a:r>
              <a:rPr lang="ru-RU" dirty="0"/>
              <a:t> действия за адаптация </a:t>
            </a:r>
            <a:r>
              <a:rPr lang="ru-RU" dirty="0" err="1"/>
              <a:t>следва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предприети</a:t>
            </a:r>
            <a:r>
              <a:rPr lang="ru-RU" dirty="0"/>
              <a:t>, по </a:t>
            </a:r>
            <a:r>
              <a:rPr lang="ru-RU" dirty="0" err="1"/>
              <a:t>икономически</a:t>
            </a:r>
            <a:r>
              <a:rPr lang="ru-RU" dirty="0"/>
              <a:t> </a:t>
            </a:r>
            <a:r>
              <a:rPr lang="ru-RU" dirty="0" err="1"/>
              <a:t>сектори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се </a:t>
            </a:r>
            <a:r>
              <a:rPr lang="ru-RU" dirty="0" err="1"/>
              <a:t>посочват</a:t>
            </a:r>
            <a:r>
              <a:rPr lang="ru-RU" dirty="0"/>
              <a:t> </a:t>
            </a:r>
            <a:r>
              <a:rPr lang="ru-RU" dirty="0" err="1"/>
              <a:t>потенциални</a:t>
            </a:r>
            <a:r>
              <a:rPr lang="ru-RU" dirty="0"/>
              <a:t> </a:t>
            </a:r>
            <a:r>
              <a:rPr lang="ru-RU" dirty="0" err="1"/>
              <a:t>последици</a:t>
            </a:r>
            <a:r>
              <a:rPr lang="ru-RU" dirty="0"/>
              <a:t> за бюджета и </a:t>
            </a:r>
            <a:r>
              <a:rPr lang="ru-RU" dirty="0" err="1"/>
              <a:t>източници</a:t>
            </a:r>
            <a:r>
              <a:rPr lang="ru-RU" dirty="0"/>
              <a:t> на </a:t>
            </a:r>
            <a:r>
              <a:rPr lang="ru-RU" dirty="0" err="1"/>
              <a:t>финансиране</a:t>
            </a:r>
            <a:r>
              <a:rPr lang="ru-RU" dirty="0"/>
              <a:t>, ОПИСВА </a:t>
            </a:r>
            <a:r>
              <a:rPr lang="ru-RU" dirty="0" err="1"/>
              <a:t>предвидената</a:t>
            </a:r>
            <a:r>
              <a:rPr lang="ru-RU" dirty="0"/>
              <a:t> </a:t>
            </a:r>
            <a:r>
              <a:rPr lang="ru-RU" dirty="0" err="1"/>
              <a:t>продължителност</a:t>
            </a:r>
            <a:r>
              <a:rPr lang="ru-RU" dirty="0"/>
              <a:t> и </a:t>
            </a:r>
            <a:r>
              <a:rPr lang="ru-RU" dirty="0" err="1"/>
              <a:t>очакваните</a:t>
            </a:r>
            <a:r>
              <a:rPr lang="ru-RU" dirty="0"/>
              <a:t> </a:t>
            </a:r>
            <a:r>
              <a:rPr lang="ru-RU" dirty="0" err="1"/>
              <a:t>резултати</a:t>
            </a:r>
            <a:r>
              <a:rPr lang="ru-RU" dirty="0"/>
              <a:t>, ПОСОЧВА </a:t>
            </a:r>
            <a:r>
              <a:rPr lang="ru-RU" dirty="0" err="1"/>
              <a:t>показателите</a:t>
            </a:r>
            <a:r>
              <a:rPr lang="ru-RU" dirty="0"/>
              <a:t> за </a:t>
            </a:r>
            <a:r>
              <a:rPr lang="ru-RU" dirty="0" err="1"/>
              <a:t>изпълнение</a:t>
            </a:r>
            <a:r>
              <a:rPr lang="ru-RU" dirty="0"/>
              <a:t> и </a:t>
            </a:r>
            <a:r>
              <a:rPr lang="ru-RU" dirty="0" err="1"/>
              <a:t>отговорните</a:t>
            </a:r>
            <a:r>
              <a:rPr lang="ru-RU" dirty="0"/>
              <a:t> институции. </a:t>
            </a:r>
            <a:r>
              <a:rPr lang="ru-RU" dirty="0" err="1"/>
              <a:t>Отделни</a:t>
            </a:r>
            <a:r>
              <a:rPr lang="ru-RU" dirty="0"/>
              <a:t> </a:t>
            </a:r>
            <a:r>
              <a:rPr lang="ru-RU" dirty="0" err="1"/>
              <a:t>фактологични</a:t>
            </a:r>
            <a:r>
              <a:rPr lang="ru-RU" dirty="0"/>
              <a:t> справки за </a:t>
            </a:r>
            <a:r>
              <a:rPr lang="ru-RU" dirty="0" err="1"/>
              <a:t>всеки</a:t>
            </a:r>
            <a:r>
              <a:rPr lang="ru-RU" dirty="0"/>
              <a:t> сектор </a:t>
            </a:r>
            <a:r>
              <a:rPr lang="ru-RU" dirty="0" err="1"/>
              <a:t>разглеждат</a:t>
            </a:r>
            <a:r>
              <a:rPr lang="ru-RU" dirty="0"/>
              <a:t> </a:t>
            </a:r>
            <a:r>
              <a:rPr lang="ru-RU" dirty="0" err="1"/>
              <a:t>планирането</a:t>
            </a:r>
            <a:r>
              <a:rPr lang="ru-RU" dirty="0"/>
              <a:t> на </a:t>
            </a:r>
            <a:r>
              <a:rPr lang="ru-RU" dirty="0" err="1"/>
              <a:t>действията</a:t>
            </a:r>
            <a:r>
              <a:rPr lang="ru-RU" dirty="0"/>
              <a:t> по </a:t>
            </a:r>
            <a:r>
              <a:rPr lang="ru-RU" dirty="0" err="1"/>
              <a:t>сектори</a:t>
            </a:r>
            <a:r>
              <a:rPr lang="ru-RU" dirty="0"/>
              <a:t>.</a:t>
            </a:r>
          </a:p>
          <a:p>
            <a:r>
              <a:rPr lang="ru-RU" dirty="0" err="1"/>
              <a:t>Логическата</a:t>
            </a:r>
            <a:r>
              <a:rPr lang="ru-RU" dirty="0"/>
              <a:t> </a:t>
            </a:r>
            <a:r>
              <a:rPr lang="ru-RU" dirty="0" err="1"/>
              <a:t>последователност</a:t>
            </a:r>
            <a:r>
              <a:rPr lang="ru-RU" dirty="0"/>
              <a:t> на </a:t>
            </a:r>
            <a:r>
              <a:rPr lang="ru-RU" dirty="0" err="1"/>
              <a:t>действията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увеличи</a:t>
            </a:r>
            <a:r>
              <a:rPr lang="ru-RU" dirty="0"/>
              <a:t> </a:t>
            </a:r>
            <a:r>
              <a:rPr lang="ru-RU" dirty="0" err="1"/>
              <a:t>максимално</a:t>
            </a:r>
            <a:r>
              <a:rPr lang="ru-RU" dirty="0"/>
              <a:t> ползите от </a:t>
            </a:r>
            <a:r>
              <a:rPr lang="ru-RU" dirty="0" err="1"/>
              <a:t>адаптацията</a:t>
            </a:r>
            <a:r>
              <a:rPr lang="ru-RU" dirty="0"/>
              <a:t>. В </a:t>
            </a:r>
            <a:r>
              <a:rPr lang="ru-RU" dirty="0" err="1"/>
              <a:t>отделните</a:t>
            </a:r>
            <a:r>
              <a:rPr lang="ru-RU" dirty="0"/>
              <a:t> </a:t>
            </a:r>
            <a:r>
              <a:rPr lang="ru-RU" dirty="0" err="1"/>
              <a:t>сектори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определени</a:t>
            </a:r>
            <a:r>
              <a:rPr lang="ru-RU" dirty="0"/>
              <a:t> мерки за адаптация,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следва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предприети</a:t>
            </a:r>
            <a:r>
              <a:rPr lang="ru-RU" dirty="0"/>
              <a:t> </a:t>
            </a:r>
            <a:r>
              <a:rPr lang="ru-RU" dirty="0" err="1"/>
              <a:t>първи</a:t>
            </a:r>
            <a:r>
              <a:rPr lang="ru-RU" dirty="0"/>
              <a:t>.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най-вече </a:t>
            </a:r>
            <a:r>
              <a:rPr lang="ru-RU" dirty="0" err="1"/>
              <a:t>краткосрочни</a:t>
            </a:r>
            <a:r>
              <a:rPr lang="ru-RU" dirty="0"/>
              <a:t> мерки с </a:t>
            </a:r>
            <a:r>
              <a:rPr lang="ru-RU" dirty="0" err="1"/>
              <a:t>по-ниски</a:t>
            </a:r>
            <a:r>
              <a:rPr lang="ru-RU" dirty="0"/>
              <a:t>,  </a:t>
            </a:r>
            <a:r>
              <a:rPr lang="ru-RU" dirty="0" err="1"/>
              <a:t>минимални</a:t>
            </a:r>
            <a:r>
              <a:rPr lang="ru-RU" dirty="0"/>
              <a:t> </a:t>
            </a:r>
            <a:r>
              <a:rPr lang="ru-RU" dirty="0" err="1"/>
              <a:t>бюджетни</a:t>
            </a:r>
            <a:r>
              <a:rPr lang="ru-RU" dirty="0"/>
              <a:t> </a:t>
            </a:r>
            <a:r>
              <a:rPr lang="ru-RU" dirty="0" err="1"/>
              <a:t>нужди</a:t>
            </a:r>
            <a:r>
              <a:rPr lang="ru-RU" dirty="0"/>
              <a:t> и </a:t>
            </a:r>
            <a:r>
              <a:rPr lang="ru-RU" dirty="0" err="1"/>
              <a:t>със</a:t>
            </a:r>
            <a:r>
              <a:rPr lang="ru-RU" dirty="0"/>
              <a:t> силен акцент.</a:t>
            </a:r>
          </a:p>
          <a:p>
            <a:endParaRPr lang="ru-RU" dirty="0"/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E5F22-6034-4243-9A3E-41B0DF533D92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5037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Националната</a:t>
            </a:r>
            <a:r>
              <a:rPr lang="ru-RU" dirty="0"/>
              <a:t> стратегия </a:t>
            </a:r>
            <a:r>
              <a:rPr lang="ru-RU" dirty="0" err="1"/>
              <a:t>има</a:t>
            </a:r>
            <a:r>
              <a:rPr lang="ru-RU" dirty="0"/>
              <a:t> за цел да "</a:t>
            </a:r>
            <a:r>
              <a:rPr lang="ru-RU" dirty="0" err="1"/>
              <a:t>развие</a:t>
            </a:r>
            <a:r>
              <a:rPr lang="ru-RU" dirty="0"/>
              <a:t> най-</a:t>
            </a:r>
            <a:r>
              <a:rPr lang="ru-RU" dirty="0" err="1"/>
              <a:t>високото</a:t>
            </a:r>
            <a:r>
              <a:rPr lang="ru-RU" dirty="0"/>
              <a:t> </a:t>
            </a:r>
            <a:r>
              <a:rPr lang="ru-RU" dirty="0" err="1"/>
              <a:t>възможно</a:t>
            </a:r>
            <a:r>
              <a:rPr lang="ru-RU" dirty="0"/>
              <a:t> </a:t>
            </a:r>
            <a:r>
              <a:rPr lang="ru-RU" dirty="0" err="1"/>
              <a:t>ниво</a:t>
            </a:r>
            <a:r>
              <a:rPr lang="ru-RU" dirty="0"/>
              <a:t> на </a:t>
            </a:r>
            <a:r>
              <a:rPr lang="ru-RU" dirty="0" err="1"/>
              <a:t>устойчивост</a:t>
            </a:r>
            <a:r>
              <a:rPr lang="ru-RU" dirty="0"/>
              <a:t> на </a:t>
            </a:r>
            <a:r>
              <a:rPr lang="ru-RU" dirty="0" err="1"/>
              <a:t>страната</a:t>
            </a:r>
            <a:r>
              <a:rPr lang="ru-RU" dirty="0"/>
              <a:t> </a:t>
            </a:r>
            <a:r>
              <a:rPr lang="ru-RU" dirty="0" err="1"/>
              <a:t>срещу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 чрез </a:t>
            </a:r>
            <a:r>
              <a:rPr lang="ru-RU" dirty="0" err="1"/>
              <a:t>предприемане</a:t>
            </a:r>
            <a:r>
              <a:rPr lang="ru-RU" dirty="0"/>
              <a:t> на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необходими</a:t>
            </a:r>
            <a:r>
              <a:rPr lang="ru-RU" dirty="0"/>
              <a:t> и </a:t>
            </a:r>
            <a:r>
              <a:rPr lang="ru-RU" dirty="0" err="1"/>
              <a:t>изпълними</a:t>
            </a:r>
            <a:r>
              <a:rPr lang="ru-RU" dirty="0"/>
              <a:t> мерки, </a:t>
            </a:r>
            <a:r>
              <a:rPr lang="ru-RU" dirty="0" err="1"/>
              <a:t>като</a:t>
            </a:r>
            <a:r>
              <a:rPr lang="ru-RU" dirty="0"/>
              <a:t> по </a:t>
            </a:r>
            <a:r>
              <a:rPr lang="ru-RU" dirty="0" err="1"/>
              <a:t>този</a:t>
            </a:r>
            <a:r>
              <a:rPr lang="ru-RU" dirty="0"/>
              <a:t> начин </a:t>
            </a:r>
            <a:r>
              <a:rPr lang="ru-RU" dirty="0" err="1"/>
              <a:t>обезпечи</a:t>
            </a:r>
            <a:r>
              <a:rPr lang="ru-RU" dirty="0"/>
              <a:t> </a:t>
            </a:r>
            <a:r>
              <a:rPr lang="ru-RU" dirty="0" err="1"/>
              <a:t>безпрепятственото</a:t>
            </a:r>
            <a:r>
              <a:rPr lang="ru-RU" dirty="0"/>
              <a:t> </a:t>
            </a:r>
            <a:r>
              <a:rPr lang="ru-RU" dirty="0" err="1"/>
              <a:t>функциониране</a:t>
            </a:r>
            <a:r>
              <a:rPr lang="ru-RU" dirty="0"/>
              <a:t> на </a:t>
            </a:r>
            <a:r>
              <a:rPr lang="ru-RU" dirty="0" err="1"/>
              <a:t>икономическите</a:t>
            </a:r>
            <a:r>
              <a:rPr lang="ru-RU" dirty="0"/>
              <a:t> </a:t>
            </a:r>
            <a:r>
              <a:rPr lang="ru-RU" dirty="0" err="1"/>
              <a:t>сектори</a:t>
            </a:r>
            <a:r>
              <a:rPr lang="ru-RU" dirty="0"/>
              <a:t>, </a:t>
            </a:r>
            <a:r>
              <a:rPr lang="ru-RU" dirty="0" err="1"/>
              <a:t>запази</a:t>
            </a:r>
            <a:r>
              <a:rPr lang="ru-RU" dirty="0"/>
              <a:t> </a:t>
            </a:r>
            <a:r>
              <a:rPr lang="ru-RU" dirty="0" err="1"/>
              <a:t>здравето</a:t>
            </a:r>
            <a:r>
              <a:rPr lang="ru-RU" dirty="0"/>
              <a:t> и </a:t>
            </a:r>
            <a:r>
              <a:rPr lang="ru-RU" dirty="0" err="1"/>
              <a:t>благосъстоянието</a:t>
            </a:r>
            <a:r>
              <a:rPr lang="ru-RU" dirty="0"/>
              <a:t> на </a:t>
            </a:r>
            <a:r>
              <a:rPr lang="ru-RU" dirty="0" err="1"/>
              <a:t>населението</a:t>
            </a:r>
            <a:r>
              <a:rPr lang="ru-RU" dirty="0"/>
              <a:t> и богатите</a:t>
            </a:r>
          </a:p>
          <a:p>
            <a:r>
              <a:rPr lang="ru-RU" dirty="0" err="1"/>
              <a:t>природни</a:t>
            </a:r>
            <a:r>
              <a:rPr lang="ru-RU" dirty="0"/>
              <a:t> </a:t>
            </a:r>
            <a:r>
              <a:rPr lang="ru-RU" dirty="0" err="1"/>
              <a:t>активи</a:t>
            </a:r>
            <a:r>
              <a:rPr lang="ru-RU" dirty="0"/>
              <a:t> на </a:t>
            </a:r>
            <a:r>
              <a:rPr lang="ru-RU" dirty="0" err="1"/>
              <a:t>страната</a:t>
            </a:r>
            <a:r>
              <a:rPr lang="ru-RU" dirty="0"/>
              <a:t>".</a:t>
            </a:r>
          </a:p>
          <a:p>
            <a:r>
              <a:rPr lang="ru-RU" dirty="0" err="1"/>
              <a:t>Дългосрочната</a:t>
            </a:r>
            <a:r>
              <a:rPr lang="ru-RU" dirty="0"/>
              <a:t> цел на </a:t>
            </a:r>
            <a:r>
              <a:rPr lang="ru-RU" dirty="0" err="1"/>
              <a:t>Стратегията</a:t>
            </a:r>
            <a:r>
              <a:rPr lang="ru-RU" dirty="0"/>
              <a:t> е "активно да се стреми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дългосрочна</a:t>
            </a:r>
            <a:r>
              <a:rPr lang="ru-RU" dirty="0"/>
              <a:t> </a:t>
            </a:r>
            <a:r>
              <a:rPr lang="ru-RU" dirty="0" err="1"/>
              <a:t>икономическа</a:t>
            </a:r>
            <a:r>
              <a:rPr lang="ru-RU" dirty="0"/>
              <a:t>, </a:t>
            </a:r>
            <a:r>
              <a:rPr lang="ru-RU" dirty="0" err="1"/>
              <a:t>социална</a:t>
            </a:r>
            <a:r>
              <a:rPr lang="ru-RU" dirty="0"/>
              <a:t> и </a:t>
            </a:r>
            <a:r>
              <a:rPr lang="ru-RU" dirty="0" err="1"/>
              <a:t>екологична</a:t>
            </a:r>
            <a:r>
              <a:rPr lang="ru-RU" dirty="0"/>
              <a:t> </a:t>
            </a:r>
            <a:r>
              <a:rPr lang="ru-RU" dirty="0" err="1"/>
              <a:t>устойчивост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да </a:t>
            </a:r>
            <a:r>
              <a:rPr lang="ru-RU" dirty="0" err="1"/>
              <a:t>позволи</a:t>
            </a:r>
            <a:r>
              <a:rPr lang="ru-RU" dirty="0"/>
              <a:t> на </a:t>
            </a:r>
            <a:r>
              <a:rPr lang="ru-RU" dirty="0" err="1"/>
              <a:t>българските</a:t>
            </a:r>
            <a:r>
              <a:rPr lang="ru-RU" dirty="0"/>
              <a:t> </a:t>
            </a:r>
            <a:r>
              <a:rPr lang="ru-RU" dirty="0" err="1"/>
              <a:t>граждани</a:t>
            </a:r>
            <a:r>
              <a:rPr lang="ru-RU" dirty="0"/>
              <a:t>, </a:t>
            </a:r>
            <a:r>
              <a:rPr lang="ru-RU" dirty="0" err="1"/>
              <a:t>частния</a:t>
            </a:r>
            <a:r>
              <a:rPr lang="ru-RU" dirty="0"/>
              <a:t> сектор и </a:t>
            </a:r>
            <a:r>
              <a:rPr lang="ru-RU" dirty="0" err="1"/>
              <a:t>държавните</a:t>
            </a:r>
            <a:r>
              <a:rPr lang="ru-RU" dirty="0"/>
              <a:t> институции да се </a:t>
            </a:r>
            <a:r>
              <a:rPr lang="ru-RU" dirty="0" err="1"/>
              <a:t>подготвят</a:t>
            </a:r>
            <a:r>
              <a:rPr lang="ru-RU" dirty="0"/>
              <a:t> и да се защитят по </a:t>
            </a:r>
            <a:r>
              <a:rPr lang="ru-RU" dirty="0" err="1"/>
              <a:t>подходящ</a:t>
            </a:r>
            <a:r>
              <a:rPr lang="ru-RU" dirty="0"/>
              <a:t> начин </a:t>
            </a:r>
            <a:r>
              <a:rPr lang="ru-RU" dirty="0" err="1"/>
              <a:t>срещу</a:t>
            </a:r>
            <a:r>
              <a:rPr lang="ru-RU" dirty="0"/>
              <a:t> </a:t>
            </a:r>
            <a:r>
              <a:rPr lang="ru-RU" dirty="0" err="1"/>
              <a:t>трудностите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произтичат</a:t>
            </a:r>
            <a:r>
              <a:rPr lang="ru-RU" dirty="0"/>
              <a:t> от </a:t>
            </a:r>
            <a:r>
              <a:rPr lang="ru-RU" dirty="0" err="1"/>
              <a:t>изменението</a:t>
            </a:r>
            <a:r>
              <a:rPr lang="ru-RU" dirty="0"/>
              <a:t> на климата"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E5F22-6034-4243-9A3E-41B0DF533D92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3765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резултат</a:t>
            </a:r>
            <a:r>
              <a:rPr lang="ru-RU" dirty="0"/>
              <a:t> от </a:t>
            </a:r>
            <a:r>
              <a:rPr lang="ru-RU" dirty="0" err="1"/>
              <a:t>твърдия</a:t>
            </a:r>
            <a:r>
              <a:rPr lang="ru-RU" dirty="0"/>
              <a:t> </a:t>
            </a:r>
            <a:r>
              <a:rPr lang="ru-RU" dirty="0" err="1"/>
              <a:t>ангажимент</a:t>
            </a:r>
            <a:r>
              <a:rPr lang="ru-RU" dirty="0"/>
              <a:t> на ЕС за </a:t>
            </a:r>
            <a:r>
              <a:rPr lang="ru-RU" dirty="0" err="1"/>
              <a:t>предприемане</a:t>
            </a:r>
            <a:r>
              <a:rPr lang="ru-RU" dirty="0"/>
              <a:t> на действия по отношение на </a:t>
            </a:r>
            <a:r>
              <a:rPr lang="ru-RU" dirty="0" err="1"/>
              <a:t>изменението</a:t>
            </a:r>
            <a:r>
              <a:rPr lang="ru-RU" dirty="0"/>
              <a:t> на климата, </a:t>
            </a:r>
            <a:r>
              <a:rPr lang="ru-RU" dirty="0" err="1"/>
              <a:t>българското</a:t>
            </a:r>
            <a:r>
              <a:rPr lang="ru-RU" dirty="0"/>
              <a:t> </a:t>
            </a:r>
            <a:r>
              <a:rPr lang="ru-RU" dirty="0" err="1"/>
              <a:t>правителство</a:t>
            </a:r>
            <a:r>
              <a:rPr lang="ru-RU" dirty="0"/>
              <a:t> </a:t>
            </a:r>
            <a:r>
              <a:rPr lang="ru-RU" dirty="0" err="1"/>
              <a:t>започва</a:t>
            </a:r>
            <a:r>
              <a:rPr lang="ru-RU" dirty="0"/>
              <a:t> </a:t>
            </a:r>
            <a:r>
              <a:rPr lang="ru-RU" dirty="0" err="1"/>
              <a:t>разработването</a:t>
            </a:r>
            <a:r>
              <a:rPr lang="ru-RU" dirty="0"/>
              <a:t> на </a:t>
            </a:r>
            <a:r>
              <a:rPr lang="ru-RU" dirty="0" err="1"/>
              <a:t>Националната</a:t>
            </a:r>
            <a:r>
              <a:rPr lang="ru-RU" dirty="0"/>
              <a:t> стратегия за адаптация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 и план за действие (НСАИК)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разчита</a:t>
            </a:r>
            <a:r>
              <a:rPr lang="ru-RU" dirty="0"/>
              <a:t> на  </a:t>
            </a:r>
            <a:r>
              <a:rPr lang="ru-RU" dirty="0" err="1"/>
              <a:t>експертния</a:t>
            </a:r>
            <a:r>
              <a:rPr lang="ru-RU" dirty="0"/>
              <a:t> опит на </a:t>
            </a:r>
            <a:r>
              <a:rPr lang="ru-RU" dirty="0" err="1"/>
              <a:t>Световната</a:t>
            </a:r>
            <a:r>
              <a:rPr lang="ru-RU" dirty="0"/>
              <a:t> банка (СБ). </a:t>
            </a:r>
            <a:r>
              <a:rPr lang="ru-RU" dirty="0" err="1"/>
              <a:t>През</a:t>
            </a:r>
            <a:r>
              <a:rPr lang="ru-RU" dirty="0"/>
              <a:t> 2016 г. </a:t>
            </a:r>
            <a:r>
              <a:rPr lang="ru-RU" dirty="0" err="1"/>
              <a:t>България</a:t>
            </a:r>
            <a:r>
              <a:rPr lang="ru-RU" dirty="0"/>
              <a:t> </a:t>
            </a:r>
            <a:r>
              <a:rPr lang="ru-RU" dirty="0" err="1"/>
              <a:t>подписва</a:t>
            </a:r>
            <a:r>
              <a:rPr lang="ru-RU" dirty="0"/>
              <a:t> договор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Световната</a:t>
            </a:r>
            <a:r>
              <a:rPr lang="ru-RU" dirty="0"/>
              <a:t> банка  за </a:t>
            </a:r>
            <a:r>
              <a:rPr lang="ru-RU" dirty="0" err="1"/>
              <a:t>предоставяне</a:t>
            </a:r>
            <a:r>
              <a:rPr lang="ru-RU" dirty="0"/>
              <a:t> на </a:t>
            </a:r>
            <a:r>
              <a:rPr lang="ru-RU" dirty="0" err="1"/>
              <a:t>аналитични</a:t>
            </a:r>
            <a:r>
              <a:rPr lang="ru-RU" dirty="0"/>
              <a:t> и </a:t>
            </a:r>
            <a:r>
              <a:rPr lang="ru-RU" dirty="0" err="1"/>
              <a:t>консултантски</a:t>
            </a:r>
            <a:r>
              <a:rPr lang="ru-RU" dirty="0"/>
              <a:t> услуги в </a:t>
            </a:r>
            <a:r>
              <a:rPr lang="ru-RU" dirty="0" err="1"/>
              <a:t>подкрепа</a:t>
            </a:r>
            <a:r>
              <a:rPr lang="ru-RU" dirty="0"/>
              <a:t> на НСАИК. </a:t>
            </a:r>
            <a:r>
              <a:rPr lang="ru-RU" dirty="0" err="1"/>
              <a:t>Екип</a:t>
            </a:r>
            <a:r>
              <a:rPr lang="ru-RU" dirty="0"/>
              <a:t> от </a:t>
            </a:r>
            <a:r>
              <a:rPr lang="ru-RU" dirty="0" err="1"/>
              <a:t>експерти</a:t>
            </a:r>
            <a:r>
              <a:rPr lang="ru-RU" dirty="0"/>
              <a:t> на </a:t>
            </a:r>
            <a:r>
              <a:rPr lang="ru-RU" dirty="0" err="1"/>
              <a:t>Световната</a:t>
            </a:r>
            <a:r>
              <a:rPr lang="ru-RU" dirty="0"/>
              <a:t> банка </a:t>
            </a:r>
            <a:r>
              <a:rPr lang="ru-RU" dirty="0" err="1"/>
              <a:t>прави</a:t>
            </a:r>
            <a:r>
              <a:rPr lang="ru-RU" dirty="0"/>
              <a:t> оценка на </a:t>
            </a:r>
            <a:r>
              <a:rPr lang="ru-RU" dirty="0" err="1"/>
              <a:t>рисковете</a:t>
            </a:r>
            <a:r>
              <a:rPr lang="ru-RU" dirty="0"/>
              <a:t>, </a:t>
            </a:r>
            <a:r>
              <a:rPr lang="ru-RU" dirty="0" err="1"/>
              <a:t>свързани</a:t>
            </a:r>
            <a:r>
              <a:rPr lang="ru-RU" dirty="0"/>
              <a:t> с </a:t>
            </a:r>
            <a:r>
              <a:rPr lang="ru-RU" dirty="0" err="1"/>
              <a:t>изменението</a:t>
            </a:r>
            <a:r>
              <a:rPr lang="ru-RU" dirty="0"/>
              <a:t> на климата в </a:t>
            </a:r>
            <a:r>
              <a:rPr lang="ru-RU" dirty="0" err="1"/>
              <a:t>девет</a:t>
            </a:r>
            <a:r>
              <a:rPr lang="ru-RU" dirty="0"/>
              <a:t> </a:t>
            </a:r>
            <a:r>
              <a:rPr lang="ru-RU" dirty="0" err="1"/>
              <a:t>икономически</a:t>
            </a:r>
            <a:r>
              <a:rPr lang="ru-RU" dirty="0"/>
              <a:t> сектора: </a:t>
            </a:r>
            <a:r>
              <a:rPr lang="ru-RU" dirty="0" err="1"/>
              <a:t>селско</a:t>
            </a:r>
            <a:r>
              <a:rPr lang="ru-RU" dirty="0"/>
              <a:t> </a:t>
            </a:r>
            <a:r>
              <a:rPr lang="ru-RU" dirty="0" err="1"/>
              <a:t>стопанство</a:t>
            </a:r>
            <a:r>
              <a:rPr lang="ru-RU" dirty="0"/>
              <a:t>, биоразнообразие и </a:t>
            </a:r>
            <a:r>
              <a:rPr lang="ru-RU" dirty="0" err="1"/>
              <a:t>екосистеми</a:t>
            </a:r>
            <a:r>
              <a:rPr lang="ru-RU" dirty="0"/>
              <a:t>, </a:t>
            </a:r>
            <a:r>
              <a:rPr lang="ru-RU" dirty="0" err="1"/>
              <a:t>енергетика</a:t>
            </a:r>
            <a:r>
              <a:rPr lang="ru-RU" dirty="0"/>
              <a:t>, гори, </a:t>
            </a:r>
            <a:r>
              <a:rPr lang="ru-RU" dirty="0" err="1"/>
              <a:t>човешко</a:t>
            </a:r>
            <a:r>
              <a:rPr lang="ru-RU" dirty="0"/>
              <a:t> </a:t>
            </a:r>
            <a:r>
              <a:rPr lang="ru-RU" dirty="0" err="1"/>
              <a:t>здраве</a:t>
            </a:r>
            <a:r>
              <a:rPr lang="ru-RU" dirty="0"/>
              <a:t>, </a:t>
            </a:r>
            <a:r>
              <a:rPr lang="ru-RU" dirty="0" err="1"/>
              <a:t>туризъм</a:t>
            </a:r>
            <a:r>
              <a:rPr lang="ru-RU" dirty="0"/>
              <a:t>, транспорт, </a:t>
            </a:r>
            <a:r>
              <a:rPr lang="ru-RU" dirty="0" err="1"/>
              <a:t>градска</a:t>
            </a:r>
            <a:r>
              <a:rPr lang="ru-RU" dirty="0"/>
              <a:t> среда и води. </a:t>
            </a:r>
            <a:r>
              <a:rPr lang="ru-RU" dirty="0" err="1"/>
              <a:t>Областите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също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проучени</a:t>
            </a:r>
            <a:r>
              <a:rPr lang="ru-RU" dirty="0"/>
              <a:t> </a:t>
            </a:r>
            <a:r>
              <a:rPr lang="ru-RU" dirty="0" err="1"/>
              <a:t>включват</a:t>
            </a:r>
            <a:r>
              <a:rPr lang="ru-RU" dirty="0"/>
              <a:t> управление на риска от бедствия и </a:t>
            </a:r>
            <a:r>
              <a:rPr lang="ru-RU" dirty="0" err="1"/>
              <a:t>макроикономически</a:t>
            </a:r>
            <a:r>
              <a:rPr lang="ru-RU" dirty="0"/>
              <a:t> последствия от </a:t>
            </a:r>
            <a:r>
              <a:rPr lang="ru-RU" dirty="0" err="1"/>
              <a:t>изменението</a:t>
            </a:r>
            <a:r>
              <a:rPr lang="ru-RU" dirty="0"/>
              <a:t> на климата.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E5F22-6034-4243-9A3E-41B0DF533D92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834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Глава 1 </a:t>
            </a:r>
            <a:r>
              <a:rPr lang="ru-RU" dirty="0" err="1"/>
              <a:t>очертава</a:t>
            </a:r>
            <a:r>
              <a:rPr lang="ru-RU" dirty="0"/>
              <a:t> </a:t>
            </a:r>
            <a:r>
              <a:rPr lang="ru-RU" dirty="0" err="1"/>
              <a:t>рисковете</a:t>
            </a:r>
            <a:r>
              <a:rPr lang="ru-RU" dirty="0"/>
              <a:t> от </a:t>
            </a:r>
            <a:r>
              <a:rPr lang="ru-RU" dirty="0" err="1"/>
              <a:t>изменението</a:t>
            </a:r>
            <a:r>
              <a:rPr lang="ru-RU" dirty="0"/>
              <a:t> на климата и </a:t>
            </a:r>
            <a:r>
              <a:rPr lang="ru-RU" dirty="0" err="1"/>
              <a:t>уязвимостта</a:t>
            </a:r>
            <a:r>
              <a:rPr lang="ru-RU" dirty="0"/>
              <a:t> на </a:t>
            </a:r>
            <a:r>
              <a:rPr lang="ru-RU" dirty="0" err="1"/>
              <a:t>икономическите</a:t>
            </a:r>
            <a:r>
              <a:rPr lang="ru-RU" dirty="0"/>
              <a:t> </a:t>
            </a:r>
            <a:r>
              <a:rPr lang="ru-RU" dirty="0" err="1"/>
              <a:t>сектори</a:t>
            </a:r>
            <a:r>
              <a:rPr lang="ru-RU" dirty="0"/>
              <a:t>: </a:t>
            </a:r>
            <a:r>
              <a:rPr lang="ru-RU" dirty="0" err="1"/>
              <a:t>Селско</a:t>
            </a:r>
            <a:r>
              <a:rPr lang="ru-RU" dirty="0"/>
              <a:t> </a:t>
            </a:r>
            <a:r>
              <a:rPr lang="ru-RU" dirty="0" err="1"/>
              <a:t>стопанство</a:t>
            </a:r>
            <a:r>
              <a:rPr lang="ru-RU" dirty="0"/>
              <a:t> </a:t>
            </a:r>
            <a:r>
              <a:rPr lang="ru-RU" dirty="0" err="1"/>
              <a:t>Горско</a:t>
            </a:r>
            <a:r>
              <a:rPr lang="ru-RU" dirty="0"/>
              <a:t> </a:t>
            </a:r>
            <a:r>
              <a:rPr lang="ru-RU" dirty="0" err="1"/>
              <a:t>стопанство</a:t>
            </a:r>
            <a:r>
              <a:rPr lang="ru-RU" dirty="0"/>
              <a:t> </a:t>
            </a:r>
            <a:r>
              <a:rPr lang="ru-RU" dirty="0" err="1"/>
              <a:t>Биологично</a:t>
            </a:r>
            <a:r>
              <a:rPr lang="ru-RU" dirty="0"/>
              <a:t> разнообразие и </a:t>
            </a:r>
            <a:r>
              <a:rPr lang="ru-RU" dirty="0" err="1"/>
              <a:t>екосистеми</a:t>
            </a:r>
            <a:r>
              <a:rPr lang="ru-RU" dirty="0"/>
              <a:t> (</a:t>
            </a:r>
            <a:r>
              <a:rPr lang="ru-RU" dirty="0" err="1"/>
              <a:t>БРиЕС</a:t>
            </a:r>
            <a:r>
              <a:rPr lang="ru-RU" dirty="0"/>
              <a:t>) Води </a:t>
            </a:r>
            <a:r>
              <a:rPr lang="ru-RU" dirty="0" err="1"/>
              <a:t>Енергетика</a:t>
            </a:r>
            <a:r>
              <a:rPr lang="ru-RU" dirty="0"/>
              <a:t> Транспорт </a:t>
            </a:r>
            <a:r>
              <a:rPr lang="ru-RU" dirty="0" err="1"/>
              <a:t>Градска</a:t>
            </a:r>
            <a:r>
              <a:rPr lang="ru-RU" dirty="0"/>
              <a:t> среда </a:t>
            </a:r>
            <a:r>
              <a:rPr lang="ru-RU" dirty="0" err="1"/>
              <a:t>Здравеопазване</a:t>
            </a:r>
            <a:r>
              <a:rPr lang="ru-RU" dirty="0"/>
              <a:t> </a:t>
            </a:r>
            <a:r>
              <a:rPr lang="ru-RU" dirty="0" err="1"/>
              <a:t>Туризъм</a:t>
            </a:r>
            <a:r>
              <a:rPr lang="ru-RU" dirty="0"/>
              <a:t>  Управление на риска от бедствия се </a:t>
            </a:r>
            <a:r>
              <a:rPr lang="ru-RU" dirty="0" err="1"/>
              <a:t>разглежда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междусекторна</a:t>
            </a:r>
            <a:r>
              <a:rPr lang="ru-RU" dirty="0"/>
              <a:t> тема, </a:t>
            </a:r>
            <a:r>
              <a:rPr lang="ru-RU" dirty="0" err="1"/>
              <a:t>както</a:t>
            </a:r>
            <a:r>
              <a:rPr lang="ru-RU" dirty="0"/>
              <a:t> и </a:t>
            </a:r>
            <a:r>
              <a:rPr lang="ru-RU" dirty="0" err="1"/>
              <a:t>междусекторни</a:t>
            </a:r>
            <a:r>
              <a:rPr lang="ru-RU" dirty="0"/>
              <a:t> взаимоотношения по отношение на </a:t>
            </a:r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рискове</a:t>
            </a:r>
            <a:r>
              <a:rPr lang="ru-RU" dirty="0"/>
              <a:t> и уязвимости и </a:t>
            </a:r>
            <a:r>
              <a:rPr lang="ru-RU" dirty="0" err="1"/>
              <a:t>макроикономическите</a:t>
            </a:r>
            <a:r>
              <a:rPr lang="ru-RU" dirty="0"/>
              <a:t> </a:t>
            </a:r>
            <a:r>
              <a:rPr lang="ru-RU" dirty="0" err="1"/>
              <a:t>последици</a:t>
            </a:r>
            <a:r>
              <a:rPr lang="ru-RU" dirty="0"/>
              <a:t> от </a:t>
            </a:r>
            <a:r>
              <a:rPr lang="ru-RU" dirty="0" err="1"/>
              <a:t>изменението</a:t>
            </a:r>
            <a:r>
              <a:rPr lang="ru-RU" dirty="0"/>
              <a:t> на климата.</a:t>
            </a:r>
          </a:p>
          <a:p>
            <a:r>
              <a:rPr lang="ru-RU" dirty="0"/>
              <a:t>В доклада „</a:t>
            </a:r>
            <a:r>
              <a:rPr lang="ru-RU" dirty="0" err="1"/>
              <a:t>Макроикономически</a:t>
            </a:r>
            <a:r>
              <a:rPr lang="ru-RU" dirty="0"/>
              <a:t> </a:t>
            </a:r>
            <a:r>
              <a:rPr lang="ru-RU" dirty="0" err="1"/>
              <a:t>последици</a:t>
            </a:r>
            <a:r>
              <a:rPr lang="ru-RU" dirty="0"/>
              <a:t> от </a:t>
            </a:r>
            <a:r>
              <a:rPr lang="ru-RU" dirty="0" err="1"/>
              <a:t>изменението</a:t>
            </a:r>
            <a:r>
              <a:rPr lang="ru-RU" dirty="0"/>
              <a:t> на климата – Анализ“ (</a:t>
            </a:r>
            <a:r>
              <a:rPr lang="ru-RU" dirty="0" err="1"/>
              <a:t>посочен</a:t>
            </a:r>
            <a:r>
              <a:rPr lang="ru-RU" dirty="0"/>
              <a:t> в приложение 4)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оценени</a:t>
            </a:r>
            <a:r>
              <a:rPr lang="ru-RU" dirty="0"/>
              <a:t> </a:t>
            </a:r>
            <a:r>
              <a:rPr lang="ru-RU" dirty="0" err="1"/>
              <a:t>икономическите</a:t>
            </a:r>
            <a:r>
              <a:rPr lang="ru-RU" dirty="0"/>
              <a:t> измерения на </a:t>
            </a:r>
            <a:r>
              <a:rPr lang="ru-RU" dirty="0" err="1"/>
              <a:t>въздействията</a:t>
            </a:r>
            <a:r>
              <a:rPr lang="ru-RU" dirty="0"/>
              <a:t> вследствие на </a:t>
            </a:r>
            <a:r>
              <a:rPr lang="ru-RU" dirty="0" err="1"/>
              <a:t>климатичните</a:t>
            </a:r>
            <a:r>
              <a:rPr lang="ru-RU" dirty="0"/>
              <a:t> </a:t>
            </a:r>
            <a:r>
              <a:rPr lang="ru-RU" dirty="0" err="1"/>
              <a:t>промени</a:t>
            </a:r>
            <a:r>
              <a:rPr lang="ru-RU" dirty="0"/>
              <a:t> в </a:t>
            </a:r>
            <a:r>
              <a:rPr lang="ru-RU" dirty="0" err="1"/>
              <a:t>България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се </a:t>
            </a:r>
            <a:r>
              <a:rPr lang="ru-RU" dirty="0" err="1"/>
              <a:t>подчертават</a:t>
            </a:r>
            <a:r>
              <a:rPr lang="ru-RU" dirty="0"/>
              <a:t> </a:t>
            </a:r>
            <a:r>
              <a:rPr lang="ru-RU" dirty="0" err="1"/>
              <a:t>разходите</a:t>
            </a:r>
            <a:r>
              <a:rPr lang="ru-RU" dirty="0"/>
              <a:t> при бездействие и </a:t>
            </a:r>
            <a:r>
              <a:rPr lang="ru-RU" dirty="0" err="1"/>
              <a:t>икономическите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при </a:t>
            </a:r>
            <a:r>
              <a:rPr lang="ru-RU" dirty="0" err="1"/>
              <a:t>избора</a:t>
            </a:r>
            <a:r>
              <a:rPr lang="ru-RU" dirty="0"/>
              <a:t> на </a:t>
            </a:r>
            <a:r>
              <a:rPr lang="ru-RU" dirty="0" err="1"/>
              <a:t>варианти</a:t>
            </a:r>
            <a:r>
              <a:rPr lang="ru-RU" dirty="0"/>
              <a:t> за адаптация. </a:t>
            </a:r>
            <a:r>
              <a:rPr lang="ru-RU" dirty="0" err="1"/>
              <a:t>Анализът</a:t>
            </a:r>
            <a:r>
              <a:rPr lang="ru-RU" dirty="0"/>
              <a:t> </a:t>
            </a:r>
            <a:r>
              <a:rPr lang="ru-RU" dirty="0" err="1"/>
              <a:t>оценява</a:t>
            </a:r>
            <a:r>
              <a:rPr lang="ru-RU" dirty="0"/>
              <a:t> </a:t>
            </a:r>
            <a:r>
              <a:rPr lang="ru-RU" dirty="0" err="1"/>
              <a:t>общата</a:t>
            </a:r>
            <a:r>
              <a:rPr lang="ru-RU" dirty="0"/>
              <a:t> </a:t>
            </a:r>
            <a:r>
              <a:rPr lang="ru-RU" dirty="0" err="1"/>
              <a:t>икономическа</a:t>
            </a:r>
            <a:r>
              <a:rPr lang="ru-RU" dirty="0"/>
              <a:t> </a:t>
            </a:r>
            <a:r>
              <a:rPr lang="ru-RU" dirty="0" err="1"/>
              <a:t>активност</a:t>
            </a:r>
            <a:r>
              <a:rPr lang="ru-RU" dirty="0"/>
              <a:t> (т.е. БВП), </a:t>
            </a:r>
            <a:r>
              <a:rPr lang="ru-RU" dirty="0" err="1"/>
              <a:t>икономическото</a:t>
            </a:r>
            <a:r>
              <a:rPr lang="ru-RU" dirty="0"/>
              <a:t> </a:t>
            </a:r>
            <a:r>
              <a:rPr lang="ru-RU" dirty="0" err="1"/>
              <a:t>благосъстояние</a:t>
            </a:r>
            <a:r>
              <a:rPr lang="ru-RU" dirty="0"/>
              <a:t>, </a:t>
            </a:r>
            <a:r>
              <a:rPr lang="ru-RU" dirty="0" err="1"/>
              <a:t>отрасловото</a:t>
            </a:r>
            <a:r>
              <a:rPr lang="ru-RU" dirty="0"/>
              <a:t> производство и </a:t>
            </a:r>
            <a:r>
              <a:rPr lang="ru-RU" dirty="0" err="1"/>
              <a:t>нивата</a:t>
            </a:r>
            <a:r>
              <a:rPr lang="ru-RU" dirty="0"/>
              <a:t> на </a:t>
            </a:r>
            <a:r>
              <a:rPr lang="ru-RU" dirty="0" err="1"/>
              <a:t>заетост</a:t>
            </a:r>
            <a:r>
              <a:rPr lang="ru-RU" dirty="0"/>
              <a:t>, </a:t>
            </a:r>
            <a:r>
              <a:rPr lang="ru-RU" dirty="0" err="1"/>
              <a:t>със</a:t>
            </a:r>
            <a:r>
              <a:rPr lang="ru-RU" dirty="0"/>
              <a:t> или без </a:t>
            </a:r>
            <a:r>
              <a:rPr lang="ru-RU" dirty="0" err="1"/>
              <a:t>адаптиране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климата. </a:t>
            </a:r>
            <a:r>
              <a:rPr lang="ru-RU" dirty="0" err="1"/>
              <a:t>Това</a:t>
            </a:r>
            <a:r>
              <a:rPr lang="ru-RU" dirty="0"/>
              <a:t> е </a:t>
            </a:r>
            <a:r>
              <a:rPr lang="ru-RU" dirty="0" err="1"/>
              <a:t>постигнато</a:t>
            </a:r>
            <a:r>
              <a:rPr lang="ru-RU" dirty="0"/>
              <a:t> чрез </a:t>
            </a:r>
            <a:r>
              <a:rPr lang="ru-RU" dirty="0" err="1"/>
              <a:t>разработване</a:t>
            </a:r>
            <a:r>
              <a:rPr lang="ru-RU" dirty="0"/>
              <a:t> на </a:t>
            </a:r>
            <a:r>
              <a:rPr lang="ru-RU" dirty="0" err="1"/>
              <a:t>първия</a:t>
            </a:r>
            <a:r>
              <a:rPr lang="ru-RU" dirty="0"/>
              <a:t> </a:t>
            </a:r>
            <a:r>
              <a:rPr lang="ru-RU" dirty="0" err="1"/>
              <a:t>интегриран</a:t>
            </a:r>
            <a:r>
              <a:rPr lang="ru-RU" dirty="0"/>
              <a:t> </a:t>
            </a:r>
            <a:r>
              <a:rPr lang="ru-RU" dirty="0" err="1"/>
              <a:t>модел</a:t>
            </a:r>
            <a:r>
              <a:rPr lang="ru-RU" dirty="0"/>
              <a:t> за оценка на </a:t>
            </a:r>
            <a:r>
              <a:rPr lang="ru-RU" dirty="0" err="1"/>
              <a:t>адаптирането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 в </a:t>
            </a:r>
            <a:r>
              <a:rPr lang="ru-RU" dirty="0" err="1"/>
              <a:t>България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В Глава 2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разгледани</a:t>
            </a:r>
            <a:r>
              <a:rPr lang="ru-RU" dirty="0"/>
              <a:t> </a:t>
            </a:r>
            <a:r>
              <a:rPr lang="ru-RU" dirty="0" err="1"/>
              <a:t>политиката</a:t>
            </a:r>
            <a:r>
              <a:rPr lang="ru-RU" dirty="0"/>
              <a:t> и </a:t>
            </a:r>
            <a:r>
              <a:rPr lang="ru-RU" dirty="0" err="1"/>
              <a:t>институционалният</a:t>
            </a:r>
            <a:r>
              <a:rPr lang="ru-RU" dirty="0"/>
              <a:t> контекст на АИК по отношение на </a:t>
            </a:r>
            <a:r>
              <a:rPr lang="ru-RU" dirty="0" err="1"/>
              <a:t>осведомеността</a:t>
            </a:r>
            <a:r>
              <a:rPr lang="ru-RU" dirty="0"/>
              <a:t> и </a:t>
            </a:r>
            <a:r>
              <a:rPr lang="ru-RU" dirty="0" err="1"/>
              <a:t>знанията</a:t>
            </a:r>
            <a:r>
              <a:rPr lang="ru-RU" dirty="0"/>
              <a:t> на </a:t>
            </a:r>
            <a:r>
              <a:rPr lang="ru-RU" dirty="0" err="1"/>
              <a:t>заинтересованите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, </a:t>
            </a:r>
            <a:r>
              <a:rPr lang="ru-RU" dirty="0" err="1"/>
              <a:t>правните</a:t>
            </a:r>
            <a:r>
              <a:rPr lang="ru-RU" dirty="0"/>
              <a:t> и </a:t>
            </a:r>
            <a:r>
              <a:rPr lang="ru-RU" dirty="0" err="1"/>
              <a:t>институционални</a:t>
            </a:r>
            <a:r>
              <a:rPr lang="ru-RU" dirty="0"/>
              <a:t> рамки, </a:t>
            </a:r>
            <a:r>
              <a:rPr lang="ru-RU" dirty="0" err="1"/>
              <a:t>текущите</a:t>
            </a:r>
            <a:r>
              <a:rPr lang="ru-RU" dirty="0"/>
              <a:t> действия, </a:t>
            </a:r>
            <a:r>
              <a:rPr lang="ru-RU" dirty="0" err="1"/>
              <a:t>пропуските</a:t>
            </a:r>
            <a:r>
              <a:rPr lang="ru-RU" dirty="0"/>
              <a:t> и </a:t>
            </a:r>
            <a:r>
              <a:rPr lang="ru-RU" dirty="0" err="1"/>
              <a:t>пречките</a:t>
            </a:r>
            <a:r>
              <a:rPr lang="ru-RU" dirty="0"/>
              <a:t>, </a:t>
            </a:r>
            <a:r>
              <a:rPr lang="ru-RU" dirty="0" err="1"/>
              <a:t>възпрепятстващи</a:t>
            </a:r>
            <a:r>
              <a:rPr lang="ru-RU" dirty="0"/>
              <a:t> АИК. Като основа за </a:t>
            </a:r>
            <a:r>
              <a:rPr lang="ru-RU" dirty="0" err="1"/>
              <a:t>разработването</a:t>
            </a:r>
            <a:r>
              <a:rPr lang="ru-RU" dirty="0"/>
              <a:t> на </a:t>
            </a:r>
            <a:r>
              <a:rPr lang="ru-RU" dirty="0" err="1"/>
              <a:t>стратегическите</a:t>
            </a:r>
            <a:r>
              <a:rPr lang="ru-RU" dirty="0"/>
              <a:t> цели и действия на АИК.</a:t>
            </a:r>
          </a:p>
          <a:p>
            <a:endParaRPr lang="ru-RU" dirty="0"/>
          </a:p>
          <a:p>
            <a:r>
              <a:rPr lang="ru-RU" dirty="0"/>
              <a:t>Глава 3 </a:t>
            </a:r>
            <a:r>
              <a:rPr lang="ru-RU" dirty="0" err="1"/>
              <a:t>представя</a:t>
            </a:r>
            <a:r>
              <a:rPr lang="ru-RU" dirty="0"/>
              <a:t> </a:t>
            </a:r>
            <a:r>
              <a:rPr lang="ru-RU" dirty="0" err="1"/>
              <a:t>анализи</a:t>
            </a:r>
            <a:r>
              <a:rPr lang="ru-RU" dirty="0"/>
              <a:t> на  </a:t>
            </a:r>
            <a:r>
              <a:rPr lang="ru-RU" dirty="0" err="1"/>
              <a:t>политическите</a:t>
            </a:r>
            <a:r>
              <a:rPr lang="ru-RU" dirty="0"/>
              <a:t>, </a:t>
            </a:r>
            <a:r>
              <a:rPr lang="ru-RU" dirty="0" err="1"/>
              <a:t>икономически</a:t>
            </a:r>
            <a:r>
              <a:rPr lang="ru-RU" dirty="0"/>
              <a:t>, </a:t>
            </a:r>
            <a:r>
              <a:rPr lang="ru-RU" dirty="0" err="1"/>
              <a:t>социални</a:t>
            </a:r>
            <a:r>
              <a:rPr lang="ru-RU" dirty="0"/>
              <a:t> и </a:t>
            </a:r>
            <a:r>
              <a:rPr lang="ru-RU" dirty="0" err="1"/>
              <a:t>технологични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(PEST), на </a:t>
            </a:r>
            <a:r>
              <a:rPr lang="ru-RU" dirty="0" err="1"/>
              <a:t>силни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, </a:t>
            </a:r>
            <a:r>
              <a:rPr lang="ru-RU" dirty="0" err="1"/>
              <a:t>слаби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, </a:t>
            </a:r>
            <a:r>
              <a:rPr lang="ru-RU" dirty="0" err="1"/>
              <a:t>възможности</a:t>
            </a:r>
            <a:r>
              <a:rPr lang="ru-RU" dirty="0"/>
              <a:t> и </a:t>
            </a:r>
            <a:r>
              <a:rPr lang="ru-RU" dirty="0" err="1"/>
              <a:t>заплахи</a:t>
            </a:r>
            <a:r>
              <a:rPr lang="ru-RU" dirty="0"/>
              <a:t> (SWOT), </a:t>
            </a:r>
            <a:r>
              <a:rPr lang="ru-RU" dirty="0" err="1"/>
              <a:t>както</a:t>
            </a:r>
            <a:r>
              <a:rPr lang="ru-RU" dirty="0"/>
              <a:t> и </a:t>
            </a:r>
            <a:r>
              <a:rPr lang="ru-RU" dirty="0" err="1"/>
              <a:t>водещи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за </a:t>
            </a:r>
            <a:r>
              <a:rPr lang="ru-RU" dirty="0" err="1"/>
              <a:t>изпълнение</a:t>
            </a:r>
            <a:r>
              <a:rPr lang="ru-RU" dirty="0"/>
              <a:t> на </a:t>
            </a:r>
            <a:r>
              <a:rPr lang="ru-RU" dirty="0" err="1"/>
              <a:t>стратегията</a:t>
            </a:r>
            <a:r>
              <a:rPr lang="ru-RU" dirty="0"/>
              <a:t>. След </a:t>
            </a:r>
            <a:r>
              <a:rPr lang="ru-RU" dirty="0" err="1"/>
              <a:t>направените</a:t>
            </a:r>
            <a:r>
              <a:rPr lang="ru-RU" dirty="0"/>
              <a:t> PEST &amp; SWOT </a:t>
            </a:r>
            <a:r>
              <a:rPr lang="ru-RU" dirty="0" err="1"/>
              <a:t>анализи</a:t>
            </a:r>
            <a:r>
              <a:rPr lang="ru-RU" dirty="0"/>
              <a:t> се </a:t>
            </a:r>
            <a:r>
              <a:rPr lang="ru-RU" dirty="0" err="1"/>
              <a:t>обобщават</a:t>
            </a:r>
            <a:r>
              <a:rPr lang="ru-RU" dirty="0"/>
              <a:t> и </a:t>
            </a:r>
            <a:r>
              <a:rPr lang="ru-RU" dirty="0" err="1"/>
              <a:t>очертават</a:t>
            </a:r>
            <a:r>
              <a:rPr lang="ru-RU" dirty="0"/>
              <a:t> </a:t>
            </a:r>
            <a:r>
              <a:rPr lang="ru-RU" dirty="0" err="1"/>
              <a:t>Принципите</a:t>
            </a:r>
            <a:r>
              <a:rPr lang="ru-RU" dirty="0"/>
              <a:t> и </a:t>
            </a:r>
            <a:r>
              <a:rPr lang="ru-RU" dirty="0" err="1"/>
              <a:t>ключови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за добро </a:t>
            </a:r>
            <a:r>
              <a:rPr lang="ru-RU" dirty="0" err="1"/>
              <a:t>адаптиране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правителството</a:t>
            </a:r>
            <a:r>
              <a:rPr lang="ru-RU" dirty="0"/>
              <a:t> на </a:t>
            </a:r>
            <a:r>
              <a:rPr lang="ru-RU" dirty="0" err="1"/>
              <a:t>България</a:t>
            </a:r>
            <a:r>
              <a:rPr lang="ru-RU" dirty="0"/>
              <a:t> приема: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предприети</a:t>
            </a:r>
            <a:r>
              <a:rPr lang="ru-RU" dirty="0"/>
              <a:t> действия за </a:t>
            </a:r>
            <a:r>
              <a:rPr lang="ru-RU" dirty="0" err="1"/>
              <a:t>адаптиране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устойчиви</a:t>
            </a:r>
            <a:r>
              <a:rPr lang="ru-RU" dirty="0"/>
              <a:t>. Мерките за адаптация не </a:t>
            </a:r>
            <a:r>
              <a:rPr lang="ru-RU" dirty="0" err="1"/>
              <a:t>трябва</a:t>
            </a:r>
            <a:r>
              <a:rPr lang="ru-RU" dirty="0"/>
              <a:t> да противоречат на </a:t>
            </a:r>
            <a:r>
              <a:rPr lang="ru-RU" dirty="0" err="1"/>
              <a:t>усилията</a:t>
            </a:r>
            <a:r>
              <a:rPr lang="ru-RU" dirty="0"/>
              <a:t> за </a:t>
            </a:r>
            <a:r>
              <a:rPr lang="ru-RU" dirty="0" err="1"/>
              <a:t>смекчаване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 и не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възпрепятстват</a:t>
            </a:r>
            <a:r>
              <a:rPr lang="ru-RU" dirty="0"/>
              <a:t> </a:t>
            </a:r>
            <a:r>
              <a:rPr lang="ru-RU" dirty="0" err="1"/>
              <a:t>извършването</a:t>
            </a:r>
            <a:r>
              <a:rPr lang="ru-RU" dirty="0"/>
              <a:t> на адаптация </a:t>
            </a:r>
            <a:r>
              <a:rPr lang="ru-RU" dirty="0" err="1"/>
              <a:t>другаде</a:t>
            </a:r>
            <a:r>
              <a:rPr lang="ru-RU" dirty="0"/>
              <a:t>. В член 7 от </a:t>
            </a:r>
            <a:r>
              <a:rPr lang="ru-RU" dirty="0" err="1"/>
              <a:t>Парижкото</a:t>
            </a:r>
            <a:r>
              <a:rPr lang="ru-RU" dirty="0"/>
              <a:t> </a:t>
            </a:r>
            <a:r>
              <a:rPr lang="ru-RU" dirty="0" err="1"/>
              <a:t>споразумение</a:t>
            </a:r>
            <a:r>
              <a:rPr lang="ru-RU" dirty="0"/>
              <a:t> се </a:t>
            </a:r>
            <a:r>
              <a:rPr lang="ru-RU" dirty="0" err="1"/>
              <a:t>посочва</a:t>
            </a:r>
            <a:r>
              <a:rPr lang="ru-RU" dirty="0"/>
              <a:t>, че </a:t>
            </a:r>
            <a:r>
              <a:rPr lang="ru-RU" dirty="0" err="1"/>
              <a:t>целта</a:t>
            </a:r>
            <a:r>
              <a:rPr lang="ru-RU" dirty="0"/>
              <a:t> за </a:t>
            </a:r>
            <a:r>
              <a:rPr lang="ru-RU" dirty="0" err="1"/>
              <a:t>подобряване</a:t>
            </a:r>
            <a:r>
              <a:rPr lang="ru-RU" dirty="0"/>
              <a:t> на </a:t>
            </a:r>
            <a:r>
              <a:rPr lang="ru-RU" dirty="0" err="1"/>
              <a:t>капацитета</a:t>
            </a:r>
            <a:r>
              <a:rPr lang="ru-RU" dirty="0"/>
              <a:t> за </a:t>
            </a:r>
            <a:r>
              <a:rPr lang="ru-RU" dirty="0" err="1"/>
              <a:t>адаптиране</a:t>
            </a:r>
            <a:r>
              <a:rPr lang="ru-RU" dirty="0"/>
              <a:t>, </a:t>
            </a:r>
            <a:r>
              <a:rPr lang="ru-RU" dirty="0" err="1"/>
              <a:t>укрепване</a:t>
            </a:r>
            <a:r>
              <a:rPr lang="ru-RU" dirty="0"/>
              <a:t> на </a:t>
            </a:r>
            <a:r>
              <a:rPr lang="ru-RU" dirty="0" err="1"/>
              <a:t>устойчивостта</a:t>
            </a:r>
            <a:r>
              <a:rPr lang="ru-RU" dirty="0"/>
              <a:t> и </a:t>
            </a:r>
            <a:r>
              <a:rPr lang="ru-RU" dirty="0" err="1"/>
              <a:t>намаляване</a:t>
            </a:r>
            <a:r>
              <a:rPr lang="ru-RU" dirty="0"/>
              <a:t> на </a:t>
            </a:r>
            <a:r>
              <a:rPr lang="ru-RU" dirty="0" err="1"/>
              <a:t>уязвимостта</a:t>
            </a:r>
            <a:r>
              <a:rPr lang="ru-RU" dirty="0"/>
              <a:t> </a:t>
            </a:r>
            <a:r>
              <a:rPr lang="ru-RU" dirty="0" err="1"/>
              <a:t>спрямо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 </a:t>
            </a:r>
            <a:r>
              <a:rPr lang="ru-RU" dirty="0" err="1"/>
              <a:t>допринася</a:t>
            </a:r>
            <a:r>
              <a:rPr lang="ru-RU" dirty="0"/>
              <a:t> за </a:t>
            </a:r>
            <a:r>
              <a:rPr lang="ru-RU" dirty="0" err="1"/>
              <a:t>устойчивото</a:t>
            </a:r>
            <a:r>
              <a:rPr lang="ru-RU" dirty="0"/>
              <a:t> развитие. </a:t>
            </a:r>
            <a:r>
              <a:rPr lang="ru-RU" dirty="0" err="1"/>
              <a:t>Така</a:t>
            </a:r>
            <a:r>
              <a:rPr lang="ru-RU" dirty="0"/>
              <a:t> се </a:t>
            </a:r>
            <a:r>
              <a:rPr lang="ru-RU" dirty="0" err="1"/>
              <a:t>установява</a:t>
            </a:r>
            <a:r>
              <a:rPr lang="ru-RU" dirty="0"/>
              <a:t> ясна </a:t>
            </a:r>
            <a:r>
              <a:rPr lang="ru-RU" dirty="0" err="1"/>
              <a:t>връзка</a:t>
            </a:r>
            <a:r>
              <a:rPr lang="ru-RU" dirty="0"/>
              <a:t> между </a:t>
            </a:r>
            <a:r>
              <a:rPr lang="ru-RU" dirty="0" err="1"/>
              <a:t>адаптацията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 и целите за устойчиво развитие (</a:t>
            </a:r>
            <a:r>
              <a:rPr lang="ru-RU" dirty="0" err="1"/>
              <a:t>както</a:t>
            </a:r>
            <a:r>
              <a:rPr lang="ru-RU" dirty="0"/>
              <a:t> е </a:t>
            </a:r>
            <a:r>
              <a:rPr lang="ru-RU" dirty="0" err="1"/>
              <a:t>посочено</a:t>
            </a:r>
            <a:r>
              <a:rPr lang="ru-RU" dirty="0"/>
              <a:t> в раздел 4.3 от </a:t>
            </a:r>
            <a:r>
              <a:rPr lang="ru-RU" dirty="0" err="1"/>
              <a:t>Националната</a:t>
            </a:r>
            <a:r>
              <a:rPr lang="ru-RU" dirty="0"/>
              <a:t> Стратегия за Адаптация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климата). (б) </a:t>
            </a:r>
            <a:r>
              <a:rPr lang="ru-RU" dirty="0" err="1"/>
              <a:t>Адаптацията</a:t>
            </a:r>
            <a:r>
              <a:rPr lang="ru-RU" dirty="0"/>
              <a:t> да се </a:t>
            </a:r>
            <a:r>
              <a:rPr lang="ru-RU" dirty="0" err="1"/>
              <a:t>провежда</a:t>
            </a:r>
            <a:r>
              <a:rPr lang="ru-RU" dirty="0"/>
              <a:t> в </a:t>
            </a:r>
            <a:r>
              <a:rPr lang="ru-RU" dirty="0" err="1"/>
              <a:t>партньорство</a:t>
            </a:r>
            <a:r>
              <a:rPr lang="ru-RU" dirty="0"/>
              <a:t> е друг </a:t>
            </a:r>
            <a:r>
              <a:rPr lang="ru-RU" dirty="0" err="1"/>
              <a:t>ключов</a:t>
            </a:r>
            <a:r>
              <a:rPr lang="ru-RU" dirty="0"/>
              <a:t> фактор. </a:t>
            </a:r>
            <a:r>
              <a:rPr lang="ru-RU" dirty="0" err="1"/>
              <a:t>Следва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идентифицирани</a:t>
            </a:r>
            <a:r>
              <a:rPr lang="ru-RU" dirty="0"/>
              <a:t> и </a:t>
            </a:r>
            <a:r>
              <a:rPr lang="ru-RU" dirty="0" err="1"/>
              <a:t>ангажирани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заинтересовани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 в </a:t>
            </a:r>
            <a:r>
              <a:rPr lang="ru-RU" dirty="0" err="1"/>
              <a:t>лицето</a:t>
            </a:r>
            <a:r>
              <a:rPr lang="ru-RU" dirty="0"/>
              <a:t> на </a:t>
            </a:r>
            <a:r>
              <a:rPr lang="ru-RU" dirty="0" err="1"/>
              <a:t>обществени</a:t>
            </a:r>
            <a:r>
              <a:rPr lang="ru-RU" dirty="0"/>
              <a:t> институции, </a:t>
            </a:r>
            <a:r>
              <a:rPr lang="ru-RU" dirty="0" err="1"/>
              <a:t>гражданското</a:t>
            </a:r>
            <a:r>
              <a:rPr lang="ru-RU" dirty="0"/>
              <a:t> общество и </a:t>
            </a:r>
            <a:r>
              <a:rPr lang="ru-RU" dirty="0" err="1"/>
              <a:t>частния</a:t>
            </a:r>
            <a:r>
              <a:rPr lang="ru-RU" dirty="0"/>
              <a:t> сектор – на </a:t>
            </a:r>
            <a:r>
              <a:rPr lang="ru-RU" dirty="0" err="1"/>
              <a:t>всички</a:t>
            </a:r>
            <a:r>
              <a:rPr lang="ru-RU" dirty="0"/>
              <a:t> нива. </a:t>
            </a:r>
            <a:r>
              <a:rPr lang="ru-RU" dirty="0" err="1"/>
              <a:t>Трябва</a:t>
            </a:r>
            <a:r>
              <a:rPr lang="ru-RU" dirty="0"/>
              <a:t> да се </a:t>
            </a:r>
            <a:r>
              <a:rPr lang="ru-RU" dirty="0" err="1"/>
              <a:t>гарантира</a:t>
            </a:r>
            <a:r>
              <a:rPr lang="ru-RU" dirty="0"/>
              <a:t>, че те </a:t>
            </a:r>
            <a:r>
              <a:rPr lang="ru-RU" dirty="0" err="1"/>
              <a:t>са</a:t>
            </a:r>
            <a:r>
              <a:rPr lang="ru-RU" dirty="0"/>
              <a:t> добре </a:t>
            </a:r>
            <a:r>
              <a:rPr lang="ru-RU" dirty="0" err="1"/>
              <a:t>информирани</a:t>
            </a:r>
            <a:r>
              <a:rPr lang="ru-RU" dirty="0"/>
              <a:t> и се </a:t>
            </a:r>
            <a:r>
              <a:rPr lang="ru-RU" dirty="0" err="1"/>
              <a:t>насърчават</a:t>
            </a:r>
            <a:r>
              <a:rPr lang="ru-RU" dirty="0"/>
              <a:t> да </a:t>
            </a:r>
            <a:r>
              <a:rPr lang="ru-RU" dirty="0" err="1"/>
              <a:t>работят</a:t>
            </a:r>
            <a:r>
              <a:rPr lang="ru-RU" dirty="0"/>
              <a:t> за </a:t>
            </a:r>
            <a:r>
              <a:rPr lang="ru-RU" dirty="0" err="1"/>
              <a:t>адаптиране</a:t>
            </a:r>
            <a:r>
              <a:rPr lang="ru-RU" dirty="0"/>
              <a:t>. (в) </a:t>
            </a:r>
            <a:r>
              <a:rPr lang="ru-RU" dirty="0" err="1"/>
              <a:t>Адаптирането</a:t>
            </a:r>
            <a:r>
              <a:rPr lang="ru-RU" dirty="0"/>
              <a:t> на </a:t>
            </a:r>
            <a:r>
              <a:rPr lang="ru-RU" dirty="0" err="1"/>
              <a:t>базата</a:t>
            </a:r>
            <a:r>
              <a:rPr lang="ru-RU" dirty="0"/>
              <a:t> на </a:t>
            </a:r>
            <a:r>
              <a:rPr lang="ru-RU" dirty="0" err="1"/>
              <a:t>доказателства</a:t>
            </a:r>
            <a:r>
              <a:rPr lang="ru-RU" dirty="0"/>
              <a:t> е </a:t>
            </a:r>
            <a:r>
              <a:rPr lang="ru-RU" dirty="0" err="1"/>
              <a:t>предпочитаният</a:t>
            </a:r>
            <a:r>
              <a:rPr lang="ru-RU" dirty="0"/>
              <a:t> подход. В </a:t>
            </a:r>
            <a:r>
              <a:rPr lang="ru-RU" dirty="0" err="1"/>
              <a:t>подкрепа</a:t>
            </a:r>
            <a:r>
              <a:rPr lang="ru-RU" dirty="0"/>
              <a:t> на </a:t>
            </a:r>
            <a:r>
              <a:rPr lang="ru-RU" dirty="0" err="1"/>
              <a:t>устойчивото</a:t>
            </a:r>
            <a:r>
              <a:rPr lang="ru-RU" dirty="0"/>
              <a:t> </a:t>
            </a:r>
            <a:r>
              <a:rPr lang="ru-RU" dirty="0" err="1"/>
              <a:t>вземане</a:t>
            </a:r>
            <a:r>
              <a:rPr lang="ru-RU" dirty="0"/>
              <a:t> на решения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приложени</a:t>
            </a:r>
            <a:r>
              <a:rPr lang="ru-RU" dirty="0"/>
              <a:t> </a:t>
            </a:r>
            <a:r>
              <a:rPr lang="ru-RU" dirty="0" err="1"/>
              <a:t>последните</a:t>
            </a:r>
            <a:r>
              <a:rPr lang="ru-RU" dirty="0"/>
              <a:t> </a:t>
            </a:r>
            <a:r>
              <a:rPr lang="ru-RU" dirty="0" err="1"/>
              <a:t>изследвания</a:t>
            </a:r>
            <a:r>
              <a:rPr lang="ru-RU" dirty="0"/>
              <a:t>, </a:t>
            </a:r>
            <a:r>
              <a:rPr lang="ru-RU" dirty="0" err="1"/>
              <a:t>данни</a:t>
            </a:r>
            <a:r>
              <a:rPr lang="ru-RU" dirty="0"/>
              <a:t> и практически опит. </a:t>
            </a:r>
            <a:r>
              <a:rPr lang="ru-RU" dirty="0" err="1"/>
              <a:t>Преодоляването</a:t>
            </a:r>
            <a:r>
              <a:rPr lang="ru-RU" dirty="0"/>
              <a:t> на </a:t>
            </a:r>
            <a:r>
              <a:rPr lang="ru-RU" dirty="0" err="1"/>
              <a:t>пропуските</a:t>
            </a:r>
            <a:r>
              <a:rPr lang="ru-RU" dirty="0"/>
              <a:t> в </a:t>
            </a:r>
            <a:r>
              <a:rPr lang="ru-RU" dirty="0" err="1"/>
              <a:t>данните</a:t>
            </a:r>
            <a:r>
              <a:rPr lang="ru-RU" dirty="0"/>
              <a:t> е приоритет. </a:t>
            </a:r>
          </a:p>
          <a:p>
            <a:r>
              <a:rPr lang="ru-RU" dirty="0"/>
              <a:t>Друг </a:t>
            </a:r>
            <a:r>
              <a:rPr lang="ru-RU" dirty="0" err="1"/>
              <a:t>ключов</a:t>
            </a:r>
            <a:r>
              <a:rPr lang="ru-RU" dirty="0"/>
              <a:t> фактор </a:t>
            </a:r>
            <a:r>
              <a:rPr lang="ru-RU" dirty="0" err="1"/>
              <a:t>очертан</a:t>
            </a:r>
            <a:r>
              <a:rPr lang="ru-RU" dirty="0"/>
              <a:t> след PEST &amp; SWOT </a:t>
            </a:r>
            <a:r>
              <a:rPr lang="ru-RU" dirty="0" err="1"/>
              <a:t>анализите</a:t>
            </a:r>
            <a:r>
              <a:rPr lang="ru-RU" dirty="0"/>
              <a:t> е </a:t>
            </a:r>
            <a:r>
              <a:rPr lang="ru-RU" dirty="0" err="1"/>
              <a:t>нуждатаот</a:t>
            </a:r>
            <a:r>
              <a:rPr lang="ru-RU" dirty="0"/>
              <a:t>  </a:t>
            </a:r>
            <a:r>
              <a:rPr lang="ru-RU" dirty="0" err="1"/>
              <a:t>Прилагане</a:t>
            </a:r>
            <a:r>
              <a:rPr lang="ru-RU" dirty="0"/>
              <a:t> на </a:t>
            </a:r>
            <a:r>
              <a:rPr lang="ru-RU" dirty="0" err="1"/>
              <a:t>балансиран</a:t>
            </a:r>
            <a:r>
              <a:rPr lang="ru-RU" dirty="0"/>
              <a:t> подход. </a:t>
            </a:r>
            <a:r>
              <a:rPr lang="ru-RU" dirty="0" err="1"/>
              <a:t>Социалното</a:t>
            </a:r>
            <a:r>
              <a:rPr lang="ru-RU" dirty="0"/>
              <a:t>, </a:t>
            </a:r>
            <a:r>
              <a:rPr lang="ru-RU" dirty="0" err="1"/>
              <a:t>природното</a:t>
            </a:r>
            <a:r>
              <a:rPr lang="ru-RU" dirty="0"/>
              <a:t> и </a:t>
            </a:r>
            <a:r>
              <a:rPr lang="ru-RU" dirty="0" err="1"/>
              <a:t>икономическото</a:t>
            </a:r>
            <a:r>
              <a:rPr lang="ru-RU" dirty="0"/>
              <a:t> развитие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повлияни</a:t>
            </a:r>
            <a:r>
              <a:rPr lang="ru-RU" dirty="0"/>
              <a:t> от </a:t>
            </a:r>
            <a:r>
              <a:rPr lang="ru-RU" dirty="0" err="1"/>
              <a:t>разнообразни</a:t>
            </a:r>
            <a:r>
              <a:rPr lang="ru-RU" dirty="0"/>
              <a:t> </a:t>
            </a:r>
            <a:r>
              <a:rPr lang="ru-RU" dirty="0" err="1"/>
              <a:t>видове</a:t>
            </a:r>
            <a:r>
              <a:rPr lang="ru-RU" dirty="0"/>
              <a:t> </a:t>
            </a:r>
            <a:r>
              <a:rPr lang="ru-RU" dirty="0" err="1"/>
              <a:t>стрес</a:t>
            </a:r>
            <a:r>
              <a:rPr lang="ru-RU" dirty="0"/>
              <a:t>, между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 е един от </a:t>
            </a:r>
            <a:r>
              <a:rPr lang="ru-RU" dirty="0" err="1"/>
              <a:t>аспектите</a:t>
            </a:r>
            <a:r>
              <a:rPr lang="ru-RU" dirty="0"/>
              <a:t>. </a:t>
            </a:r>
            <a:r>
              <a:rPr lang="ru-RU" dirty="0" err="1"/>
              <a:t>Затова</a:t>
            </a:r>
            <a:r>
              <a:rPr lang="ru-RU" dirty="0"/>
              <a:t> при </a:t>
            </a:r>
            <a:r>
              <a:rPr lang="ru-RU" dirty="0" err="1"/>
              <a:t>адаптирането</a:t>
            </a:r>
            <a:r>
              <a:rPr lang="ru-RU" dirty="0"/>
              <a:t> </a:t>
            </a:r>
            <a:r>
              <a:rPr lang="ru-RU" dirty="0" err="1"/>
              <a:t>следва</a:t>
            </a:r>
            <a:r>
              <a:rPr lang="ru-RU" dirty="0"/>
              <a:t> да се </a:t>
            </a:r>
            <a:r>
              <a:rPr lang="ru-RU" dirty="0" err="1"/>
              <a:t>възприеме</a:t>
            </a:r>
            <a:r>
              <a:rPr lang="ru-RU" dirty="0"/>
              <a:t> </a:t>
            </a:r>
            <a:r>
              <a:rPr lang="ru-RU" dirty="0" err="1"/>
              <a:t>холистичен</a:t>
            </a:r>
            <a:r>
              <a:rPr lang="ru-RU" dirty="0"/>
              <a:t> подход на управление </a:t>
            </a:r>
            <a:r>
              <a:rPr lang="ru-RU" dirty="0" err="1"/>
              <a:t>както</a:t>
            </a:r>
            <a:r>
              <a:rPr lang="ru-RU" dirty="0"/>
              <a:t> на </a:t>
            </a:r>
            <a:r>
              <a:rPr lang="ru-RU" dirty="0" err="1"/>
              <a:t>климатичните</a:t>
            </a:r>
            <a:r>
              <a:rPr lang="ru-RU" dirty="0"/>
              <a:t>, </a:t>
            </a:r>
            <a:r>
              <a:rPr lang="ru-RU" dirty="0" err="1"/>
              <a:t>така</a:t>
            </a:r>
            <a:r>
              <a:rPr lang="ru-RU" dirty="0"/>
              <a:t> и </a:t>
            </a:r>
            <a:r>
              <a:rPr lang="ru-RU" dirty="0" err="1"/>
              <a:t>неклиматичните</a:t>
            </a:r>
            <a:r>
              <a:rPr lang="ru-RU" dirty="0"/>
              <a:t> </a:t>
            </a:r>
            <a:r>
              <a:rPr lang="ru-RU" dirty="0" err="1"/>
              <a:t>рискове</a:t>
            </a:r>
            <a:r>
              <a:rPr lang="ru-RU" dirty="0"/>
              <a:t>. Като важен фактор се </a:t>
            </a:r>
            <a:r>
              <a:rPr lang="ru-RU" dirty="0" err="1"/>
              <a:t>определя</a:t>
            </a:r>
            <a:r>
              <a:rPr lang="ru-RU" dirty="0"/>
              <a:t> и </a:t>
            </a:r>
            <a:r>
              <a:rPr lang="ru-RU" dirty="0" err="1"/>
              <a:t>нуждата</a:t>
            </a:r>
            <a:r>
              <a:rPr lang="ru-RU" dirty="0"/>
              <a:t> от внимание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рисковете</a:t>
            </a:r>
            <a:r>
              <a:rPr lang="ru-RU" dirty="0"/>
              <a:t>, </a:t>
            </a:r>
            <a:r>
              <a:rPr lang="ru-RU" dirty="0" err="1"/>
              <a:t>свързани</a:t>
            </a:r>
            <a:r>
              <a:rPr lang="ru-RU" dirty="0"/>
              <a:t> с </a:t>
            </a:r>
            <a:r>
              <a:rPr lang="ru-RU" dirty="0" err="1"/>
              <a:t>минали</a:t>
            </a:r>
            <a:r>
              <a:rPr lang="ru-RU" dirty="0"/>
              <a:t> и </a:t>
            </a:r>
            <a:r>
              <a:rPr lang="ru-RU" dirty="0" err="1"/>
              <a:t>настоящи</a:t>
            </a:r>
            <a:r>
              <a:rPr lang="ru-RU" dirty="0"/>
              <a:t> </a:t>
            </a:r>
            <a:r>
              <a:rPr lang="ru-RU" dirty="0" err="1"/>
              <a:t>промени</a:t>
            </a:r>
            <a:r>
              <a:rPr lang="ru-RU" dirty="0"/>
              <a:t> на климата и </a:t>
            </a:r>
            <a:r>
              <a:rPr lang="ru-RU" dirty="0" err="1"/>
              <a:t>екстремни</a:t>
            </a:r>
            <a:r>
              <a:rPr lang="ru-RU" dirty="0"/>
              <a:t> </a:t>
            </a:r>
            <a:r>
              <a:rPr lang="ru-RU" dirty="0" err="1"/>
              <a:t>метеорологични</a:t>
            </a:r>
            <a:r>
              <a:rPr lang="ru-RU" dirty="0"/>
              <a:t> условия.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представлява</a:t>
            </a:r>
            <a:endParaRPr lang="ru-RU" dirty="0"/>
          </a:p>
          <a:p>
            <a:r>
              <a:rPr lang="ru-RU" dirty="0" err="1"/>
              <a:t>изходната</a:t>
            </a:r>
            <a:r>
              <a:rPr lang="ru-RU" dirty="0"/>
              <a:t> точка за </a:t>
            </a:r>
            <a:r>
              <a:rPr lang="ru-RU" dirty="0" err="1"/>
              <a:t>превантивно</a:t>
            </a:r>
            <a:r>
              <a:rPr lang="ru-RU" dirty="0"/>
              <a:t> действие, </a:t>
            </a:r>
            <a:r>
              <a:rPr lang="ru-RU" dirty="0" err="1"/>
              <a:t>насочено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дългосрочните</a:t>
            </a:r>
            <a:r>
              <a:rPr lang="ru-RU" dirty="0"/>
              <a:t> </a:t>
            </a:r>
            <a:r>
              <a:rPr lang="ru-RU" dirty="0" err="1"/>
              <a:t>рискове</a:t>
            </a:r>
            <a:r>
              <a:rPr lang="ru-RU" dirty="0"/>
              <a:t> и </a:t>
            </a:r>
            <a:r>
              <a:rPr lang="ru-RU" dirty="0" err="1"/>
              <a:t>възможности</a:t>
            </a:r>
            <a:r>
              <a:rPr lang="ru-RU" dirty="0"/>
              <a:t>, </a:t>
            </a:r>
            <a:r>
              <a:rPr lang="ru-RU" dirty="0" err="1"/>
              <a:t>свързани</a:t>
            </a:r>
            <a:r>
              <a:rPr lang="ru-RU" dirty="0"/>
              <a:t> с </a:t>
            </a:r>
            <a:r>
              <a:rPr lang="ru-RU" dirty="0" err="1"/>
              <a:t>изменението</a:t>
            </a:r>
            <a:r>
              <a:rPr lang="ru-RU" dirty="0"/>
              <a:t> на климата. </a:t>
            </a:r>
            <a:r>
              <a:rPr lang="ru-RU" dirty="0" err="1"/>
              <a:t>Трябва</a:t>
            </a:r>
            <a:r>
              <a:rPr lang="ru-RU" dirty="0"/>
              <a:t> да се </a:t>
            </a:r>
            <a:r>
              <a:rPr lang="ru-RU" dirty="0" err="1"/>
              <a:t>осигури</a:t>
            </a:r>
            <a:r>
              <a:rPr lang="ru-RU" dirty="0"/>
              <a:t> координация и </a:t>
            </a:r>
            <a:r>
              <a:rPr lang="ru-RU" dirty="0" err="1"/>
              <a:t>тясно</a:t>
            </a:r>
            <a:r>
              <a:rPr lang="ru-RU" dirty="0"/>
              <a:t> взаимодействие с </a:t>
            </a:r>
            <a:r>
              <a:rPr lang="ru-RU" dirty="0" err="1"/>
              <a:t>мерките</a:t>
            </a:r>
            <a:r>
              <a:rPr lang="ru-RU" dirty="0"/>
              <a:t> по управление на риска от бедствия. </a:t>
            </a:r>
          </a:p>
          <a:p>
            <a:r>
              <a:rPr lang="ru-RU" dirty="0" err="1"/>
              <a:t>Ключов</a:t>
            </a:r>
            <a:r>
              <a:rPr lang="ru-RU" dirty="0"/>
              <a:t> фактор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Адаптивните</a:t>
            </a:r>
            <a:r>
              <a:rPr lang="ru-RU" dirty="0"/>
              <a:t> действия 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приоритизирани</a:t>
            </a:r>
            <a:r>
              <a:rPr lang="ru-RU" dirty="0"/>
              <a:t>. Например, да се </a:t>
            </a:r>
            <a:r>
              <a:rPr lang="ru-RU" dirty="0" err="1"/>
              <a:t>обърне</a:t>
            </a:r>
            <a:r>
              <a:rPr lang="ru-RU" dirty="0"/>
              <a:t> </a:t>
            </a:r>
            <a:r>
              <a:rPr lang="ru-RU" dirty="0" err="1"/>
              <a:t>по-сериозно</a:t>
            </a:r>
            <a:r>
              <a:rPr lang="ru-RU" dirty="0"/>
              <a:t> внимание на най-</a:t>
            </a:r>
            <a:r>
              <a:rPr lang="ru-RU" dirty="0" err="1"/>
              <a:t>засегнатите</a:t>
            </a:r>
            <a:r>
              <a:rPr lang="ru-RU" dirty="0"/>
              <a:t> </a:t>
            </a:r>
            <a:r>
              <a:rPr lang="ru-RU" dirty="0" err="1"/>
              <a:t>сектори</a:t>
            </a:r>
            <a:r>
              <a:rPr lang="ru-RU" dirty="0"/>
              <a:t>, на ситуации с </a:t>
            </a:r>
            <a:r>
              <a:rPr lang="ru-RU" dirty="0" err="1"/>
              <a:t>дълга</a:t>
            </a:r>
            <a:r>
              <a:rPr lang="ru-RU" dirty="0"/>
              <a:t> </a:t>
            </a:r>
            <a:r>
              <a:rPr lang="ru-RU" dirty="0" err="1"/>
              <a:t>продължителност</a:t>
            </a:r>
            <a:r>
              <a:rPr lang="ru-RU" dirty="0"/>
              <a:t> или </a:t>
            </a:r>
            <a:r>
              <a:rPr lang="ru-RU" dirty="0" err="1"/>
              <a:t>дългосрочни</a:t>
            </a:r>
            <a:r>
              <a:rPr lang="ru-RU" dirty="0"/>
              <a:t> последствия, на </a:t>
            </a:r>
            <a:r>
              <a:rPr lang="ru-RU" dirty="0" err="1"/>
              <a:t>нужди</a:t>
            </a:r>
            <a:r>
              <a:rPr lang="ru-RU" dirty="0"/>
              <a:t>, </a:t>
            </a:r>
            <a:r>
              <a:rPr lang="ru-RU" dirty="0" err="1"/>
              <a:t>изискващи</a:t>
            </a:r>
            <a:r>
              <a:rPr lang="ru-RU" dirty="0"/>
              <a:t> </a:t>
            </a:r>
            <a:r>
              <a:rPr lang="ru-RU" dirty="0" err="1"/>
              <a:t>значителни</a:t>
            </a:r>
            <a:r>
              <a:rPr lang="ru-RU" dirty="0"/>
              <a:t> инвестиции или </a:t>
            </a:r>
            <a:r>
              <a:rPr lang="ru-RU" dirty="0" err="1"/>
              <a:t>гаранции</a:t>
            </a:r>
            <a:r>
              <a:rPr lang="ru-RU" dirty="0"/>
              <a:t> с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стойност</a:t>
            </a:r>
            <a:r>
              <a:rPr lang="ru-RU" dirty="0"/>
              <a:t>, </a:t>
            </a:r>
            <a:r>
              <a:rPr lang="ru-RU" dirty="0" err="1"/>
              <a:t>както</a:t>
            </a:r>
            <a:r>
              <a:rPr lang="ru-RU" dirty="0"/>
              <a:t> и в случаи с важна </a:t>
            </a:r>
            <a:r>
              <a:rPr lang="ru-RU" dirty="0" err="1"/>
              <a:t>национална</a:t>
            </a:r>
            <a:r>
              <a:rPr lang="ru-RU" dirty="0"/>
              <a:t> инфраструктура. (ж) </a:t>
            </a:r>
            <a:r>
              <a:rPr lang="ru-RU" dirty="0" err="1"/>
              <a:t>Адаптирането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съобразено</a:t>
            </a:r>
            <a:r>
              <a:rPr lang="ru-RU" dirty="0"/>
              <a:t> с </a:t>
            </a:r>
            <a:r>
              <a:rPr lang="ru-RU" dirty="0" err="1"/>
              <a:t>мащаба</a:t>
            </a:r>
            <a:r>
              <a:rPr lang="ru-RU" dirty="0"/>
              <a:t>, </a:t>
            </a:r>
            <a:r>
              <a:rPr lang="ru-RU" dirty="0" err="1"/>
              <a:t>изискван</a:t>
            </a:r>
            <a:r>
              <a:rPr lang="ru-RU" dirty="0"/>
              <a:t> от </a:t>
            </a:r>
            <a:r>
              <a:rPr lang="ru-RU" dirty="0" err="1"/>
              <a:t>съответните</a:t>
            </a:r>
            <a:r>
              <a:rPr lang="ru-RU" dirty="0"/>
              <a:t> </a:t>
            </a:r>
            <a:r>
              <a:rPr lang="ru-RU" dirty="0" err="1"/>
              <a:t>предизвикателствата</a:t>
            </a:r>
            <a:r>
              <a:rPr lang="ru-RU" dirty="0"/>
              <a:t>, </a:t>
            </a:r>
            <a:r>
              <a:rPr lang="ru-RU" dirty="0" err="1"/>
              <a:t>свързани</a:t>
            </a:r>
            <a:r>
              <a:rPr lang="ru-RU" dirty="0"/>
              <a:t> с </a:t>
            </a:r>
            <a:r>
              <a:rPr lang="ru-RU" dirty="0" err="1"/>
              <a:t>изменението</a:t>
            </a:r>
            <a:r>
              <a:rPr lang="ru-RU" dirty="0"/>
              <a:t> на климата. </a:t>
            </a:r>
            <a:r>
              <a:rPr lang="ru-RU" dirty="0" err="1"/>
              <a:t>Решенията</a:t>
            </a:r>
            <a:r>
              <a:rPr lang="ru-RU" dirty="0"/>
              <a:t> </a:t>
            </a:r>
            <a:r>
              <a:rPr lang="ru-RU" dirty="0" err="1"/>
              <a:t>следва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съобразени</a:t>
            </a:r>
            <a:r>
              <a:rPr lang="ru-RU" dirty="0"/>
              <a:t> с </a:t>
            </a:r>
            <a:r>
              <a:rPr lang="ru-RU" dirty="0" err="1"/>
              <a:t>конкретните</a:t>
            </a:r>
            <a:r>
              <a:rPr lang="ru-RU" dirty="0"/>
              <a:t> ситуации, </a:t>
            </a:r>
            <a:r>
              <a:rPr lang="ru-RU" dirty="0" err="1"/>
              <a:t>като</a:t>
            </a:r>
            <a:r>
              <a:rPr lang="ru-RU" dirty="0"/>
              <a:t> се определят </a:t>
            </a:r>
            <a:r>
              <a:rPr lang="ru-RU" dirty="0" err="1"/>
              <a:t>също</a:t>
            </a:r>
            <a:r>
              <a:rPr lang="ru-RU" dirty="0"/>
              <a:t> </a:t>
            </a:r>
            <a:r>
              <a:rPr lang="ru-RU" dirty="0" err="1"/>
              <a:t>отговорностите</a:t>
            </a:r>
            <a:r>
              <a:rPr lang="ru-RU" dirty="0"/>
              <a:t> и </a:t>
            </a:r>
            <a:r>
              <a:rPr lang="ru-RU" dirty="0" err="1"/>
              <a:t>финансирането</a:t>
            </a:r>
            <a:r>
              <a:rPr lang="ru-RU" dirty="0"/>
              <a:t>.</a:t>
            </a:r>
          </a:p>
          <a:p>
            <a:r>
              <a:rPr lang="ru-RU" dirty="0"/>
              <a:t>(з) </a:t>
            </a:r>
            <a:r>
              <a:rPr lang="ru-RU" dirty="0" err="1"/>
              <a:t>Адаптирането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гъвкаво</a:t>
            </a:r>
            <a:r>
              <a:rPr lang="ru-RU" dirty="0"/>
              <a:t>. Известно </a:t>
            </a:r>
            <a:r>
              <a:rPr lang="ru-RU" dirty="0" err="1"/>
              <a:t>ниво</a:t>
            </a:r>
            <a:r>
              <a:rPr lang="ru-RU" dirty="0"/>
              <a:t> на </a:t>
            </a:r>
            <a:r>
              <a:rPr lang="ru-RU" dirty="0" err="1"/>
              <a:t>несигурност</a:t>
            </a:r>
            <a:r>
              <a:rPr lang="ru-RU" dirty="0"/>
              <a:t> по отношение на </a:t>
            </a:r>
            <a:r>
              <a:rPr lang="ru-RU" dirty="0" err="1"/>
              <a:t>бъдещия</a:t>
            </a:r>
            <a:r>
              <a:rPr lang="ru-RU" dirty="0"/>
              <a:t> климат </a:t>
            </a:r>
            <a:r>
              <a:rPr lang="ru-RU" dirty="0" err="1"/>
              <a:t>винаги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остане</a:t>
            </a:r>
            <a:r>
              <a:rPr lang="ru-RU" dirty="0"/>
              <a:t>. </a:t>
            </a:r>
            <a:r>
              <a:rPr lang="ru-RU" dirty="0" err="1"/>
              <a:t>Опциите</a:t>
            </a:r>
            <a:r>
              <a:rPr lang="ru-RU" dirty="0"/>
              <a:t> за </a:t>
            </a:r>
            <a:r>
              <a:rPr lang="ru-RU" dirty="0" err="1"/>
              <a:t>адаптиране</a:t>
            </a:r>
            <a:r>
              <a:rPr lang="ru-RU" dirty="0"/>
              <a:t> </a:t>
            </a:r>
            <a:r>
              <a:rPr lang="ru-RU" dirty="0" err="1"/>
              <a:t>следва</a:t>
            </a:r>
            <a:r>
              <a:rPr lang="ru-RU" dirty="0"/>
              <a:t> да се </a:t>
            </a:r>
            <a:r>
              <a:rPr lang="ru-RU" dirty="0" err="1"/>
              <a:t>разглеждат</a:t>
            </a:r>
            <a:r>
              <a:rPr lang="ru-RU" dirty="0"/>
              <a:t> в </a:t>
            </a:r>
            <a:r>
              <a:rPr lang="ru-RU" dirty="0" err="1"/>
              <a:t>определени</a:t>
            </a:r>
            <a:r>
              <a:rPr lang="ru-RU" dirty="0"/>
              <a:t> области (например </a:t>
            </a:r>
            <a:r>
              <a:rPr lang="ru-RU" dirty="0" err="1"/>
              <a:t>хоризонтални</a:t>
            </a:r>
            <a:r>
              <a:rPr lang="ru-RU" dirty="0"/>
              <a:t> и „</a:t>
            </a:r>
            <a:r>
              <a:rPr lang="ru-RU" dirty="0" err="1"/>
              <a:t>меки</a:t>
            </a:r>
            <a:r>
              <a:rPr lang="ru-RU" dirty="0"/>
              <a:t>“ мерки с </a:t>
            </a:r>
            <a:r>
              <a:rPr lang="ru-RU" dirty="0" err="1"/>
              <a:t>относително</a:t>
            </a:r>
            <a:r>
              <a:rPr lang="ru-RU" dirty="0"/>
              <a:t> </a:t>
            </a:r>
            <a:r>
              <a:rPr lang="ru-RU" dirty="0" err="1"/>
              <a:t>ниски</a:t>
            </a:r>
            <a:r>
              <a:rPr lang="ru-RU" dirty="0"/>
              <a:t> </a:t>
            </a:r>
            <a:r>
              <a:rPr lang="ru-RU" dirty="0" err="1"/>
              <a:t>разходи</a:t>
            </a:r>
            <a:r>
              <a:rPr lang="ru-RU" dirty="0"/>
              <a:t> и/или </a:t>
            </a:r>
            <a:r>
              <a:rPr lang="ru-RU" dirty="0" err="1"/>
              <a:t>вертикални</a:t>
            </a:r>
            <a:r>
              <a:rPr lang="ru-RU" dirty="0"/>
              <a:t> опции за </a:t>
            </a:r>
            <a:r>
              <a:rPr lang="ru-RU" dirty="0" err="1"/>
              <a:t>сектори</a:t>
            </a:r>
            <a:r>
              <a:rPr lang="ru-RU" dirty="0"/>
              <a:t> с </a:t>
            </a:r>
            <a:r>
              <a:rPr lang="ru-RU" dirty="0" err="1"/>
              <a:t>дългосрочен</a:t>
            </a:r>
            <a:r>
              <a:rPr lang="ru-RU" dirty="0"/>
              <a:t> </a:t>
            </a:r>
            <a:r>
              <a:rPr lang="ru-RU" dirty="0" err="1"/>
              <a:t>хоризонт</a:t>
            </a:r>
            <a:r>
              <a:rPr lang="ru-RU" dirty="0"/>
              <a:t> на </a:t>
            </a:r>
            <a:r>
              <a:rPr lang="ru-RU" dirty="0" err="1"/>
              <a:t>планиране</a:t>
            </a:r>
            <a:r>
              <a:rPr lang="ru-RU" dirty="0"/>
              <a:t>).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създава</a:t>
            </a:r>
            <a:r>
              <a:rPr lang="ru-RU" dirty="0"/>
              <a:t> решения,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могат</a:t>
            </a:r>
            <a:r>
              <a:rPr lang="ru-RU" dirty="0"/>
              <a:t> </a:t>
            </a:r>
            <a:r>
              <a:rPr lang="ru-RU" dirty="0" err="1"/>
              <a:t>лесно</a:t>
            </a:r>
            <a:r>
              <a:rPr lang="ru-RU" dirty="0"/>
              <a:t> да се </a:t>
            </a:r>
            <a:r>
              <a:rPr lang="ru-RU" dirty="0" err="1"/>
              <a:t>доуточняват</a:t>
            </a:r>
            <a:r>
              <a:rPr lang="ru-RU" dirty="0"/>
              <a:t>. (и) </a:t>
            </a:r>
            <a:r>
              <a:rPr lang="ru-RU" dirty="0" err="1"/>
              <a:t>Адаптацията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бъде</a:t>
            </a:r>
            <a:r>
              <a:rPr lang="ru-RU" dirty="0"/>
              <a:t> прозрачна. </a:t>
            </a:r>
            <a:r>
              <a:rPr lang="ru-RU" dirty="0" err="1"/>
              <a:t>Ефектите</a:t>
            </a:r>
            <a:r>
              <a:rPr lang="ru-RU" dirty="0"/>
              <a:t> от </a:t>
            </a:r>
            <a:r>
              <a:rPr lang="ru-RU" dirty="0" err="1"/>
              <a:t>различните</a:t>
            </a:r>
            <a:r>
              <a:rPr lang="ru-RU" dirty="0"/>
              <a:t> </a:t>
            </a:r>
            <a:r>
              <a:rPr lang="ru-RU" dirty="0" err="1"/>
              <a:t>варианти</a:t>
            </a:r>
            <a:r>
              <a:rPr lang="ru-RU" dirty="0"/>
              <a:t> за </a:t>
            </a:r>
            <a:r>
              <a:rPr lang="ru-RU" dirty="0" err="1"/>
              <a:t>адаптиране</a:t>
            </a:r>
            <a:r>
              <a:rPr lang="ru-RU" dirty="0"/>
              <a:t>, </a:t>
            </a:r>
            <a:r>
              <a:rPr lang="ru-RU" dirty="0" err="1"/>
              <a:t>както</a:t>
            </a:r>
            <a:r>
              <a:rPr lang="ru-RU" dirty="0"/>
              <a:t> в </a:t>
            </a:r>
            <a:r>
              <a:rPr lang="ru-RU" dirty="0" err="1"/>
              <a:t>близък</a:t>
            </a:r>
            <a:r>
              <a:rPr lang="ru-RU" dirty="0"/>
              <a:t>, </a:t>
            </a:r>
            <a:r>
              <a:rPr lang="ru-RU" dirty="0" err="1"/>
              <a:t>така</a:t>
            </a:r>
            <a:r>
              <a:rPr lang="ru-RU" dirty="0"/>
              <a:t> и в </a:t>
            </a:r>
            <a:r>
              <a:rPr lang="ru-RU" dirty="0" err="1"/>
              <a:t>дългосрочен</a:t>
            </a:r>
            <a:r>
              <a:rPr lang="ru-RU" dirty="0"/>
              <a:t> план, </a:t>
            </a:r>
            <a:r>
              <a:rPr lang="ru-RU" dirty="0" err="1"/>
              <a:t>следва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комуникирани</a:t>
            </a:r>
            <a:r>
              <a:rPr lang="ru-RU" dirty="0"/>
              <a:t> </a:t>
            </a:r>
            <a:r>
              <a:rPr lang="ru-RU" dirty="0" err="1"/>
              <a:t>изцяло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се предоставят </a:t>
            </a:r>
            <a:r>
              <a:rPr lang="ru-RU" dirty="0" err="1"/>
              <a:t>колкото</a:t>
            </a:r>
            <a:r>
              <a:rPr lang="ru-RU" dirty="0"/>
              <a:t> е </a:t>
            </a:r>
            <a:r>
              <a:rPr lang="ru-RU" dirty="0" err="1"/>
              <a:t>възможно</a:t>
            </a:r>
            <a:r>
              <a:rPr lang="ru-RU" dirty="0"/>
              <a:t> </a:t>
            </a:r>
            <a:r>
              <a:rPr lang="ru-RU" dirty="0" err="1"/>
              <a:t>повече</a:t>
            </a:r>
            <a:r>
              <a:rPr lang="ru-RU" dirty="0"/>
              <a:t> подробности, </a:t>
            </a:r>
            <a:r>
              <a:rPr lang="ru-RU" dirty="0" err="1"/>
              <a:t>включително</a:t>
            </a:r>
            <a:r>
              <a:rPr lang="ru-RU" dirty="0"/>
              <a:t> </a:t>
            </a:r>
            <a:r>
              <a:rPr lang="ru-RU" dirty="0" err="1"/>
              <a:t>относно</a:t>
            </a:r>
            <a:r>
              <a:rPr lang="ru-RU" dirty="0"/>
              <a:t> </a:t>
            </a:r>
            <a:r>
              <a:rPr lang="ru-RU" dirty="0" err="1"/>
              <a:t>равнището</a:t>
            </a:r>
            <a:r>
              <a:rPr lang="ru-RU" dirty="0"/>
              <a:t> на риска,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бъде</a:t>
            </a:r>
            <a:r>
              <a:rPr lang="ru-RU" dirty="0"/>
              <a:t> поет, </a:t>
            </a:r>
            <a:r>
              <a:rPr lang="ru-RU" dirty="0" err="1"/>
              <a:t>както</a:t>
            </a:r>
            <a:r>
              <a:rPr lang="ru-RU" dirty="0"/>
              <a:t> и да се </a:t>
            </a:r>
            <a:r>
              <a:rPr lang="ru-RU" dirty="0" err="1"/>
              <a:t>постигне</a:t>
            </a:r>
            <a:r>
              <a:rPr lang="ru-RU" dirty="0"/>
              <a:t> </a:t>
            </a:r>
            <a:r>
              <a:rPr lang="ru-RU" dirty="0" err="1"/>
              <a:t>съгласие</a:t>
            </a:r>
            <a:r>
              <a:rPr lang="ru-RU" dirty="0"/>
              <a:t> за </a:t>
            </a:r>
            <a:r>
              <a:rPr lang="ru-RU" dirty="0" err="1"/>
              <a:t>справедливи</a:t>
            </a:r>
            <a:r>
              <a:rPr lang="ru-RU" dirty="0"/>
              <a:t> и </a:t>
            </a:r>
            <a:r>
              <a:rPr lang="ru-RU" dirty="0" err="1"/>
              <a:t>балансирани</a:t>
            </a:r>
            <a:r>
              <a:rPr lang="ru-RU" dirty="0"/>
              <a:t> решения. (й) </a:t>
            </a:r>
            <a:r>
              <a:rPr lang="ru-RU" dirty="0" err="1"/>
              <a:t>Непрекъснато</a:t>
            </a:r>
            <a:r>
              <a:rPr lang="ru-RU" dirty="0"/>
              <a:t> да се </a:t>
            </a:r>
            <a:r>
              <a:rPr lang="ru-RU" dirty="0" err="1"/>
              <a:t>прави</a:t>
            </a:r>
            <a:r>
              <a:rPr lang="ru-RU" dirty="0"/>
              <a:t> </a:t>
            </a:r>
            <a:r>
              <a:rPr lang="ru-RU" dirty="0" err="1"/>
              <a:t>преглед</a:t>
            </a:r>
            <a:r>
              <a:rPr lang="ru-RU" dirty="0"/>
              <a:t> на ЕФЕКТИВНОСТТА, ЕФИКАСНОСТТА, </a:t>
            </a:r>
            <a:r>
              <a:rPr lang="ru-RU" dirty="0" err="1"/>
              <a:t>равнопоставеността</a:t>
            </a:r>
            <a:r>
              <a:rPr lang="ru-RU" dirty="0"/>
              <a:t> и </a:t>
            </a:r>
            <a:r>
              <a:rPr lang="ru-RU" dirty="0" err="1"/>
              <a:t>легитимността</a:t>
            </a:r>
            <a:r>
              <a:rPr lang="ru-RU" dirty="0"/>
              <a:t> на </a:t>
            </a:r>
            <a:r>
              <a:rPr lang="ru-RU" dirty="0" err="1"/>
              <a:t>решенията</a:t>
            </a:r>
            <a:r>
              <a:rPr lang="ru-RU" dirty="0"/>
              <a:t> за </a:t>
            </a:r>
            <a:r>
              <a:rPr lang="ru-RU" dirty="0" err="1"/>
              <a:t>адаптиране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позволи</a:t>
            </a:r>
            <a:r>
              <a:rPr lang="ru-RU" dirty="0"/>
              <a:t> </a:t>
            </a:r>
            <a:r>
              <a:rPr lang="ru-RU" dirty="0" err="1"/>
              <a:t>постепенното</a:t>
            </a:r>
            <a:r>
              <a:rPr lang="ru-RU" dirty="0"/>
              <a:t> им </a:t>
            </a:r>
            <a:r>
              <a:rPr lang="ru-RU" dirty="0" err="1"/>
              <a:t>усъвършенстване</a:t>
            </a:r>
            <a:r>
              <a:rPr lang="ru-RU" dirty="0"/>
              <a:t> в </a:t>
            </a:r>
            <a:r>
              <a:rPr lang="ru-RU" dirty="0" err="1"/>
              <a:t>съответствие</a:t>
            </a:r>
            <a:r>
              <a:rPr lang="ru-RU" dirty="0"/>
              <a:t> с </a:t>
            </a:r>
            <a:r>
              <a:rPr lang="ru-RU" dirty="0" err="1"/>
              <a:t>развитието</a:t>
            </a:r>
            <a:r>
              <a:rPr lang="ru-RU" dirty="0"/>
              <a:t> на </a:t>
            </a:r>
            <a:r>
              <a:rPr lang="ru-RU" dirty="0" err="1"/>
              <a:t>доказателствата</a:t>
            </a:r>
            <a:r>
              <a:rPr lang="ru-RU" dirty="0"/>
              <a:t> и </a:t>
            </a:r>
            <a:r>
              <a:rPr lang="ru-RU" dirty="0" err="1"/>
              <a:t>познанията</a:t>
            </a:r>
            <a:r>
              <a:rPr lang="ru-RU" dirty="0"/>
              <a:t> </a:t>
            </a:r>
            <a:r>
              <a:rPr lang="ru-RU" dirty="0" err="1"/>
              <a:t>относно</a:t>
            </a:r>
            <a:r>
              <a:rPr lang="ru-RU" dirty="0"/>
              <a:t> </a:t>
            </a:r>
            <a:r>
              <a:rPr lang="ru-RU" dirty="0" err="1"/>
              <a:t>въздействията</a:t>
            </a:r>
            <a:r>
              <a:rPr lang="ru-RU" dirty="0"/>
              <a:t> на </a:t>
            </a:r>
            <a:r>
              <a:rPr lang="ru-RU" dirty="0" err="1"/>
              <a:t>климатичните</a:t>
            </a:r>
            <a:r>
              <a:rPr lang="ru-RU" dirty="0"/>
              <a:t> </a:t>
            </a:r>
            <a:r>
              <a:rPr lang="ru-RU" dirty="0" err="1"/>
              <a:t>промени</a:t>
            </a:r>
            <a:r>
              <a:rPr lang="ru-RU" dirty="0"/>
              <a:t>. </a:t>
            </a:r>
          </a:p>
          <a:p>
            <a:r>
              <a:rPr lang="ru-RU" dirty="0"/>
              <a:t>Глава 4 </a:t>
            </a:r>
            <a:r>
              <a:rPr lang="ru-RU" dirty="0" err="1"/>
              <a:t>разработва</a:t>
            </a:r>
            <a:r>
              <a:rPr lang="ru-RU" dirty="0"/>
              <a:t> </a:t>
            </a:r>
            <a:r>
              <a:rPr lang="ru-RU" dirty="0" err="1"/>
              <a:t>стратегическите</a:t>
            </a:r>
            <a:r>
              <a:rPr lang="ru-RU" dirty="0"/>
              <a:t> цели, </a:t>
            </a:r>
            <a:r>
              <a:rPr lang="ru-RU" dirty="0" err="1"/>
              <a:t>възможностите</a:t>
            </a:r>
            <a:r>
              <a:rPr lang="ru-RU" dirty="0"/>
              <a:t> и </a:t>
            </a:r>
            <a:r>
              <a:rPr lang="ru-RU" dirty="0" err="1"/>
              <a:t>приоритетите</a:t>
            </a:r>
            <a:r>
              <a:rPr lang="ru-RU" dirty="0"/>
              <a:t> за </a:t>
            </a:r>
            <a:r>
              <a:rPr lang="ru-RU" dirty="0" err="1"/>
              <a:t>адаптиране</a:t>
            </a:r>
            <a:r>
              <a:rPr lang="ru-RU" dirty="0"/>
              <a:t>, </a:t>
            </a:r>
            <a:r>
              <a:rPr lang="ru-RU" dirty="0" err="1"/>
              <a:t>представя</a:t>
            </a:r>
            <a:r>
              <a:rPr lang="ru-RU" dirty="0"/>
              <a:t> </a:t>
            </a:r>
            <a:r>
              <a:rPr lang="ru-RU" dirty="0" err="1"/>
              <a:t>основните</a:t>
            </a:r>
            <a:r>
              <a:rPr lang="ru-RU" dirty="0"/>
              <a:t> констатации от анализа на </a:t>
            </a:r>
            <a:r>
              <a:rPr lang="ru-RU" dirty="0" err="1"/>
              <a:t>разходите</a:t>
            </a:r>
            <a:r>
              <a:rPr lang="ru-RU" dirty="0"/>
              <a:t> и ползите от </a:t>
            </a:r>
            <a:r>
              <a:rPr lang="ru-RU" dirty="0" err="1"/>
              <a:t>прилагането</a:t>
            </a:r>
            <a:r>
              <a:rPr lang="ru-RU" dirty="0"/>
              <a:t> на мерки за </a:t>
            </a:r>
            <a:r>
              <a:rPr lang="ru-RU" dirty="0" err="1"/>
              <a:t>адаптиране</a:t>
            </a:r>
            <a:r>
              <a:rPr lang="ru-RU" dirty="0"/>
              <a:t> и </a:t>
            </a:r>
            <a:r>
              <a:rPr lang="ru-RU" dirty="0" err="1"/>
              <a:t>разглежда</a:t>
            </a:r>
            <a:r>
              <a:rPr lang="ru-RU" dirty="0"/>
              <a:t> </a:t>
            </a:r>
            <a:r>
              <a:rPr lang="ru-RU" dirty="0" err="1"/>
              <a:t>междусекторните</a:t>
            </a:r>
            <a:r>
              <a:rPr lang="ru-RU" dirty="0"/>
              <a:t> </a:t>
            </a:r>
            <a:r>
              <a:rPr lang="ru-RU" dirty="0" err="1"/>
              <a:t>въпроси</a:t>
            </a:r>
            <a:r>
              <a:rPr lang="ru-RU" dirty="0"/>
              <a:t> и </a:t>
            </a:r>
            <a:r>
              <a:rPr lang="ru-RU" dirty="0" err="1"/>
              <a:t>финансови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. </a:t>
            </a:r>
          </a:p>
          <a:p>
            <a:r>
              <a:rPr lang="ru-RU" dirty="0" err="1"/>
              <a:t>Националната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и </a:t>
            </a:r>
            <a:r>
              <a:rPr lang="ru-RU" dirty="0" err="1"/>
              <a:t>Планът</a:t>
            </a:r>
            <a:r>
              <a:rPr lang="ru-RU" dirty="0"/>
              <a:t> за действие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разработени</a:t>
            </a:r>
            <a:r>
              <a:rPr lang="ru-RU" dirty="0"/>
              <a:t> в Глава 5, </a:t>
            </a:r>
            <a:r>
              <a:rPr lang="ru-RU" dirty="0" err="1"/>
              <a:t>включително</a:t>
            </a:r>
            <a:r>
              <a:rPr lang="ru-RU" dirty="0"/>
              <a:t>  </a:t>
            </a:r>
            <a:r>
              <a:rPr lang="ru-RU" dirty="0" err="1"/>
              <a:t>оперативните</a:t>
            </a:r>
            <a:r>
              <a:rPr lang="ru-RU" dirty="0"/>
              <a:t> цели и </a:t>
            </a:r>
            <a:r>
              <a:rPr lang="ru-RU" dirty="0" err="1"/>
              <a:t>конкретните</a:t>
            </a:r>
            <a:r>
              <a:rPr lang="ru-RU" dirty="0"/>
              <a:t> действия. </a:t>
            </a:r>
          </a:p>
          <a:p>
            <a:r>
              <a:rPr lang="ru-RU" dirty="0"/>
              <a:t>При </a:t>
            </a:r>
            <a:r>
              <a:rPr lang="ru-RU" dirty="0" err="1"/>
              <a:t>разработването</a:t>
            </a:r>
            <a:r>
              <a:rPr lang="ru-RU" dirty="0"/>
              <a:t> на Плана за действие е </a:t>
            </a:r>
            <a:r>
              <a:rPr lang="ru-RU" dirty="0" err="1"/>
              <a:t>използван</a:t>
            </a:r>
            <a:r>
              <a:rPr lang="ru-RU" dirty="0"/>
              <a:t> ИТЕРАТИВЕН </a:t>
            </a:r>
            <a:r>
              <a:rPr lang="ru-RU" dirty="0" err="1"/>
              <a:t>процес</a:t>
            </a:r>
            <a:r>
              <a:rPr lang="ru-RU" dirty="0"/>
              <a:t> за </a:t>
            </a:r>
            <a:r>
              <a:rPr lang="ru-RU" dirty="0" err="1"/>
              <a:t>определяне</a:t>
            </a:r>
            <a:r>
              <a:rPr lang="ru-RU" dirty="0"/>
              <a:t> и </a:t>
            </a:r>
            <a:r>
              <a:rPr lang="ru-RU" dirty="0" err="1"/>
              <a:t>избор</a:t>
            </a:r>
            <a:r>
              <a:rPr lang="ru-RU" dirty="0"/>
              <a:t> на </a:t>
            </a:r>
            <a:r>
              <a:rPr lang="ru-RU" dirty="0" err="1"/>
              <a:t>оперативни</a:t>
            </a:r>
            <a:r>
              <a:rPr lang="ru-RU" dirty="0"/>
              <a:t> цели и за </a:t>
            </a:r>
            <a:r>
              <a:rPr lang="ru-RU" dirty="0" err="1"/>
              <a:t>определяне</a:t>
            </a:r>
            <a:r>
              <a:rPr lang="ru-RU" dirty="0"/>
              <a:t> на </a:t>
            </a:r>
            <a:r>
              <a:rPr lang="ru-RU" dirty="0" err="1"/>
              <a:t>действията</a:t>
            </a:r>
            <a:r>
              <a:rPr lang="ru-RU" dirty="0"/>
              <a:t> за </a:t>
            </a:r>
            <a:r>
              <a:rPr lang="ru-RU" dirty="0" err="1"/>
              <a:t>постигането</a:t>
            </a:r>
            <a:r>
              <a:rPr lang="ru-RU" dirty="0"/>
              <a:t> им, в </a:t>
            </a:r>
            <a:r>
              <a:rPr lang="ru-RU" dirty="0" err="1"/>
              <a:t>подкрепа</a:t>
            </a:r>
            <a:r>
              <a:rPr lang="ru-RU" dirty="0"/>
              <a:t> на </a:t>
            </a:r>
            <a:r>
              <a:rPr lang="ru-RU" dirty="0" err="1"/>
              <a:t>секторните</a:t>
            </a:r>
            <a:r>
              <a:rPr lang="ru-RU" dirty="0"/>
              <a:t> стратегически цели. Той се </a:t>
            </a:r>
            <a:r>
              <a:rPr lang="ru-RU" dirty="0" err="1"/>
              <a:t>базира</a:t>
            </a:r>
            <a:r>
              <a:rPr lang="ru-RU" dirty="0"/>
              <a:t> на </a:t>
            </a:r>
            <a:r>
              <a:rPr lang="ru-RU" dirty="0" err="1"/>
              <a:t>процеса</a:t>
            </a:r>
            <a:r>
              <a:rPr lang="ru-RU" dirty="0"/>
              <a:t> на </a:t>
            </a:r>
            <a:r>
              <a:rPr lang="ru-RU" dirty="0" err="1"/>
              <a:t>разработване</a:t>
            </a:r>
            <a:r>
              <a:rPr lang="ru-RU" dirty="0"/>
              <a:t> на </a:t>
            </a:r>
            <a:r>
              <a:rPr lang="ru-RU" dirty="0" err="1"/>
              <a:t>секторните</a:t>
            </a:r>
            <a:r>
              <a:rPr lang="ru-RU" dirty="0"/>
              <a:t> </a:t>
            </a:r>
            <a:r>
              <a:rPr lang="ru-RU" dirty="0" err="1"/>
              <a:t>доклади</a:t>
            </a:r>
            <a:r>
              <a:rPr lang="ru-RU" dirty="0"/>
              <a:t> за оценка на </a:t>
            </a:r>
            <a:r>
              <a:rPr lang="ru-RU" dirty="0" err="1"/>
              <a:t>девет</a:t>
            </a:r>
            <a:r>
              <a:rPr lang="ru-RU" dirty="0"/>
              <a:t> </a:t>
            </a:r>
            <a:r>
              <a:rPr lang="ru-RU" dirty="0" err="1"/>
              <a:t>ключови</a:t>
            </a:r>
            <a:r>
              <a:rPr lang="ru-RU" dirty="0"/>
              <a:t> сектора, а информация се </a:t>
            </a:r>
            <a:r>
              <a:rPr lang="ru-RU" dirty="0" err="1"/>
              <a:t>предоставя</a:t>
            </a:r>
            <a:r>
              <a:rPr lang="ru-RU" dirty="0"/>
              <a:t> от </a:t>
            </a:r>
            <a:r>
              <a:rPr lang="ru-RU" dirty="0" err="1"/>
              <a:t>докладите</a:t>
            </a:r>
            <a:r>
              <a:rPr lang="ru-RU" dirty="0"/>
              <a:t> за Управление на риска от бедствия и за </a:t>
            </a:r>
            <a:r>
              <a:rPr lang="ru-RU" dirty="0" err="1"/>
              <a:t>макроикономическия</a:t>
            </a:r>
            <a:r>
              <a:rPr lang="ru-RU" dirty="0"/>
              <a:t> анализ</a:t>
            </a:r>
          </a:p>
          <a:p>
            <a:r>
              <a:rPr lang="ru-RU" dirty="0"/>
              <a:t>В Глава 5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обобщени</a:t>
            </a:r>
            <a:r>
              <a:rPr lang="ru-RU" dirty="0"/>
              <a:t> и </a:t>
            </a:r>
            <a:r>
              <a:rPr lang="ru-RU" dirty="0" err="1"/>
              <a:t>очакваните</a:t>
            </a:r>
            <a:r>
              <a:rPr lang="ru-RU" dirty="0"/>
              <a:t> </a:t>
            </a:r>
            <a:r>
              <a:rPr lang="ru-RU" dirty="0" err="1"/>
              <a:t>резултати</a:t>
            </a:r>
            <a:r>
              <a:rPr lang="ru-RU" dirty="0"/>
              <a:t> за </a:t>
            </a:r>
            <a:r>
              <a:rPr lang="ru-RU" dirty="0" err="1"/>
              <a:t>всеки</a:t>
            </a:r>
            <a:r>
              <a:rPr lang="ru-RU" dirty="0"/>
              <a:t> един от </a:t>
            </a:r>
            <a:r>
              <a:rPr lang="ru-RU" dirty="0" err="1"/>
              <a:t>секторите</a:t>
            </a:r>
            <a:r>
              <a:rPr lang="ru-RU" dirty="0"/>
              <a:t>, а в приложение 3 </a:t>
            </a:r>
            <a:r>
              <a:rPr lang="ru-RU" dirty="0" err="1"/>
              <a:t>към</a:t>
            </a:r>
            <a:r>
              <a:rPr lang="ru-RU" dirty="0"/>
              <a:t> НСАИК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предоставяени</a:t>
            </a:r>
            <a:r>
              <a:rPr lang="ru-RU" dirty="0"/>
              <a:t> </a:t>
            </a:r>
            <a:r>
              <a:rPr lang="ru-RU" dirty="0" err="1"/>
              <a:t>по-подробно</a:t>
            </a:r>
            <a:r>
              <a:rPr lang="ru-RU" dirty="0"/>
              <a:t> </a:t>
            </a:r>
            <a:r>
              <a:rPr lang="ru-RU" dirty="0" err="1"/>
              <a:t>очакваните</a:t>
            </a:r>
            <a:r>
              <a:rPr lang="ru-RU" dirty="0"/>
              <a:t> </a:t>
            </a:r>
            <a:r>
              <a:rPr lang="ru-RU" dirty="0" err="1"/>
              <a:t>резултати</a:t>
            </a:r>
            <a:r>
              <a:rPr lang="ru-RU" dirty="0"/>
              <a:t> за всяка предложена </a:t>
            </a:r>
            <a:r>
              <a:rPr lang="ru-RU" dirty="0" err="1"/>
              <a:t>дейност</a:t>
            </a:r>
            <a:r>
              <a:rPr lang="ru-RU" dirty="0"/>
              <a:t>. </a:t>
            </a:r>
          </a:p>
          <a:p>
            <a:r>
              <a:rPr lang="ru-RU" dirty="0"/>
              <a:t>Глава 6 </a:t>
            </a:r>
            <a:r>
              <a:rPr lang="ru-RU" dirty="0" err="1"/>
              <a:t>представя</a:t>
            </a:r>
            <a:r>
              <a:rPr lang="ru-RU" dirty="0"/>
              <a:t> </a:t>
            </a:r>
            <a:r>
              <a:rPr lang="ru-RU" dirty="0" err="1"/>
              <a:t>заключенията</a:t>
            </a:r>
            <a:r>
              <a:rPr lang="ru-RU" dirty="0"/>
              <a:t> за </a:t>
            </a:r>
            <a:r>
              <a:rPr lang="ru-RU" dirty="0" err="1"/>
              <a:t>това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предстои</a:t>
            </a:r>
            <a:r>
              <a:rPr lang="ru-RU" dirty="0"/>
              <a:t> да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извършено</a:t>
            </a:r>
            <a:r>
              <a:rPr lang="ru-RU" dirty="0"/>
              <a:t> в </a:t>
            </a:r>
            <a:r>
              <a:rPr lang="ru-RU" dirty="0" err="1"/>
              <a:t>изпълнение</a:t>
            </a:r>
            <a:r>
              <a:rPr lang="ru-RU" dirty="0"/>
              <a:t> на </a:t>
            </a:r>
            <a:r>
              <a:rPr lang="ru-RU" dirty="0" err="1"/>
              <a:t>Стратегията</a:t>
            </a:r>
            <a:r>
              <a:rPr lang="ru-RU" dirty="0"/>
              <a:t> и Плана за действие и </a:t>
            </a:r>
            <a:r>
              <a:rPr lang="ru-RU" dirty="0" err="1"/>
              <a:t>включва</a:t>
            </a:r>
            <a:r>
              <a:rPr lang="ru-RU" dirty="0"/>
              <a:t> </a:t>
            </a:r>
            <a:r>
              <a:rPr lang="ru-RU" dirty="0" err="1"/>
              <a:t>предложените</a:t>
            </a:r>
            <a:r>
              <a:rPr lang="ru-RU" dirty="0"/>
              <a:t> мерки за мониторинг и </a:t>
            </a:r>
            <a:r>
              <a:rPr lang="ru-RU" dirty="0" err="1"/>
              <a:t>докладване</a:t>
            </a:r>
            <a:r>
              <a:rPr lang="ru-RU" dirty="0"/>
              <a:t>. </a:t>
            </a:r>
            <a:r>
              <a:rPr lang="ru-RU" dirty="0" err="1"/>
              <a:t>Мониторингът</a:t>
            </a:r>
            <a:r>
              <a:rPr lang="ru-RU" dirty="0"/>
              <a:t> и </a:t>
            </a:r>
            <a:r>
              <a:rPr lang="ru-RU" dirty="0" err="1"/>
              <a:t>докладването</a:t>
            </a:r>
            <a:r>
              <a:rPr lang="ru-RU" dirty="0"/>
              <a:t> </a:t>
            </a:r>
            <a:r>
              <a:rPr lang="ru-RU" dirty="0" err="1"/>
              <a:t>съгласно</a:t>
            </a:r>
            <a:r>
              <a:rPr lang="ru-RU" dirty="0"/>
              <a:t> </a:t>
            </a:r>
            <a:r>
              <a:rPr lang="ru-RU" dirty="0" err="1"/>
              <a:t>Националната</a:t>
            </a:r>
            <a:r>
              <a:rPr lang="ru-RU" dirty="0"/>
              <a:t> стратегия за адаптация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 2019–2030 (НСА) и Плана за действие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нея</a:t>
            </a:r>
            <a:r>
              <a:rPr lang="ru-RU" dirty="0"/>
              <a:t> </a:t>
            </a:r>
            <a:r>
              <a:rPr lang="ru-RU" dirty="0" err="1"/>
              <a:t>следва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на участие,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позволява</a:t>
            </a:r>
            <a:r>
              <a:rPr lang="ru-RU" dirty="0"/>
              <a:t> </a:t>
            </a:r>
            <a:r>
              <a:rPr lang="ru-RU" dirty="0" err="1"/>
              <a:t>изграждането</a:t>
            </a:r>
            <a:r>
              <a:rPr lang="ru-RU" dirty="0"/>
              <a:t> на </a:t>
            </a:r>
            <a:r>
              <a:rPr lang="ru-RU" dirty="0" err="1"/>
              <a:t>капацитет</a:t>
            </a:r>
            <a:r>
              <a:rPr lang="ru-RU" dirty="0"/>
              <a:t> и </a:t>
            </a:r>
            <a:r>
              <a:rPr lang="ru-RU" dirty="0" err="1"/>
              <a:t>разбиране</a:t>
            </a:r>
            <a:r>
              <a:rPr lang="ru-RU" dirty="0"/>
              <a:t>, </a:t>
            </a:r>
            <a:r>
              <a:rPr lang="ru-RU" dirty="0" err="1"/>
              <a:t>както</a:t>
            </a:r>
            <a:r>
              <a:rPr lang="ru-RU" dirty="0"/>
              <a:t> и </a:t>
            </a:r>
            <a:r>
              <a:rPr lang="ru-RU" dirty="0" err="1"/>
              <a:t>прилагането</a:t>
            </a:r>
            <a:r>
              <a:rPr lang="ru-RU" dirty="0"/>
              <a:t> на </a:t>
            </a:r>
            <a:r>
              <a:rPr lang="ru-RU" dirty="0" err="1"/>
              <a:t>придобития</a:t>
            </a:r>
            <a:r>
              <a:rPr lang="ru-RU" dirty="0"/>
              <a:t> опит от </a:t>
            </a:r>
            <a:r>
              <a:rPr lang="ru-RU" dirty="0" err="1"/>
              <a:t>изпълнение</a:t>
            </a:r>
            <a:r>
              <a:rPr lang="ru-RU" dirty="0"/>
              <a:t> на </a:t>
            </a:r>
            <a:r>
              <a:rPr lang="ru-RU" dirty="0" err="1"/>
              <a:t>дейностите</a:t>
            </a:r>
            <a:r>
              <a:rPr lang="ru-RU" dirty="0"/>
              <a:t>.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E5F22-6034-4243-9A3E-41B0DF533D92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233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Екипът</a:t>
            </a:r>
            <a:r>
              <a:rPr lang="ru-RU" dirty="0"/>
              <a:t> от </a:t>
            </a:r>
            <a:r>
              <a:rPr lang="ru-RU" dirty="0" err="1"/>
              <a:t>експерти</a:t>
            </a:r>
            <a:r>
              <a:rPr lang="ru-RU" dirty="0"/>
              <a:t> на </a:t>
            </a:r>
            <a:r>
              <a:rPr lang="ru-RU" dirty="0" err="1"/>
              <a:t>Световната</a:t>
            </a:r>
            <a:r>
              <a:rPr lang="ru-RU" dirty="0"/>
              <a:t> Банка </a:t>
            </a:r>
            <a:r>
              <a:rPr lang="ru-RU" dirty="0" err="1"/>
              <a:t>прави</a:t>
            </a:r>
            <a:r>
              <a:rPr lang="ru-RU" dirty="0"/>
              <a:t> оценка на </a:t>
            </a:r>
            <a:r>
              <a:rPr lang="ru-RU" dirty="0" err="1"/>
              <a:t>рисковете</a:t>
            </a:r>
            <a:r>
              <a:rPr lang="ru-RU" dirty="0"/>
              <a:t>, </a:t>
            </a:r>
            <a:r>
              <a:rPr lang="ru-RU" dirty="0" err="1"/>
              <a:t>свързани</a:t>
            </a:r>
            <a:r>
              <a:rPr lang="ru-RU" dirty="0"/>
              <a:t> с </a:t>
            </a:r>
            <a:r>
              <a:rPr lang="ru-RU" dirty="0" err="1"/>
              <a:t>изменението</a:t>
            </a:r>
            <a:r>
              <a:rPr lang="ru-RU" dirty="0"/>
              <a:t> на климата, </a:t>
            </a:r>
            <a:r>
              <a:rPr lang="ru-RU" dirty="0" err="1"/>
              <a:t>както</a:t>
            </a:r>
            <a:r>
              <a:rPr lang="ru-RU" dirty="0"/>
              <a:t> вече </a:t>
            </a:r>
            <a:r>
              <a:rPr lang="ru-RU" dirty="0" err="1"/>
              <a:t>посочихме</a:t>
            </a:r>
            <a:r>
              <a:rPr lang="ru-RU" dirty="0"/>
              <a:t>, в </a:t>
            </a:r>
            <a:r>
              <a:rPr lang="ru-RU" dirty="0" err="1"/>
              <a:t>девет</a:t>
            </a:r>
            <a:r>
              <a:rPr lang="ru-RU" dirty="0"/>
              <a:t> </a:t>
            </a:r>
            <a:r>
              <a:rPr lang="ru-RU" dirty="0" err="1"/>
              <a:t>икономически</a:t>
            </a:r>
            <a:r>
              <a:rPr lang="ru-RU" dirty="0"/>
              <a:t> сектора </a:t>
            </a:r>
            <a:r>
              <a:rPr lang="ru-RU" dirty="0" err="1"/>
              <a:t>включително</a:t>
            </a:r>
            <a:r>
              <a:rPr lang="ru-RU" dirty="0"/>
              <a:t> в сектор „</a:t>
            </a:r>
            <a:r>
              <a:rPr lang="ru-RU" dirty="0" err="1"/>
              <a:t>Градска</a:t>
            </a:r>
            <a:r>
              <a:rPr lang="ru-RU" dirty="0"/>
              <a:t> среда“. </a:t>
            </a:r>
            <a:r>
              <a:rPr lang="ru-RU" dirty="0" err="1"/>
              <a:t>Констатациите</a:t>
            </a:r>
            <a:r>
              <a:rPr lang="ru-RU" dirty="0"/>
              <a:t> за сектор „</a:t>
            </a:r>
            <a:r>
              <a:rPr lang="ru-RU" dirty="0" err="1"/>
              <a:t>Градска</a:t>
            </a:r>
            <a:r>
              <a:rPr lang="ru-RU" dirty="0"/>
              <a:t> среда“ </a:t>
            </a:r>
            <a:r>
              <a:rPr lang="ru-RU" dirty="0" err="1"/>
              <a:t>са</a:t>
            </a:r>
            <a:r>
              <a:rPr lang="ru-RU" dirty="0"/>
              <a:t> подробно </a:t>
            </a:r>
            <a:r>
              <a:rPr lang="ru-RU" dirty="0" err="1"/>
              <a:t>разписани</a:t>
            </a:r>
            <a:r>
              <a:rPr lang="ru-RU" dirty="0"/>
              <a:t> в Приложение 8 </a:t>
            </a:r>
            <a:r>
              <a:rPr lang="ru-RU" dirty="0" err="1"/>
              <a:t>към</a:t>
            </a:r>
            <a:r>
              <a:rPr lang="ru-RU" dirty="0"/>
              <a:t> НСАИК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включват</a:t>
            </a:r>
            <a:r>
              <a:rPr lang="ru-RU" dirty="0"/>
              <a:t> </a:t>
            </a:r>
            <a:r>
              <a:rPr lang="ru-RU" dirty="0" err="1"/>
              <a:t>преглед</a:t>
            </a:r>
            <a:r>
              <a:rPr lang="ru-RU" dirty="0"/>
              <a:t> на </a:t>
            </a:r>
            <a:r>
              <a:rPr lang="ru-RU" dirty="0" err="1"/>
              <a:t>климатичните</a:t>
            </a:r>
            <a:r>
              <a:rPr lang="ru-RU" dirty="0"/>
              <a:t> </a:t>
            </a:r>
            <a:r>
              <a:rPr lang="ru-RU" dirty="0" err="1"/>
              <a:t>рискове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имат</a:t>
            </a:r>
            <a:r>
              <a:rPr lang="ru-RU" dirty="0"/>
              <a:t> отношение </a:t>
            </a:r>
            <a:r>
              <a:rPr lang="ru-RU" dirty="0" err="1"/>
              <a:t>към</a:t>
            </a:r>
            <a:r>
              <a:rPr lang="ru-RU" dirty="0"/>
              <a:t> сектора, описание на </a:t>
            </a:r>
            <a:r>
              <a:rPr lang="ru-RU" dirty="0" err="1"/>
              <a:t>политиките</a:t>
            </a:r>
            <a:r>
              <a:rPr lang="ru-RU" dirty="0"/>
              <a:t> и набор от </a:t>
            </a:r>
            <a:r>
              <a:rPr lang="ru-RU" dirty="0" err="1"/>
              <a:t>варианти</a:t>
            </a:r>
            <a:r>
              <a:rPr lang="ru-RU" dirty="0"/>
              <a:t> за адаптация. </a:t>
            </a:r>
            <a:r>
              <a:rPr lang="ru-RU" dirty="0" err="1"/>
              <a:t>Планът</a:t>
            </a:r>
            <a:r>
              <a:rPr lang="ru-RU" dirty="0"/>
              <a:t> за действие </a:t>
            </a:r>
            <a:r>
              <a:rPr lang="ru-RU" dirty="0" err="1"/>
              <a:t>към</a:t>
            </a:r>
            <a:r>
              <a:rPr lang="ru-RU" dirty="0"/>
              <a:t> НСАИК </a:t>
            </a:r>
            <a:r>
              <a:rPr lang="ru-RU" dirty="0" err="1"/>
              <a:t>съдържа</a:t>
            </a:r>
            <a:r>
              <a:rPr lang="ru-RU" dirty="0"/>
              <a:t> </a:t>
            </a:r>
            <a:r>
              <a:rPr lang="ru-RU" dirty="0" err="1"/>
              <a:t>пълен</a:t>
            </a:r>
            <a:r>
              <a:rPr lang="ru-RU" dirty="0"/>
              <a:t> набор от мерки за адаптация в сектора. </a:t>
            </a:r>
            <a:r>
              <a:rPr lang="ru-RU" dirty="0" err="1"/>
              <a:t>Ще</a:t>
            </a:r>
            <a:r>
              <a:rPr lang="ru-RU" dirty="0"/>
              <a:t> се </a:t>
            </a:r>
            <a:r>
              <a:rPr lang="ru-RU" dirty="0" err="1"/>
              <a:t>спра</a:t>
            </a:r>
            <a:r>
              <a:rPr lang="ru-RU" dirty="0"/>
              <a:t> на </a:t>
            </a:r>
            <a:r>
              <a:rPr lang="ru-RU" dirty="0" err="1"/>
              <a:t>по-обобщен</a:t>
            </a:r>
            <a:r>
              <a:rPr lang="ru-RU" dirty="0"/>
              <a:t> </a:t>
            </a:r>
            <a:r>
              <a:rPr lang="ru-RU" dirty="0" err="1"/>
              <a:t>преглед</a:t>
            </a:r>
            <a:r>
              <a:rPr lang="ru-RU" dirty="0"/>
              <a:t> на сектор </a:t>
            </a:r>
            <a:r>
              <a:rPr lang="ru-RU" dirty="0" err="1"/>
              <a:t>Градска</a:t>
            </a:r>
            <a:r>
              <a:rPr lang="ru-RU" dirty="0"/>
              <a:t> среда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започнем</a:t>
            </a:r>
            <a:r>
              <a:rPr lang="ru-RU" dirty="0"/>
              <a:t> с ВЪЗДЕЙСТВИЕ ОТ ИЗМЕНЕНИЕТО НА КЛИМАТА В </a:t>
            </a:r>
            <a:r>
              <a:rPr lang="ru-RU" dirty="0" err="1"/>
              <a:t>градските</a:t>
            </a:r>
            <a:r>
              <a:rPr lang="ru-RU" dirty="0"/>
              <a:t> </a:t>
            </a:r>
            <a:r>
              <a:rPr lang="ru-RU" dirty="0" err="1"/>
              <a:t>райони</a:t>
            </a:r>
            <a:r>
              <a:rPr lang="ru-RU" dirty="0"/>
              <a:t> ТУК </a:t>
            </a:r>
            <a:r>
              <a:rPr lang="ru-RU" dirty="0" err="1"/>
              <a:t>очакваните</a:t>
            </a:r>
            <a:r>
              <a:rPr lang="ru-RU" dirty="0"/>
              <a:t> </a:t>
            </a:r>
            <a:r>
              <a:rPr lang="ru-RU" dirty="0" err="1"/>
              <a:t>въздействия</a:t>
            </a:r>
            <a:r>
              <a:rPr lang="ru-RU" dirty="0"/>
              <a:t> от </a:t>
            </a:r>
            <a:r>
              <a:rPr lang="ru-RU" dirty="0" err="1"/>
              <a:t>климатичните</a:t>
            </a:r>
            <a:r>
              <a:rPr lang="ru-RU" dirty="0"/>
              <a:t> </a:t>
            </a:r>
            <a:r>
              <a:rPr lang="ru-RU" dirty="0" err="1"/>
              <a:t>събития</a:t>
            </a:r>
            <a:r>
              <a:rPr lang="ru-RU" dirty="0"/>
              <a:t> </a:t>
            </a:r>
            <a:r>
              <a:rPr lang="ru-RU" dirty="0" err="1"/>
              <a:t>включват</a:t>
            </a:r>
            <a:r>
              <a:rPr lang="ru-RU" dirty="0"/>
              <a:t> </a:t>
            </a:r>
            <a:r>
              <a:rPr lang="ru-RU" dirty="0" err="1"/>
              <a:t>щети</a:t>
            </a:r>
            <a:r>
              <a:rPr lang="ru-RU" dirty="0"/>
              <a:t> за </a:t>
            </a:r>
            <a:r>
              <a:rPr lang="ru-RU" dirty="0" err="1"/>
              <a:t>сградите</a:t>
            </a:r>
            <a:r>
              <a:rPr lang="ru-RU" dirty="0"/>
              <a:t> и </a:t>
            </a:r>
            <a:r>
              <a:rPr lang="ru-RU" dirty="0" err="1"/>
              <a:t>градската</a:t>
            </a:r>
            <a:r>
              <a:rPr lang="ru-RU" dirty="0"/>
              <a:t> инфраструктура, </a:t>
            </a:r>
            <a:r>
              <a:rPr lang="ru-RU" dirty="0" err="1"/>
              <a:t>последици</a:t>
            </a:r>
            <a:r>
              <a:rPr lang="ru-RU" dirty="0"/>
              <a:t> за </a:t>
            </a:r>
            <a:r>
              <a:rPr lang="ru-RU" dirty="0" err="1"/>
              <a:t>здравето</a:t>
            </a:r>
            <a:r>
              <a:rPr lang="ru-RU" dirty="0"/>
              <a:t>, </a:t>
            </a:r>
            <a:r>
              <a:rPr lang="ru-RU" dirty="0" err="1"/>
              <a:t>застрашени</a:t>
            </a:r>
            <a:r>
              <a:rPr lang="ru-RU" dirty="0"/>
              <a:t> </a:t>
            </a:r>
            <a:r>
              <a:rPr lang="ru-RU" dirty="0" err="1"/>
              <a:t>основни</a:t>
            </a:r>
            <a:r>
              <a:rPr lang="ru-RU" dirty="0"/>
              <a:t> услуги, вкл. доставка на </a:t>
            </a:r>
            <a:r>
              <a:rPr lang="ru-RU" dirty="0" err="1"/>
              <a:t>храна</a:t>
            </a:r>
            <a:r>
              <a:rPr lang="ru-RU" dirty="0"/>
              <a:t> и </a:t>
            </a:r>
            <a:r>
              <a:rPr lang="ru-RU" dirty="0" err="1"/>
              <a:t>електричество</a:t>
            </a:r>
            <a:r>
              <a:rPr lang="ru-RU" dirty="0"/>
              <a:t>, </a:t>
            </a:r>
            <a:r>
              <a:rPr lang="ru-RU" dirty="0" err="1"/>
              <a:t>намалена</a:t>
            </a:r>
            <a:r>
              <a:rPr lang="ru-RU" dirty="0"/>
              <a:t> </a:t>
            </a:r>
            <a:r>
              <a:rPr lang="ru-RU" dirty="0" err="1"/>
              <a:t>достъпност</a:t>
            </a:r>
            <a:r>
              <a:rPr lang="ru-RU" dirty="0"/>
              <a:t> на </a:t>
            </a:r>
            <a:r>
              <a:rPr lang="ru-RU" dirty="0" err="1"/>
              <a:t>средата</a:t>
            </a:r>
            <a:r>
              <a:rPr lang="ru-RU" dirty="0"/>
              <a:t> и </a:t>
            </a:r>
            <a:r>
              <a:rPr lang="ru-RU" dirty="0" err="1"/>
              <a:t>воден</a:t>
            </a:r>
            <a:r>
              <a:rPr lang="ru-RU" dirty="0"/>
              <a:t> </a:t>
            </a:r>
            <a:r>
              <a:rPr lang="ru-RU" dirty="0" err="1"/>
              <a:t>стрес</a:t>
            </a:r>
            <a:r>
              <a:rPr lang="ru-RU" dirty="0"/>
              <a:t>, </a:t>
            </a:r>
            <a:r>
              <a:rPr lang="ru-RU" dirty="0" err="1"/>
              <a:t>както</a:t>
            </a:r>
            <a:r>
              <a:rPr lang="ru-RU" dirty="0"/>
              <a:t> и увеличен финансов натиск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общините</a:t>
            </a:r>
            <a:r>
              <a:rPr lang="ru-RU" dirty="0"/>
              <a:t> за </a:t>
            </a:r>
            <a:r>
              <a:rPr lang="ru-RU" dirty="0" err="1"/>
              <a:t>поддръжка</a:t>
            </a:r>
            <a:r>
              <a:rPr lang="ru-RU" dirty="0"/>
              <a:t> на </a:t>
            </a:r>
            <a:r>
              <a:rPr lang="ru-RU" dirty="0" err="1"/>
              <a:t>инфраструктурата</a:t>
            </a:r>
            <a:r>
              <a:rPr lang="ru-RU" dirty="0"/>
              <a:t> и </a:t>
            </a:r>
            <a:r>
              <a:rPr lang="ru-RU" dirty="0" err="1"/>
              <a:t>съоръженията</a:t>
            </a:r>
            <a:r>
              <a:rPr lang="ru-RU" dirty="0"/>
              <a:t> и персонала за спешна </a:t>
            </a:r>
            <a:r>
              <a:rPr lang="ru-RU" dirty="0" err="1"/>
              <a:t>помощ</a:t>
            </a:r>
            <a:r>
              <a:rPr lang="ru-RU" dirty="0"/>
              <a:t>.</a:t>
            </a:r>
          </a:p>
          <a:p>
            <a:r>
              <a:rPr lang="ru-RU" dirty="0" err="1"/>
              <a:t>Големите</a:t>
            </a:r>
            <a:r>
              <a:rPr lang="ru-RU" dirty="0"/>
              <a:t> </a:t>
            </a:r>
            <a:r>
              <a:rPr lang="ru-RU" dirty="0" err="1"/>
              <a:t>градове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по-уязвими</a:t>
            </a:r>
            <a:r>
              <a:rPr lang="ru-RU" dirty="0"/>
              <a:t> по отношение на </a:t>
            </a:r>
            <a:r>
              <a:rPr lang="ru-RU" dirty="0" err="1"/>
              <a:t>екстремните</a:t>
            </a:r>
            <a:r>
              <a:rPr lang="ru-RU" dirty="0"/>
              <a:t> </a:t>
            </a:r>
            <a:r>
              <a:rPr lang="ru-RU" dirty="0" err="1"/>
              <a:t>метеорологични</a:t>
            </a:r>
            <a:r>
              <a:rPr lang="ru-RU" dirty="0"/>
              <a:t> явления, </a:t>
            </a:r>
            <a:r>
              <a:rPr lang="ru-RU" dirty="0" err="1"/>
              <a:t>тъй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техните</a:t>
            </a:r>
            <a:r>
              <a:rPr lang="ru-RU" dirty="0"/>
              <a:t> </a:t>
            </a:r>
            <a:r>
              <a:rPr lang="ru-RU" dirty="0" err="1"/>
              <a:t>централни</a:t>
            </a:r>
            <a:r>
              <a:rPr lang="ru-RU" dirty="0"/>
              <a:t> </a:t>
            </a:r>
            <a:r>
              <a:rPr lang="ru-RU" dirty="0" err="1"/>
              <a:t>градски</a:t>
            </a:r>
            <a:r>
              <a:rPr lang="ru-RU" dirty="0"/>
              <a:t> части </a:t>
            </a:r>
            <a:r>
              <a:rPr lang="ru-RU" dirty="0" err="1"/>
              <a:t>обикновено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с </a:t>
            </a:r>
            <a:r>
              <a:rPr lang="ru-RU" dirty="0" err="1"/>
              <a:t>поголяма</a:t>
            </a:r>
            <a:r>
              <a:rPr lang="ru-RU" dirty="0"/>
              <a:t> </a:t>
            </a:r>
            <a:r>
              <a:rPr lang="ru-RU" dirty="0" err="1"/>
              <a:t>плътност</a:t>
            </a:r>
            <a:r>
              <a:rPr lang="ru-RU" dirty="0"/>
              <a:t>, </a:t>
            </a:r>
            <a:r>
              <a:rPr lang="ru-RU" dirty="0" err="1"/>
              <a:t>интензивен</a:t>
            </a:r>
            <a:r>
              <a:rPr lang="ru-RU" dirty="0"/>
              <a:t> трафик, с </a:t>
            </a:r>
            <a:r>
              <a:rPr lang="ru-RU" dirty="0" err="1"/>
              <a:t>по-малко</a:t>
            </a:r>
            <a:r>
              <a:rPr lang="ru-RU" dirty="0"/>
              <a:t> зелени и </a:t>
            </a:r>
            <a:r>
              <a:rPr lang="ru-RU" dirty="0" err="1"/>
              <a:t>отворени</a:t>
            </a:r>
            <a:r>
              <a:rPr lang="ru-RU" dirty="0"/>
              <a:t> пространства и </a:t>
            </a:r>
            <a:r>
              <a:rPr lang="ru-RU" dirty="0" err="1"/>
              <a:t>със</a:t>
            </a:r>
            <a:r>
              <a:rPr lang="ru-RU" dirty="0"/>
              <a:t> стара инфраструктура с ограничен </a:t>
            </a:r>
            <a:r>
              <a:rPr lang="ru-RU" dirty="0" err="1"/>
              <a:t>капацитет</a:t>
            </a:r>
            <a:r>
              <a:rPr lang="ru-RU" dirty="0"/>
              <a:t>. </a:t>
            </a:r>
            <a:r>
              <a:rPr lang="ru-RU" dirty="0" err="1"/>
              <a:t>Уязвимите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вкл. </a:t>
            </a:r>
            <a:r>
              <a:rPr lang="ru-RU" dirty="0" err="1"/>
              <a:t>хората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живеят</a:t>
            </a:r>
            <a:r>
              <a:rPr lang="ru-RU" dirty="0"/>
              <a:t> под </a:t>
            </a:r>
            <a:r>
              <a:rPr lang="ru-RU" dirty="0" err="1"/>
              <a:t>прага</a:t>
            </a:r>
            <a:r>
              <a:rPr lang="ru-RU" dirty="0"/>
              <a:t> на </a:t>
            </a:r>
            <a:r>
              <a:rPr lang="ru-RU" dirty="0" err="1"/>
              <a:t>бедността</a:t>
            </a:r>
            <a:r>
              <a:rPr lang="ru-RU" dirty="0"/>
              <a:t>, в </a:t>
            </a:r>
            <a:r>
              <a:rPr lang="ru-RU" dirty="0" err="1"/>
              <a:t>лоши</a:t>
            </a:r>
            <a:r>
              <a:rPr lang="ru-RU" dirty="0"/>
              <a:t> жилища, </a:t>
            </a:r>
            <a:r>
              <a:rPr lang="ru-RU" dirty="0" err="1"/>
              <a:t>бездомните</a:t>
            </a:r>
            <a:r>
              <a:rPr lang="ru-RU" dirty="0"/>
              <a:t>, </a:t>
            </a:r>
            <a:r>
              <a:rPr lang="ru-RU" dirty="0" err="1"/>
              <a:t>възрастните</a:t>
            </a:r>
            <a:r>
              <a:rPr lang="ru-RU" dirty="0"/>
              <a:t> и </a:t>
            </a:r>
            <a:r>
              <a:rPr lang="ru-RU" dirty="0" err="1"/>
              <a:t>болните</a:t>
            </a:r>
            <a:r>
              <a:rPr lang="ru-RU" dirty="0"/>
              <a:t> хора,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засегнати</a:t>
            </a:r>
            <a:r>
              <a:rPr lang="ru-RU" dirty="0"/>
              <a:t> в </a:t>
            </a:r>
            <a:r>
              <a:rPr lang="ru-RU" dirty="0" err="1"/>
              <a:t>по-голяма</a:t>
            </a:r>
            <a:r>
              <a:rPr lang="ru-RU" dirty="0"/>
              <a:t> степен. </a:t>
            </a:r>
          </a:p>
          <a:p>
            <a:r>
              <a:rPr lang="ru-RU" dirty="0"/>
              <a:t>СТРАТЕГИЧЕСКИ ЦЕЛИ</a:t>
            </a:r>
          </a:p>
          <a:p>
            <a:r>
              <a:rPr lang="ru-RU" dirty="0"/>
              <a:t>В плана за действие </a:t>
            </a:r>
            <a:r>
              <a:rPr lang="ru-RU" dirty="0" err="1"/>
              <a:t>към</a:t>
            </a:r>
            <a:r>
              <a:rPr lang="ru-RU" dirty="0"/>
              <a:t> НСАИК се </a:t>
            </a:r>
            <a:r>
              <a:rPr lang="ru-RU" dirty="0" err="1"/>
              <a:t>посочват</a:t>
            </a:r>
            <a:r>
              <a:rPr lang="ru-RU" dirty="0"/>
              <a:t> </a:t>
            </a:r>
            <a:r>
              <a:rPr lang="ru-RU" dirty="0" err="1"/>
              <a:t>следните</a:t>
            </a:r>
            <a:r>
              <a:rPr lang="ru-RU" dirty="0"/>
              <a:t> </a:t>
            </a:r>
            <a:r>
              <a:rPr lang="ru-RU" dirty="0" err="1"/>
              <a:t>четири</a:t>
            </a:r>
            <a:r>
              <a:rPr lang="ru-RU" dirty="0"/>
              <a:t> стратегически цели за сектор „</a:t>
            </a:r>
            <a:r>
              <a:rPr lang="ru-RU" dirty="0" err="1"/>
              <a:t>Градска</a:t>
            </a:r>
            <a:r>
              <a:rPr lang="ru-RU" dirty="0"/>
              <a:t> среда“:</a:t>
            </a:r>
          </a:p>
          <a:p>
            <a:r>
              <a:rPr lang="ru-RU" dirty="0"/>
              <a:t>• </a:t>
            </a:r>
            <a:r>
              <a:rPr lang="ru-RU" dirty="0" err="1"/>
              <a:t>Укрепване</a:t>
            </a:r>
            <a:r>
              <a:rPr lang="ru-RU" dirty="0"/>
              <a:t> на </a:t>
            </a:r>
            <a:r>
              <a:rPr lang="ru-RU" dirty="0" err="1"/>
              <a:t>политическата</a:t>
            </a:r>
            <a:r>
              <a:rPr lang="ru-RU" dirty="0"/>
              <a:t> и </a:t>
            </a:r>
            <a:r>
              <a:rPr lang="ru-RU" dirty="0" err="1"/>
              <a:t>правната</a:t>
            </a:r>
            <a:r>
              <a:rPr lang="ru-RU" dirty="0"/>
              <a:t> рамка за </a:t>
            </a:r>
            <a:r>
              <a:rPr lang="ru-RU" dirty="0" err="1"/>
              <a:t>включване</a:t>
            </a:r>
            <a:r>
              <a:rPr lang="ru-RU" dirty="0"/>
              <a:t> на </a:t>
            </a:r>
            <a:r>
              <a:rPr lang="ru-RU" dirty="0" err="1"/>
              <a:t>адаптацията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 (АИК);</a:t>
            </a:r>
          </a:p>
          <a:p>
            <a:r>
              <a:rPr lang="ru-RU" dirty="0"/>
              <a:t>• </a:t>
            </a:r>
            <a:r>
              <a:rPr lang="ru-RU" dirty="0" err="1"/>
              <a:t>Изграждане</a:t>
            </a:r>
            <a:r>
              <a:rPr lang="ru-RU" dirty="0"/>
              <a:t> на институционален и </a:t>
            </a:r>
            <a:r>
              <a:rPr lang="ru-RU" dirty="0" err="1"/>
              <a:t>административен</a:t>
            </a:r>
            <a:r>
              <a:rPr lang="ru-RU" dirty="0"/>
              <a:t> </a:t>
            </a:r>
            <a:r>
              <a:rPr lang="ru-RU" dirty="0" err="1"/>
              <a:t>капацитет</a:t>
            </a:r>
            <a:r>
              <a:rPr lang="ru-RU" dirty="0"/>
              <a:t> за </a:t>
            </a:r>
            <a:r>
              <a:rPr lang="ru-RU" dirty="0" err="1"/>
              <a:t>адаптацията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 (АИК);</a:t>
            </a:r>
          </a:p>
          <a:p>
            <a:r>
              <a:rPr lang="ru-RU" dirty="0"/>
              <a:t>• </a:t>
            </a:r>
            <a:r>
              <a:rPr lang="ru-RU" dirty="0" err="1"/>
              <a:t>Разработване</a:t>
            </a:r>
            <a:r>
              <a:rPr lang="ru-RU" dirty="0"/>
              <a:t> на </a:t>
            </a:r>
            <a:r>
              <a:rPr lang="ru-RU" dirty="0" err="1"/>
              <a:t>финансови</a:t>
            </a:r>
            <a:r>
              <a:rPr lang="ru-RU" dirty="0"/>
              <a:t> и </a:t>
            </a:r>
            <a:r>
              <a:rPr lang="ru-RU" dirty="0" err="1"/>
              <a:t>социални</a:t>
            </a:r>
            <a:r>
              <a:rPr lang="ru-RU" dirty="0"/>
              <a:t> политики и на политики за управление на риска за </a:t>
            </a:r>
            <a:r>
              <a:rPr lang="ru-RU" dirty="0" err="1"/>
              <a:t>адаптацията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 (АИК);</a:t>
            </a:r>
          </a:p>
          <a:p>
            <a:r>
              <a:rPr lang="ru-RU" dirty="0"/>
              <a:t>• </a:t>
            </a:r>
            <a:r>
              <a:rPr lang="ru-RU" dirty="0" err="1"/>
              <a:t>Подобряване</a:t>
            </a:r>
            <a:r>
              <a:rPr lang="ru-RU" dirty="0"/>
              <a:t> </a:t>
            </a:r>
            <a:r>
              <a:rPr lang="ru-RU" dirty="0" err="1"/>
              <a:t>управлението</a:t>
            </a:r>
            <a:r>
              <a:rPr lang="ru-RU" dirty="0"/>
              <a:t> на </a:t>
            </a:r>
            <a:r>
              <a:rPr lang="ru-RU" dirty="0" err="1"/>
              <a:t>знанията</a:t>
            </a:r>
            <a:r>
              <a:rPr lang="ru-RU" dirty="0"/>
              <a:t>, </a:t>
            </a:r>
            <a:r>
              <a:rPr lang="ru-RU" dirty="0" err="1"/>
              <a:t>научните</a:t>
            </a:r>
            <a:r>
              <a:rPr lang="ru-RU" dirty="0"/>
              <a:t> </a:t>
            </a:r>
            <a:r>
              <a:rPr lang="ru-RU" dirty="0" err="1"/>
              <a:t>изследвания</a:t>
            </a:r>
            <a:r>
              <a:rPr lang="ru-RU" dirty="0"/>
              <a:t>, </a:t>
            </a:r>
            <a:r>
              <a:rPr lang="ru-RU" dirty="0" err="1"/>
              <a:t>образованието</a:t>
            </a:r>
            <a:r>
              <a:rPr lang="ru-RU" dirty="0"/>
              <a:t> и </a:t>
            </a:r>
            <a:r>
              <a:rPr lang="ru-RU" dirty="0" err="1"/>
              <a:t>комуникацията</a:t>
            </a:r>
            <a:r>
              <a:rPr lang="ru-RU" dirty="0"/>
              <a:t> между </a:t>
            </a:r>
            <a:r>
              <a:rPr lang="ru-RU" dirty="0" err="1"/>
              <a:t>заинтересованите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.</a:t>
            </a:r>
          </a:p>
          <a:p>
            <a:r>
              <a:rPr lang="ru-RU" dirty="0" err="1"/>
              <a:t>По-подробно</a:t>
            </a:r>
            <a:r>
              <a:rPr lang="ru-RU" dirty="0"/>
              <a:t>, </a:t>
            </a:r>
            <a:r>
              <a:rPr lang="ru-RU" dirty="0" err="1"/>
              <a:t>действията</a:t>
            </a:r>
            <a:r>
              <a:rPr lang="ru-RU" dirty="0"/>
              <a:t> в </a:t>
            </a:r>
            <a:r>
              <a:rPr lang="ru-RU" dirty="0" err="1"/>
              <a:t>четирите</a:t>
            </a:r>
            <a:r>
              <a:rPr lang="ru-RU" dirty="0"/>
              <a:t> стратегически области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следните</a:t>
            </a:r>
            <a:r>
              <a:rPr lang="ru-RU" dirty="0"/>
              <a:t>:</a:t>
            </a:r>
          </a:p>
          <a:p>
            <a:r>
              <a:rPr lang="ru-RU" dirty="0"/>
              <a:t>На </a:t>
            </a:r>
            <a:r>
              <a:rPr lang="ru-RU" dirty="0" err="1"/>
              <a:t>първо</a:t>
            </a:r>
            <a:r>
              <a:rPr lang="ru-RU" dirty="0"/>
              <a:t> </a:t>
            </a:r>
            <a:r>
              <a:rPr lang="ru-RU" dirty="0" err="1"/>
              <a:t>място</a:t>
            </a:r>
            <a:r>
              <a:rPr lang="ru-RU" dirty="0"/>
              <a:t> е : </a:t>
            </a:r>
            <a:r>
              <a:rPr lang="ru-RU" dirty="0" err="1"/>
              <a:t>Укрепване</a:t>
            </a:r>
            <a:r>
              <a:rPr lang="ru-RU" dirty="0"/>
              <a:t> на </a:t>
            </a:r>
            <a:r>
              <a:rPr lang="ru-RU" dirty="0" err="1"/>
              <a:t>политиките</a:t>
            </a:r>
            <a:r>
              <a:rPr lang="ru-RU" dirty="0"/>
              <a:t> и на </a:t>
            </a:r>
            <a:r>
              <a:rPr lang="ru-RU" dirty="0" err="1"/>
              <a:t>правната</a:t>
            </a:r>
            <a:r>
              <a:rPr lang="ru-RU" dirty="0"/>
              <a:t> рамка за </a:t>
            </a:r>
            <a:r>
              <a:rPr lang="ru-RU" dirty="0" err="1"/>
              <a:t>включване</a:t>
            </a:r>
            <a:r>
              <a:rPr lang="ru-RU" dirty="0"/>
              <a:t> на </a:t>
            </a:r>
            <a:r>
              <a:rPr lang="ru-RU" dirty="0" err="1"/>
              <a:t>адаптацията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 (АИК)</a:t>
            </a:r>
          </a:p>
          <a:p>
            <a:r>
              <a:rPr lang="ru-RU" dirty="0"/>
              <a:t>Като </a:t>
            </a:r>
            <a:r>
              <a:rPr lang="ru-RU" dirty="0" err="1"/>
              <a:t>второ</a:t>
            </a:r>
            <a:r>
              <a:rPr lang="ru-RU" dirty="0"/>
              <a:t> действие е </a:t>
            </a:r>
            <a:r>
              <a:rPr lang="ru-RU" dirty="0" err="1"/>
              <a:t>очертано</a:t>
            </a:r>
            <a:r>
              <a:rPr lang="ru-RU" dirty="0"/>
              <a:t> </a:t>
            </a:r>
            <a:r>
              <a:rPr lang="ru-RU" dirty="0" err="1"/>
              <a:t>Изграждането</a:t>
            </a:r>
            <a:r>
              <a:rPr lang="ru-RU" dirty="0"/>
              <a:t> на </a:t>
            </a:r>
            <a:r>
              <a:rPr lang="ru-RU" dirty="0" err="1"/>
              <a:t>капацитет</a:t>
            </a:r>
            <a:r>
              <a:rPr lang="ru-RU" dirty="0"/>
              <a:t> за адаптация - Развитие на </a:t>
            </a:r>
            <a:r>
              <a:rPr lang="ru-RU" dirty="0" err="1"/>
              <a:t>устойчиви</a:t>
            </a:r>
            <a:r>
              <a:rPr lang="ru-RU" dirty="0"/>
              <a:t> институции, </a:t>
            </a:r>
            <a:r>
              <a:rPr lang="ru-RU" dirty="0" err="1"/>
              <a:t>способни</a:t>
            </a:r>
            <a:r>
              <a:rPr lang="ru-RU" dirty="0"/>
              <a:t> да </a:t>
            </a:r>
            <a:r>
              <a:rPr lang="ru-RU" dirty="0" err="1"/>
              <a:t>осигуряват</a:t>
            </a:r>
            <a:r>
              <a:rPr lang="ru-RU" dirty="0"/>
              <a:t> политика за </a:t>
            </a:r>
            <a:r>
              <a:rPr lang="ru-RU" dirty="0" err="1"/>
              <a:t>адаптацията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 (АИК) на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равнища</a:t>
            </a:r>
            <a:r>
              <a:rPr lang="ru-RU" dirty="0"/>
              <a:t> (</a:t>
            </a:r>
            <a:r>
              <a:rPr lang="ru-RU" dirty="0" err="1"/>
              <a:t>организиране</a:t>
            </a:r>
            <a:r>
              <a:rPr lang="ru-RU" dirty="0"/>
              <a:t> на </a:t>
            </a:r>
            <a:r>
              <a:rPr lang="ru-RU" dirty="0" err="1"/>
              <a:t>хоризонтална</a:t>
            </a:r>
            <a:r>
              <a:rPr lang="ru-RU" dirty="0"/>
              <a:t> координация между </a:t>
            </a:r>
            <a:r>
              <a:rPr lang="ru-RU" dirty="0" err="1"/>
              <a:t>съответните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; </a:t>
            </a:r>
            <a:r>
              <a:rPr lang="ru-RU" dirty="0" err="1"/>
              <a:t>вертикална</a:t>
            </a:r>
            <a:r>
              <a:rPr lang="ru-RU" dirty="0"/>
              <a:t> и </a:t>
            </a:r>
            <a:r>
              <a:rPr lang="ru-RU" dirty="0" err="1"/>
              <a:t>хоризонтална</a:t>
            </a:r>
            <a:r>
              <a:rPr lang="ru-RU" dirty="0"/>
              <a:t> координация между </a:t>
            </a:r>
            <a:r>
              <a:rPr lang="ru-RU" dirty="0" err="1"/>
              <a:t>министерствата</a:t>
            </a:r>
            <a:r>
              <a:rPr lang="ru-RU" dirty="0"/>
              <a:t>, </a:t>
            </a:r>
            <a:r>
              <a:rPr lang="ru-RU" dirty="0" err="1"/>
              <a:t>свързани</a:t>
            </a:r>
            <a:r>
              <a:rPr lang="ru-RU" dirty="0"/>
              <a:t> с </a:t>
            </a:r>
            <a:r>
              <a:rPr lang="ru-RU" dirty="0" err="1"/>
              <a:t>адаптацията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 (АИК) на </a:t>
            </a:r>
            <a:r>
              <a:rPr lang="ru-RU" dirty="0" err="1"/>
              <a:t>градската</a:t>
            </a:r>
            <a:r>
              <a:rPr lang="ru-RU" dirty="0"/>
              <a:t> среда и </a:t>
            </a:r>
            <a:r>
              <a:rPr lang="ru-RU" dirty="0" err="1"/>
              <a:t>управлението</a:t>
            </a:r>
            <a:r>
              <a:rPr lang="ru-RU" dirty="0"/>
              <a:t> на риска от бедствия; </a:t>
            </a:r>
            <a:r>
              <a:rPr lang="ru-RU" dirty="0" err="1"/>
              <a:t>подобряване</a:t>
            </a:r>
            <a:r>
              <a:rPr lang="ru-RU" dirty="0"/>
              <a:t> на </a:t>
            </a:r>
            <a:r>
              <a:rPr lang="ru-RU" dirty="0" err="1"/>
              <a:t>сътрудничеството</a:t>
            </a:r>
            <a:r>
              <a:rPr lang="ru-RU" dirty="0"/>
              <a:t> между </a:t>
            </a:r>
            <a:r>
              <a:rPr lang="ru-RU" dirty="0" err="1"/>
              <a:t>националните</a:t>
            </a:r>
            <a:r>
              <a:rPr lang="ru-RU" dirty="0"/>
              <a:t>, </a:t>
            </a:r>
            <a:r>
              <a:rPr lang="ru-RU" dirty="0" err="1"/>
              <a:t>регионалните</a:t>
            </a:r>
            <a:r>
              <a:rPr lang="ru-RU" dirty="0"/>
              <a:t> и </a:t>
            </a:r>
            <a:r>
              <a:rPr lang="ru-RU" dirty="0" err="1"/>
              <a:t>местните</a:t>
            </a:r>
            <a:r>
              <a:rPr lang="ru-RU" dirty="0"/>
              <a:t> власти; </a:t>
            </a:r>
            <a:r>
              <a:rPr lang="ru-RU" dirty="0" err="1"/>
              <a:t>развиване</a:t>
            </a:r>
            <a:r>
              <a:rPr lang="ru-RU" dirty="0"/>
              <a:t> на </a:t>
            </a:r>
            <a:r>
              <a:rPr lang="ru-RU" dirty="0" err="1"/>
              <a:t>капацитет</a:t>
            </a:r>
            <a:r>
              <a:rPr lang="ru-RU" dirty="0"/>
              <a:t> чрез </a:t>
            </a:r>
            <a:r>
              <a:rPr lang="ru-RU" dirty="0" err="1"/>
              <a:t>преквалификация</a:t>
            </a:r>
            <a:r>
              <a:rPr lang="ru-RU" dirty="0"/>
              <a:t> и </a:t>
            </a:r>
            <a:r>
              <a:rPr lang="ru-RU" dirty="0" err="1"/>
              <a:t>допълнителна</a:t>
            </a:r>
            <a:r>
              <a:rPr lang="ru-RU" dirty="0"/>
              <a:t> </a:t>
            </a:r>
            <a:r>
              <a:rPr lang="ru-RU" dirty="0" err="1"/>
              <a:t>експертна</a:t>
            </a:r>
            <a:r>
              <a:rPr lang="ru-RU" dirty="0"/>
              <a:t> </a:t>
            </a:r>
            <a:r>
              <a:rPr lang="ru-RU" dirty="0" err="1"/>
              <a:t>заетост</a:t>
            </a:r>
            <a:r>
              <a:rPr lang="ru-RU" dirty="0"/>
              <a:t>; </a:t>
            </a:r>
            <a:r>
              <a:rPr lang="ru-RU" dirty="0" err="1"/>
              <a:t>предоставяне</a:t>
            </a:r>
            <a:r>
              <a:rPr lang="ru-RU" dirty="0"/>
              <a:t> на </a:t>
            </a:r>
            <a:r>
              <a:rPr lang="ru-RU" dirty="0" err="1"/>
              <a:t>насоки</a:t>
            </a:r>
            <a:r>
              <a:rPr lang="ru-RU" dirty="0"/>
              <a:t> и </a:t>
            </a:r>
            <a:r>
              <a:rPr lang="ru-RU" dirty="0" err="1"/>
              <a:t>методическа</a:t>
            </a:r>
            <a:r>
              <a:rPr lang="ru-RU" dirty="0"/>
              <a:t> </a:t>
            </a:r>
            <a:r>
              <a:rPr lang="ru-RU" dirty="0" err="1"/>
              <a:t>подкрепа</a:t>
            </a:r>
            <a:r>
              <a:rPr lang="ru-RU" dirty="0"/>
              <a:t> на </a:t>
            </a:r>
            <a:r>
              <a:rPr lang="ru-RU" dirty="0" err="1"/>
              <a:t>общините</a:t>
            </a:r>
            <a:r>
              <a:rPr lang="ru-RU" dirty="0"/>
              <a:t> за </a:t>
            </a:r>
            <a:r>
              <a:rPr lang="ru-RU" dirty="0" err="1"/>
              <a:t>разработване</a:t>
            </a:r>
            <a:r>
              <a:rPr lang="ru-RU" dirty="0"/>
              <a:t> на </a:t>
            </a:r>
            <a:r>
              <a:rPr lang="ru-RU" dirty="0" err="1"/>
              <a:t>местни</a:t>
            </a:r>
            <a:r>
              <a:rPr lang="ru-RU" dirty="0"/>
              <a:t> стратегии за </a:t>
            </a:r>
            <a:r>
              <a:rPr lang="ru-RU" dirty="0" err="1"/>
              <a:t>адаптацията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 (АИК))</a:t>
            </a:r>
          </a:p>
          <a:p>
            <a:r>
              <a:rPr lang="ru-RU" dirty="0"/>
              <a:t>- Развитие на </a:t>
            </a:r>
            <a:r>
              <a:rPr lang="ru-RU" dirty="0" err="1"/>
              <a:t>институционалния</a:t>
            </a:r>
            <a:r>
              <a:rPr lang="ru-RU" dirty="0"/>
              <a:t>, </a:t>
            </a:r>
            <a:r>
              <a:rPr lang="ru-RU" dirty="0" err="1"/>
              <a:t>експертния</a:t>
            </a:r>
            <a:r>
              <a:rPr lang="ru-RU" dirty="0"/>
              <a:t> и </a:t>
            </a:r>
            <a:r>
              <a:rPr lang="ru-RU" dirty="0" err="1"/>
              <a:t>административния</a:t>
            </a:r>
            <a:r>
              <a:rPr lang="ru-RU" dirty="0"/>
              <a:t> </a:t>
            </a:r>
            <a:r>
              <a:rPr lang="ru-RU" dirty="0" err="1"/>
              <a:t>капацитет</a:t>
            </a:r>
            <a:r>
              <a:rPr lang="ru-RU" dirty="0"/>
              <a:t> (</a:t>
            </a:r>
            <a:r>
              <a:rPr lang="ru-RU" dirty="0" err="1"/>
              <a:t>изграждане</a:t>
            </a:r>
            <a:r>
              <a:rPr lang="ru-RU" dirty="0"/>
              <a:t> на </a:t>
            </a:r>
            <a:r>
              <a:rPr lang="ru-RU" dirty="0" err="1"/>
              <a:t>капацитет</a:t>
            </a:r>
            <a:r>
              <a:rPr lang="ru-RU" dirty="0"/>
              <a:t> за управление на риска от бедствия и за </a:t>
            </a:r>
            <a:r>
              <a:rPr lang="ru-RU" dirty="0" err="1"/>
              <a:t>реагиране</a:t>
            </a:r>
            <a:r>
              <a:rPr lang="ru-RU" dirty="0"/>
              <a:t> при </a:t>
            </a:r>
            <a:r>
              <a:rPr lang="ru-RU" dirty="0" err="1"/>
              <a:t>извънредни</a:t>
            </a:r>
            <a:r>
              <a:rPr lang="ru-RU" dirty="0"/>
              <a:t> ситуации, </a:t>
            </a:r>
            <a:r>
              <a:rPr lang="ru-RU" dirty="0" err="1"/>
              <a:t>осигуряване</a:t>
            </a:r>
            <a:r>
              <a:rPr lang="ru-RU" dirty="0"/>
              <a:t> на </a:t>
            </a:r>
            <a:r>
              <a:rPr lang="ru-RU" dirty="0" err="1"/>
              <a:t>модерно</a:t>
            </a:r>
            <a:r>
              <a:rPr lang="ru-RU" dirty="0"/>
              <a:t> </a:t>
            </a:r>
            <a:r>
              <a:rPr lang="ru-RU" dirty="0" err="1"/>
              <a:t>оборудване</a:t>
            </a:r>
            <a:r>
              <a:rPr lang="ru-RU" dirty="0"/>
              <a:t> и </a:t>
            </a:r>
            <a:r>
              <a:rPr lang="ru-RU" dirty="0" err="1"/>
              <a:t>финансова</a:t>
            </a:r>
            <a:r>
              <a:rPr lang="ru-RU" dirty="0"/>
              <a:t> </a:t>
            </a:r>
            <a:r>
              <a:rPr lang="ru-RU" dirty="0" err="1"/>
              <a:t>подкрепа</a:t>
            </a:r>
            <a:r>
              <a:rPr lang="ru-RU" dirty="0"/>
              <a:t>; </a:t>
            </a:r>
            <a:r>
              <a:rPr lang="ru-RU" dirty="0" err="1"/>
              <a:t>предоставяне</a:t>
            </a:r>
            <a:r>
              <a:rPr lang="ru-RU" dirty="0"/>
              <a:t> на </a:t>
            </a:r>
            <a:r>
              <a:rPr lang="ru-RU" dirty="0" err="1"/>
              <a:t>подходяща</a:t>
            </a:r>
            <a:r>
              <a:rPr lang="ru-RU" dirty="0"/>
              <a:t> и </a:t>
            </a:r>
            <a:r>
              <a:rPr lang="ru-RU" dirty="0" err="1"/>
              <a:t>актуализирана</a:t>
            </a:r>
            <a:r>
              <a:rPr lang="ru-RU" dirty="0"/>
              <a:t> информация; </a:t>
            </a:r>
            <a:r>
              <a:rPr lang="ru-RU" dirty="0" err="1"/>
              <a:t>осведоменост</a:t>
            </a:r>
            <a:r>
              <a:rPr lang="ru-RU" dirty="0"/>
              <a:t>, </a:t>
            </a:r>
            <a:r>
              <a:rPr lang="ru-RU" dirty="0" err="1"/>
              <a:t>ангажираност</a:t>
            </a:r>
            <a:r>
              <a:rPr lang="ru-RU" dirty="0"/>
              <a:t>, познания и </a:t>
            </a:r>
            <a:r>
              <a:rPr lang="ru-RU" dirty="0" err="1"/>
              <a:t>създаване</a:t>
            </a:r>
            <a:r>
              <a:rPr lang="ru-RU" dirty="0"/>
              <a:t> на </a:t>
            </a:r>
            <a:r>
              <a:rPr lang="ru-RU" dirty="0" err="1"/>
              <a:t>култура</a:t>
            </a:r>
            <a:r>
              <a:rPr lang="ru-RU" dirty="0"/>
              <a:t> на </a:t>
            </a:r>
            <a:r>
              <a:rPr lang="ru-RU" dirty="0" err="1"/>
              <a:t>адаптацията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 (АИК) в </a:t>
            </a:r>
            <a:r>
              <a:rPr lang="ru-RU" dirty="0" err="1"/>
              <a:t>обществото</a:t>
            </a:r>
            <a:r>
              <a:rPr lang="ru-RU" dirty="0"/>
              <a:t>) </a:t>
            </a:r>
          </a:p>
          <a:p>
            <a:r>
              <a:rPr lang="ru-RU" dirty="0" err="1"/>
              <a:t>Друго</a:t>
            </a:r>
            <a:r>
              <a:rPr lang="ru-RU" dirty="0"/>
              <a:t> действие е </a:t>
            </a:r>
            <a:r>
              <a:rPr lang="ru-RU" dirty="0" err="1"/>
              <a:t>Разработването</a:t>
            </a:r>
            <a:r>
              <a:rPr lang="ru-RU" dirty="0"/>
              <a:t> на </a:t>
            </a:r>
            <a:r>
              <a:rPr lang="ru-RU" dirty="0" err="1"/>
              <a:t>финансови</a:t>
            </a:r>
            <a:r>
              <a:rPr lang="ru-RU" dirty="0"/>
              <a:t> и </a:t>
            </a:r>
            <a:r>
              <a:rPr lang="ru-RU" dirty="0" err="1"/>
              <a:t>социални</a:t>
            </a:r>
            <a:r>
              <a:rPr lang="ru-RU" dirty="0"/>
              <a:t> политики и на политики за управление на риска. </a:t>
            </a:r>
          </a:p>
          <a:p>
            <a:r>
              <a:rPr lang="ru-RU" dirty="0"/>
              <a:t>Като </a:t>
            </a:r>
            <a:r>
              <a:rPr lang="ru-RU" dirty="0" err="1"/>
              <a:t>четвърто</a:t>
            </a:r>
            <a:r>
              <a:rPr lang="ru-RU" dirty="0"/>
              <a:t> </a:t>
            </a:r>
            <a:r>
              <a:rPr lang="ru-RU" dirty="0" err="1"/>
              <a:t>стратегическо</a:t>
            </a:r>
            <a:r>
              <a:rPr lang="ru-RU" dirty="0"/>
              <a:t> действие се </a:t>
            </a:r>
            <a:r>
              <a:rPr lang="ru-RU" dirty="0" err="1"/>
              <a:t>определя</a:t>
            </a:r>
            <a:r>
              <a:rPr lang="ru-RU" dirty="0"/>
              <a:t> </a:t>
            </a:r>
            <a:r>
              <a:rPr lang="ru-RU" dirty="0" err="1"/>
              <a:t>Подобряването</a:t>
            </a:r>
            <a:r>
              <a:rPr lang="ru-RU" dirty="0"/>
              <a:t> на </a:t>
            </a:r>
            <a:r>
              <a:rPr lang="ru-RU" dirty="0" err="1"/>
              <a:t>управлението</a:t>
            </a:r>
            <a:r>
              <a:rPr lang="ru-RU" dirty="0"/>
              <a:t> на </a:t>
            </a:r>
            <a:r>
              <a:rPr lang="ru-RU" dirty="0" err="1"/>
              <a:t>знанията</a:t>
            </a:r>
            <a:r>
              <a:rPr lang="ru-RU" dirty="0"/>
              <a:t>, </a:t>
            </a:r>
            <a:r>
              <a:rPr lang="ru-RU" dirty="0" err="1"/>
              <a:t>научните</a:t>
            </a:r>
            <a:r>
              <a:rPr lang="ru-RU" dirty="0"/>
              <a:t> </a:t>
            </a:r>
            <a:r>
              <a:rPr lang="ru-RU" dirty="0" err="1"/>
              <a:t>изследвания</a:t>
            </a:r>
            <a:r>
              <a:rPr lang="ru-RU" dirty="0"/>
              <a:t>, </a:t>
            </a:r>
            <a:r>
              <a:rPr lang="ru-RU" dirty="0" err="1"/>
              <a:t>образованието</a:t>
            </a:r>
            <a:r>
              <a:rPr lang="ru-RU" dirty="0"/>
              <a:t> и </a:t>
            </a:r>
            <a:r>
              <a:rPr lang="ru-RU" dirty="0" err="1"/>
              <a:t>комуникацията</a:t>
            </a:r>
            <a:r>
              <a:rPr lang="ru-RU" dirty="0"/>
              <a:t> между </a:t>
            </a:r>
            <a:r>
              <a:rPr lang="ru-RU" dirty="0" err="1"/>
              <a:t>заинтересованите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.</a:t>
            </a:r>
          </a:p>
          <a:p>
            <a:r>
              <a:rPr lang="ru-RU" dirty="0" err="1"/>
              <a:t>Планът</a:t>
            </a:r>
            <a:r>
              <a:rPr lang="ru-RU" dirty="0"/>
              <a:t> за действие </a:t>
            </a:r>
            <a:r>
              <a:rPr lang="ru-RU" dirty="0" err="1"/>
              <a:t>идентифицира</a:t>
            </a:r>
            <a:r>
              <a:rPr lang="ru-RU" dirty="0"/>
              <a:t> </a:t>
            </a:r>
            <a:r>
              <a:rPr lang="ru-RU" dirty="0" err="1"/>
              <a:t>следните</a:t>
            </a:r>
            <a:r>
              <a:rPr lang="ru-RU" dirty="0"/>
              <a:t> </a:t>
            </a:r>
            <a:r>
              <a:rPr lang="ru-RU" dirty="0" err="1"/>
              <a:t>приоритетни</a:t>
            </a:r>
            <a:r>
              <a:rPr lang="ru-RU" dirty="0"/>
              <a:t> действия,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следва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предприети</a:t>
            </a:r>
            <a:r>
              <a:rPr lang="ru-RU" dirty="0"/>
              <a:t> в краткосрочен и </a:t>
            </a:r>
            <a:r>
              <a:rPr lang="ru-RU" dirty="0" err="1"/>
              <a:t>средносрочен</a:t>
            </a:r>
            <a:r>
              <a:rPr lang="ru-RU" dirty="0"/>
              <a:t> план:</a:t>
            </a:r>
          </a:p>
          <a:p>
            <a:r>
              <a:rPr lang="ru-RU" dirty="0"/>
              <a:t>В </a:t>
            </a:r>
            <a:r>
              <a:rPr lang="ru-RU" dirty="0" err="1"/>
              <a:t>средносречен</a:t>
            </a:r>
            <a:r>
              <a:rPr lang="ru-RU" dirty="0"/>
              <a:t> план </a:t>
            </a:r>
            <a:r>
              <a:rPr lang="ru-RU" dirty="0" err="1"/>
              <a:t>приоритетните</a:t>
            </a:r>
            <a:r>
              <a:rPr lang="ru-RU" dirty="0"/>
              <a:t> действия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насочени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Включване</a:t>
            </a:r>
            <a:r>
              <a:rPr lang="ru-RU" dirty="0"/>
              <a:t> на АИК в </a:t>
            </a:r>
            <a:r>
              <a:rPr lang="ru-RU" dirty="0" err="1"/>
              <a:t>новата</a:t>
            </a:r>
            <a:r>
              <a:rPr lang="ru-RU" dirty="0"/>
              <a:t> </a:t>
            </a:r>
            <a:r>
              <a:rPr lang="ru-RU" dirty="0" err="1"/>
              <a:t>Национална</a:t>
            </a:r>
            <a:r>
              <a:rPr lang="ru-RU" dirty="0"/>
              <a:t> </a:t>
            </a:r>
            <a:r>
              <a:rPr lang="ru-RU" dirty="0" err="1"/>
              <a:t>жилищна</a:t>
            </a:r>
            <a:r>
              <a:rPr lang="ru-RU" dirty="0"/>
              <a:t> стратегия;</a:t>
            </a:r>
          </a:p>
          <a:p>
            <a:r>
              <a:rPr lang="ru-RU" dirty="0" err="1"/>
              <a:t>Краткосрочните</a:t>
            </a:r>
            <a:r>
              <a:rPr lang="ru-RU" dirty="0"/>
              <a:t> действия </a:t>
            </a:r>
            <a:r>
              <a:rPr lang="ru-RU" dirty="0" err="1"/>
              <a:t>включват</a:t>
            </a:r>
            <a:r>
              <a:rPr lang="ru-RU" dirty="0"/>
              <a:t>: </a:t>
            </a:r>
            <a:r>
              <a:rPr lang="ru-RU" dirty="0" err="1"/>
              <a:t>Организиране</a:t>
            </a:r>
            <a:r>
              <a:rPr lang="ru-RU" dirty="0"/>
              <a:t> на </a:t>
            </a:r>
            <a:r>
              <a:rPr lang="ru-RU" dirty="0" err="1"/>
              <a:t>дискусионен</a:t>
            </a:r>
            <a:r>
              <a:rPr lang="ru-RU" dirty="0"/>
              <a:t> форум за </a:t>
            </a:r>
            <a:r>
              <a:rPr lang="ru-RU" dirty="0" err="1"/>
              <a:t>постигане</a:t>
            </a:r>
            <a:r>
              <a:rPr lang="ru-RU" dirty="0"/>
              <a:t> на </a:t>
            </a:r>
            <a:r>
              <a:rPr lang="ru-RU" dirty="0" err="1"/>
              <a:t>съгласие</a:t>
            </a:r>
            <a:r>
              <a:rPr lang="ru-RU" dirty="0"/>
              <a:t> за обща </a:t>
            </a:r>
            <a:r>
              <a:rPr lang="ru-RU" dirty="0" err="1"/>
              <a:t>визия</a:t>
            </a:r>
            <a:r>
              <a:rPr lang="ru-RU" dirty="0"/>
              <a:t> и общо </a:t>
            </a:r>
            <a:r>
              <a:rPr lang="ru-RU" dirty="0" err="1"/>
              <a:t>разбиране</a:t>
            </a:r>
            <a:r>
              <a:rPr lang="ru-RU" dirty="0"/>
              <a:t> по отношение на </a:t>
            </a:r>
            <a:r>
              <a:rPr lang="ru-RU" dirty="0" err="1"/>
              <a:t>политиките</a:t>
            </a:r>
            <a:r>
              <a:rPr lang="ru-RU" dirty="0"/>
              <a:t> и </a:t>
            </a:r>
            <a:r>
              <a:rPr lang="ru-RU" dirty="0" err="1"/>
              <a:t>стратегията</a:t>
            </a:r>
            <a:r>
              <a:rPr lang="ru-RU" dirty="0"/>
              <a:t> за АИК за </a:t>
            </a:r>
            <a:r>
              <a:rPr lang="ru-RU" dirty="0" err="1"/>
              <a:t>градската</a:t>
            </a:r>
            <a:r>
              <a:rPr lang="ru-RU" dirty="0"/>
              <a:t> среда;</a:t>
            </a:r>
          </a:p>
          <a:p>
            <a:r>
              <a:rPr lang="ru-RU" dirty="0"/>
              <a:t> </a:t>
            </a:r>
            <a:r>
              <a:rPr lang="ru-RU" dirty="0" err="1"/>
              <a:t>Включване</a:t>
            </a:r>
            <a:r>
              <a:rPr lang="ru-RU" dirty="0"/>
              <a:t> на АИК в </a:t>
            </a:r>
            <a:r>
              <a:rPr lang="ru-RU" dirty="0" err="1"/>
              <a:t>политиките</a:t>
            </a:r>
            <a:r>
              <a:rPr lang="ru-RU" dirty="0"/>
              <a:t> за </a:t>
            </a:r>
            <a:r>
              <a:rPr lang="ru-RU" dirty="0" err="1"/>
              <a:t>регионално</a:t>
            </a:r>
            <a:r>
              <a:rPr lang="ru-RU" dirty="0"/>
              <a:t> и </a:t>
            </a:r>
            <a:r>
              <a:rPr lang="ru-RU" dirty="0" err="1"/>
              <a:t>градско</a:t>
            </a:r>
            <a:r>
              <a:rPr lang="ru-RU" dirty="0"/>
              <a:t> развитие;</a:t>
            </a:r>
          </a:p>
          <a:p>
            <a:r>
              <a:rPr lang="ru-RU" dirty="0"/>
              <a:t> </a:t>
            </a:r>
            <a:r>
              <a:rPr lang="ru-RU" dirty="0" err="1"/>
              <a:t>Изграждане</a:t>
            </a:r>
            <a:r>
              <a:rPr lang="ru-RU" dirty="0"/>
              <a:t> на способности за управление на риска от бедствия и </a:t>
            </a:r>
            <a:r>
              <a:rPr lang="ru-RU" dirty="0" err="1"/>
              <a:t>реагиране</a:t>
            </a:r>
            <a:r>
              <a:rPr lang="ru-RU" dirty="0"/>
              <a:t> при </a:t>
            </a:r>
            <a:r>
              <a:rPr lang="ru-RU" dirty="0" err="1"/>
              <a:t>извънредни</a:t>
            </a:r>
            <a:r>
              <a:rPr lang="ru-RU" dirty="0"/>
              <a:t> ситуации и </a:t>
            </a:r>
            <a:r>
              <a:rPr lang="ru-RU" dirty="0" err="1"/>
              <a:t>осигуряване</a:t>
            </a:r>
            <a:r>
              <a:rPr lang="ru-RU" dirty="0"/>
              <a:t> на </a:t>
            </a:r>
            <a:r>
              <a:rPr lang="ru-RU" dirty="0" err="1"/>
              <a:t>достатъчно</a:t>
            </a:r>
            <a:r>
              <a:rPr lang="ru-RU" dirty="0"/>
              <a:t> и </a:t>
            </a:r>
            <a:r>
              <a:rPr lang="ru-RU" dirty="0" err="1"/>
              <a:t>модерно</a:t>
            </a:r>
            <a:r>
              <a:rPr lang="ru-RU" dirty="0"/>
              <a:t> </a:t>
            </a:r>
            <a:r>
              <a:rPr lang="ru-RU" dirty="0" err="1"/>
              <a:t>оборудване</a:t>
            </a:r>
            <a:r>
              <a:rPr lang="ru-RU" dirty="0"/>
              <a:t> и </a:t>
            </a:r>
            <a:r>
              <a:rPr lang="ru-RU" dirty="0" err="1"/>
              <a:t>финансова</a:t>
            </a:r>
            <a:r>
              <a:rPr lang="ru-RU" dirty="0"/>
              <a:t> </a:t>
            </a:r>
            <a:r>
              <a:rPr lang="ru-RU" dirty="0" err="1"/>
              <a:t>подкрепа</a:t>
            </a:r>
            <a:r>
              <a:rPr lang="ru-RU" dirty="0"/>
              <a:t> ;</a:t>
            </a:r>
          </a:p>
          <a:p>
            <a:r>
              <a:rPr lang="ru-RU" dirty="0"/>
              <a:t> </a:t>
            </a:r>
            <a:r>
              <a:rPr lang="ru-RU" dirty="0" err="1"/>
              <a:t>Създаване</a:t>
            </a:r>
            <a:r>
              <a:rPr lang="ru-RU" dirty="0"/>
              <a:t> на общи </a:t>
            </a:r>
            <a:r>
              <a:rPr lang="ru-RU" dirty="0" err="1"/>
              <a:t>стандарти</a:t>
            </a:r>
            <a:r>
              <a:rPr lang="ru-RU" dirty="0"/>
              <a:t> за типа, </a:t>
            </a:r>
            <a:r>
              <a:rPr lang="ru-RU" dirty="0" err="1"/>
              <a:t>структурата</a:t>
            </a:r>
            <a:r>
              <a:rPr lang="ru-RU" dirty="0"/>
              <a:t>, обхвата и формата на </a:t>
            </a:r>
            <a:r>
              <a:rPr lang="ru-RU" dirty="0" err="1"/>
              <a:t>метаданните</a:t>
            </a:r>
            <a:r>
              <a:rPr lang="ru-RU" dirty="0"/>
              <a:t> и </a:t>
            </a:r>
            <a:r>
              <a:rPr lang="ru-RU" dirty="0" err="1"/>
              <a:t>данните</a:t>
            </a:r>
            <a:r>
              <a:rPr lang="ru-RU" dirty="0"/>
              <a:t>, </a:t>
            </a:r>
            <a:r>
              <a:rPr lang="ru-RU" dirty="0" err="1"/>
              <a:t>хармонизирани</a:t>
            </a:r>
            <a:r>
              <a:rPr lang="ru-RU" dirty="0"/>
              <a:t> с ЕС на </a:t>
            </a:r>
            <a:r>
              <a:rPr lang="ru-RU" dirty="0" err="1"/>
              <a:t>ниво</a:t>
            </a:r>
            <a:r>
              <a:rPr lang="ru-RU" dirty="0"/>
              <a:t> град (краткосрочен план);</a:t>
            </a:r>
          </a:p>
          <a:p>
            <a:r>
              <a:rPr lang="ru-RU" dirty="0"/>
              <a:t> </a:t>
            </a:r>
            <a:r>
              <a:rPr lang="ru-RU" dirty="0" err="1"/>
              <a:t>Определяне</a:t>
            </a:r>
            <a:r>
              <a:rPr lang="ru-RU" dirty="0"/>
              <a:t> на </a:t>
            </a:r>
            <a:r>
              <a:rPr lang="ru-RU" dirty="0" err="1"/>
              <a:t>приоритетните</a:t>
            </a:r>
            <a:r>
              <a:rPr lang="ru-RU" dirty="0"/>
              <a:t> </a:t>
            </a:r>
            <a:r>
              <a:rPr lang="ru-RU" dirty="0" err="1"/>
              <a:t>научни</a:t>
            </a:r>
            <a:r>
              <a:rPr lang="ru-RU" dirty="0"/>
              <a:t> теми, </a:t>
            </a:r>
            <a:r>
              <a:rPr lang="ru-RU" dirty="0" err="1"/>
              <a:t>свързани</a:t>
            </a:r>
            <a:r>
              <a:rPr lang="ru-RU" dirty="0"/>
              <a:t> с града, </a:t>
            </a:r>
            <a:r>
              <a:rPr lang="ru-RU" dirty="0" err="1"/>
              <a:t>откритите</a:t>
            </a:r>
            <a:r>
              <a:rPr lang="ru-RU" dirty="0"/>
              <a:t> и зелените пространства, </a:t>
            </a:r>
            <a:r>
              <a:rPr lang="ru-RU" dirty="0" err="1"/>
              <a:t>сградите</a:t>
            </a:r>
            <a:r>
              <a:rPr lang="ru-RU" dirty="0"/>
              <a:t>, </a:t>
            </a:r>
            <a:r>
              <a:rPr lang="ru-RU" dirty="0" err="1"/>
              <a:t>инфраструктурата</a:t>
            </a:r>
            <a:r>
              <a:rPr lang="ru-RU" dirty="0"/>
              <a:t>, </a:t>
            </a:r>
            <a:r>
              <a:rPr lang="ru-RU" dirty="0" err="1"/>
              <a:t>строителните</a:t>
            </a:r>
            <a:r>
              <a:rPr lang="ru-RU" dirty="0"/>
              <a:t> </a:t>
            </a:r>
            <a:r>
              <a:rPr lang="ru-RU" dirty="0" err="1"/>
              <a:t>материали</a:t>
            </a:r>
            <a:r>
              <a:rPr lang="ru-RU" dirty="0"/>
              <a:t> и </a:t>
            </a:r>
            <a:r>
              <a:rPr lang="ru-RU" dirty="0" err="1"/>
              <a:t>човешкото</a:t>
            </a:r>
            <a:r>
              <a:rPr lang="ru-RU" dirty="0"/>
              <a:t> </a:t>
            </a:r>
            <a:r>
              <a:rPr lang="ru-RU" dirty="0" err="1"/>
              <a:t>здраве</a:t>
            </a:r>
            <a:r>
              <a:rPr lang="ru-RU" dirty="0"/>
              <a:t> и</a:t>
            </a:r>
          </a:p>
          <a:p>
            <a:r>
              <a:rPr lang="ru-RU" dirty="0"/>
              <a:t>оценка на </a:t>
            </a:r>
            <a:r>
              <a:rPr lang="ru-RU" dirty="0" err="1"/>
              <a:t>устойчивостта</a:t>
            </a:r>
            <a:r>
              <a:rPr lang="ru-RU" dirty="0"/>
              <a:t> им (краткосрочен план);</a:t>
            </a:r>
          </a:p>
          <a:p>
            <a:r>
              <a:rPr lang="ru-RU" dirty="0"/>
              <a:t> </a:t>
            </a:r>
            <a:r>
              <a:rPr lang="ru-RU" dirty="0" err="1"/>
              <a:t>Организиране</a:t>
            </a:r>
            <a:r>
              <a:rPr lang="ru-RU" dirty="0"/>
              <a:t> на </a:t>
            </a:r>
            <a:r>
              <a:rPr lang="ru-RU" dirty="0" err="1"/>
              <a:t>подходящо</a:t>
            </a:r>
            <a:r>
              <a:rPr lang="ru-RU" dirty="0"/>
              <a:t> образование и обучение на </a:t>
            </a:r>
            <a:r>
              <a:rPr lang="ru-RU" dirty="0" err="1"/>
              <a:t>всички</a:t>
            </a:r>
            <a:r>
              <a:rPr lang="ru-RU" dirty="0"/>
              <a:t> нива - от </a:t>
            </a:r>
            <a:r>
              <a:rPr lang="ru-RU" dirty="0" err="1"/>
              <a:t>политиците</a:t>
            </a:r>
            <a:r>
              <a:rPr lang="ru-RU" dirty="0"/>
              <a:t> до </a:t>
            </a:r>
            <a:r>
              <a:rPr lang="ru-RU" dirty="0" err="1"/>
              <a:t>обществеността</a:t>
            </a:r>
            <a:r>
              <a:rPr lang="ru-RU" dirty="0"/>
              <a:t>, </a:t>
            </a:r>
            <a:r>
              <a:rPr lang="ru-RU" dirty="0" err="1"/>
              <a:t>въз</a:t>
            </a:r>
            <a:r>
              <a:rPr lang="ru-RU" dirty="0"/>
              <a:t> основа на оценка на </a:t>
            </a:r>
            <a:r>
              <a:rPr lang="ru-RU" dirty="0" err="1"/>
              <a:t>образователните</a:t>
            </a:r>
            <a:r>
              <a:rPr lang="ru-RU" dirty="0"/>
              <a:t> потребности (краткосрочен</a:t>
            </a:r>
          </a:p>
          <a:p>
            <a:r>
              <a:rPr lang="ru-RU" dirty="0"/>
              <a:t>план);</a:t>
            </a:r>
          </a:p>
          <a:p>
            <a:r>
              <a:rPr lang="ru-RU" dirty="0"/>
              <a:t> </a:t>
            </a:r>
            <a:r>
              <a:rPr lang="ru-RU" dirty="0" err="1"/>
              <a:t>Насърчаване</a:t>
            </a:r>
            <a:r>
              <a:rPr lang="ru-RU" dirty="0"/>
              <a:t> на </a:t>
            </a:r>
            <a:r>
              <a:rPr lang="ru-RU" dirty="0" err="1"/>
              <a:t>партньорствата</a:t>
            </a:r>
            <a:r>
              <a:rPr lang="ru-RU" dirty="0"/>
              <a:t>, </a:t>
            </a:r>
            <a:r>
              <a:rPr lang="ru-RU" dirty="0" err="1"/>
              <a:t>изграждането</a:t>
            </a:r>
            <a:r>
              <a:rPr lang="ru-RU" dirty="0"/>
              <a:t> на мрежи и </a:t>
            </a:r>
            <a:r>
              <a:rPr lang="ru-RU" dirty="0" err="1"/>
              <a:t>сътрудничеството</a:t>
            </a:r>
            <a:r>
              <a:rPr lang="ru-RU" dirty="0"/>
              <a:t> между </a:t>
            </a:r>
            <a:r>
              <a:rPr lang="ru-RU" dirty="0" err="1"/>
              <a:t>различните</a:t>
            </a:r>
            <a:r>
              <a:rPr lang="ru-RU" dirty="0"/>
              <a:t> </a:t>
            </a:r>
            <a:r>
              <a:rPr lang="ru-RU" dirty="0" err="1"/>
              <a:t>възрастови</a:t>
            </a:r>
            <a:r>
              <a:rPr lang="ru-RU" dirty="0"/>
              <a:t>, полови, </a:t>
            </a:r>
            <a:r>
              <a:rPr lang="ru-RU" dirty="0" err="1"/>
              <a:t>етнически</a:t>
            </a:r>
            <a:r>
              <a:rPr lang="ru-RU" dirty="0"/>
              <a:t>, </a:t>
            </a:r>
            <a:r>
              <a:rPr lang="ru-RU" dirty="0" err="1"/>
              <a:t>професионални</a:t>
            </a:r>
            <a:r>
              <a:rPr lang="ru-RU" dirty="0"/>
              <a:t> и </a:t>
            </a:r>
            <a:r>
              <a:rPr lang="ru-RU" dirty="0" err="1"/>
              <a:t>социални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включително</a:t>
            </a:r>
            <a:r>
              <a:rPr lang="ru-RU" dirty="0"/>
              <a:t> </a:t>
            </a:r>
            <a:r>
              <a:rPr lang="ru-RU" dirty="0" err="1"/>
              <a:t>тези</a:t>
            </a:r>
            <a:r>
              <a:rPr lang="ru-RU" dirty="0"/>
              <a:t> в </a:t>
            </a:r>
            <a:r>
              <a:rPr lang="ru-RU" dirty="0" err="1"/>
              <a:t>неравностойно</a:t>
            </a:r>
            <a:r>
              <a:rPr lang="ru-RU" dirty="0"/>
              <a:t> положение (краткосрочен план).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E5F22-6034-4243-9A3E-41B0DF533D92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954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208-E147-469F-9209-E77794B28B8C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5390-3E6D-4133-A8FC-9826003393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306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208-E147-469F-9209-E77794B28B8C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5390-3E6D-4133-A8FC-9826003393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021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208-E147-469F-9209-E77794B28B8C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5390-3E6D-4133-A8FC-9826003393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9703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208-E147-469F-9209-E77794B28B8C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5390-3E6D-4133-A8FC-98260033937B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957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208-E147-469F-9209-E77794B28B8C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5390-3E6D-4133-A8FC-9826003393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795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208-E147-469F-9209-E77794B28B8C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5390-3E6D-4133-A8FC-9826003393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324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208-E147-469F-9209-E77794B28B8C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5390-3E6D-4133-A8FC-9826003393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9225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208-E147-469F-9209-E77794B28B8C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5390-3E6D-4133-A8FC-9826003393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5696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208-E147-469F-9209-E77794B28B8C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5390-3E6D-4133-A8FC-9826003393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35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208-E147-469F-9209-E77794B28B8C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5390-3E6D-4133-A8FC-9826003393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389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208-E147-469F-9209-E77794B28B8C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5390-3E6D-4133-A8FC-9826003393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082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208-E147-469F-9209-E77794B28B8C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5390-3E6D-4133-A8FC-9826003393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1241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208-E147-469F-9209-E77794B28B8C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5390-3E6D-4133-A8FC-9826003393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866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208-E147-469F-9209-E77794B28B8C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5390-3E6D-4133-A8FC-9826003393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934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208-E147-469F-9209-E77794B28B8C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5390-3E6D-4133-A8FC-9826003393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593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208-E147-469F-9209-E77794B28B8C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5390-3E6D-4133-A8FC-9826003393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1186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208-E147-469F-9209-E77794B28B8C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5390-3E6D-4133-A8FC-9826003393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413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ACF208-E147-469F-9209-E77794B28B8C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75390-3E6D-4133-A8FC-9826003393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0879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1D052703-BE2B-43CC-AD4D-9841F155B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81" y="420579"/>
            <a:ext cx="10969838" cy="617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9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E705BD5-A718-46F4-99D2-861AD2685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470518"/>
            <a:ext cx="8825658" cy="4306864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/>
              <a:t>Национална</a:t>
            </a:r>
            <a:r>
              <a:rPr lang="ru-RU" sz="4400" dirty="0"/>
              <a:t> стратегия за адаптация </a:t>
            </a:r>
            <a:r>
              <a:rPr lang="ru-RU" sz="4400" dirty="0" err="1"/>
              <a:t>към</a:t>
            </a:r>
            <a:r>
              <a:rPr lang="ru-RU" sz="4400" dirty="0"/>
              <a:t> </a:t>
            </a:r>
            <a:r>
              <a:rPr lang="ru-RU" sz="4400" dirty="0" err="1"/>
              <a:t>изменението</a:t>
            </a:r>
            <a:br>
              <a:rPr lang="ru-RU" sz="4400" dirty="0"/>
            </a:br>
            <a:r>
              <a:rPr lang="ru-RU" sz="4400" dirty="0"/>
              <a:t>на климата </a:t>
            </a:r>
            <a:br>
              <a:rPr lang="en-US" sz="4400" dirty="0"/>
            </a:br>
            <a:r>
              <a:rPr lang="ru-RU" sz="4400" dirty="0"/>
              <a:t>и </a:t>
            </a:r>
            <a:br>
              <a:rPr lang="en-US" sz="4400" dirty="0"/>
            </a:br>
            <a:r>
              <a:rPr lang="ru-RU" sz="4400" dirty="0"/>
              <a:t>План за действие </a:t>
            </a:r>
            <a:br>
              <a:rPr lang="en-US" sz="4400" dirty="0"/>
            </a:br>
            <a:r>
              <a:rPr lang="ru-RU" sz="4400" dirty="0"/>
              <a:t>на </a:t>
            </a:r>
            <a:r>
              <a:rPr lang="ru-RU" sz="4400" dirty="0" err="1"/>
              <a:t>Република</a:t>
            </a:r>
            <a:r>
              <a:rPr lang="ru-RU" sz="4400" dirty="0"/>
              <a:t> </a:t>
            </a:r>
            <a:r>
              <a:rPr lang="ru-RU" sz="4400" dirty="0" err="1"/>
              <a:t>България</a:t>
            </a:r>
            <a:endParaRPr lang="bg-BG" sz="440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1334B3-3C90-4945-A080-C2DC18E06448}"/>
              </a:ext>
            </a:extLst>
          </p:cNvPr>
          <p:cNvSpPr/>
          <p:nvPr/>
        </p:nvSpPr>
        <p:spPr>
          <a:xfrm>
            <a:off x="1756590" y="5738066"/>
            <a:ext cx="76223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bg-BG" sz="1300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Проект </a:t>
            </a:r>
            <a:r>
              <a:rPr lang="bg-BG" sz="1300" i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„Прилагане на мерки за успешна адаптация към климатичните промени“,             </a:t>
            </a:r>
            <a:endParaRPr lang="en-US" sz="1300" i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bg-BG" sz="1300" i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           Договор № </a:t>
            </a:r>
            <a:r>
              <a:rPr lang="en-US" sz="1300" i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BGENVIRONMENT-4.003-0017</a:t>
            </a:r>
            <a:r>
              <a:rPr lang="bg-BG" sz="1300" i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-С01, финансиран по </a:t>
            </a:r>
            <a:r>
              <a:rPr lang="ru-RU" sz="1300" i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Програма</a:t>
            </a:r>
            <a:r>
              <a:rPr lang="bg-BG" sz="1300" i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„</a:t>
            </a:r>
            <a:r>
              <a:rPr lang="ru-RU" sz="1300" i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Опазване на околната среда и </a:t>
            </a:r>
            <a:r>
              <a:rPr lang="bg-BG" sz="1300" i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климатични промени“ чрез Финансовия механизъм на Европейското икономическо пространство </a:t>
            </a:r>
            <a:r>
              <a:rPr lang="ru-RU" sz="1300" i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2014 – 2021 г.</a:t>
            </a:r>
            <a:r>
              <a:rPr lang="bg-BG" sz="1300" i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endParaRPr lang="bg-BG" sz="13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BF11A519-220F-439C-9420-12CD7EEEC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29" y="5838069"/>
            <a:ext cx="865707" cy="792549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8CFD486D-4532-47ED-A275-03F0E3E2E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2310" y="5222320"/>
            <a:ext cx="1999661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0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>
            <a:extLst>
              <a:ext uri="{FF2B5EF4-FFF2-40B4-BE49-F238E27FC236}">
                <a16:creationId xmlns:a16="http://schemas.microsoft.com/office/drawing/2014/main" id="{D83D9DFA-11E5-47E9-B89D-103FC3A8AD4C}"/>
              </a:ext>
            </a:extLst>
          </p:cNvPr>
          <p:cNvSpPr/>
          <p:nvPr/>
        </p:nvSpPr>
        <p:spPr>
          <a:xfrm>
            <a:off x="0" y="6425141"/>
            <a:ext cx="12192000" cy="432859"/>
          </a:xfrm>
          <a:prstGeom prst="rect">
            <a:avLst/>
          </a:prstGeom>
          <a:solidFill>
            <a:srgbClr val="324A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bg-BG" sz="9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Този документ е създаден в рамките на проект „Прилагане на мерки за успешна адаптация към климатичните промени“, Договор за БФП № </a:t>
            </a: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BGENVIRONMENT</a:t>
            </a:r>
            <a:r>
              <a:rPr kumimoji="0" lang="bg-BG" sz="9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-4.003-0017-С01, който се осъществява с финансовата подкрепа на Програма „Опазване на околната среда и климатични промени“ чрез ФМ на ЕИП 2014-2021.</a:t>
            </a:r>
            <a:endParaRPr kumimoji="0" lang="x-none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A09E32E3-0ACD-4495-A6F9-675DB486D8AA}"/>
              </a:ext>
            </a:extLst>
          </p:cNvPr>
          <p:cNvSpPr txBox="1"/>
          <p:nvPr/>
        </p:nvSpPr>
        <p:spPr>
          <a:xfrm>
            <a:off x="3959440" y="2934037"/>
            <a:ext cx="83427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 Решение № 621 от 25.10.2019 г. на </a:t>
            </a:r>
            <a:r>
              <a:rPr lang="ru-RU" dirty="0" err="1"/>
              <a:t>Министерски</a:t>
            </a:r>
            <a:r>
              <a:rPr lang="ru-RU" dirty="0"/>
              <a:t> </a:t>
            </a:r>
            <a:r>
              <a:rPr lang="ru-RU" dirty="0" err="1"/>
              <a:t>съвет</a:t>
            </a:r>
            <a:r>
              <a:rPr lang="ru-RU" dirty="0"/>
              <a:t> е одобрена </a:t>
            </a:r>
            <a:r>
              <a:rPr lang="ru-RU" dirty="0" err="1"/>
              <a:t>Националната</a:t>
            </a:r>
            <a:r>
              <a:rPr lang="ru-RU" dirty="0"/>
              <a:t> стратегия и План за действие за </a:t>
            </a:r>
            <a:r>
              <a:rPr lang="ru-RU" dirty="0" err="1"/>
              <a:t>адаптиране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изменението</a:t>
            </a:r>
            <a:r>
              <a:rPr lang="ru-RU" dirty="0"/>
              <a:t> на климата на </a:t>
            </a:r>
            <a:r>
              <a:rPr lang="ru-RU" dirty="0" err="1"/>
              <a:t>Република</a:t>
            </a:r>
            <a:r>
              <a:rPr lang="ru-RU" dirty="0"/>
              <a:t> </a:t>
            </a:r>
            <a:r>
              <a:rPr lang="ru-RU" dirty="0" err="1"/>
              <a:t>България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07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68526B22-52FC-4768-94B0-98AA1C54A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5184"/>
            <a:ext cx="12192000" cy="432816"/>
          </a:xfrm>
          <a:prstGeom prst="rect">
            <a:avLst/>
          </a:prstGeom>
        </p:spPr>
      </p:pic>
      <p:graphicFrame>
        <p:nvGraphicFramePr>
          <p:cNvPr id="4" name="Диаграма 3">
            <a:extLst>
              <a:ext uri="{FF2B5EF4-FFF2-40B4-BE49-F238E27FC236}">
                <a16:creationId xmlns:a16="http://schemas.microsoft.com/office/drawing/2014/main" id="{7D9154A4-2C97-4DF9-A789-BA90DD594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086307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8245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6D93FE5E-882E-4166-880C-77DCF615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5184"/>
            <a:ext cx="12192000" cy="432816"/>
          </a:xfrm>
          <a:prstGeom prst="rect">
            <a:avLst/>
          </a:prstGeom>
        </p:spPr>
      </p:pic>
      <p:graphicFrame>
        <p:nvGraphicFramePr>
          <p:cNvPr id="4" name="Диаграма 3">
            <a:extLst>
              <a:ext uri="{FF2B5EF4-FFF2-40B4-BE49-F238E27FC236}">
                <a16:creationId xmlns:a16="http://schemas.microsoft.com/office/drawing/2014/main" id="{480D822C-9B87-4750-BC8F-21B23C53D1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8521592"/>
              </p:ext>
            </p:extLst>
          </p:nvPr>
        </p:nvGraphicFramePr>
        <p:xfrm>
          <a:off x="1780072" y="1061291"/>
          <a:ext cx="9136743" cy="5363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133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а 4">
            <a:extLst>
              <a:ext uri="{FF2B5EF4-FFF2-40B4-BE49-F238E27FC236}">
                <a16:creationId xmlns:a16="http://schemas.microsoft.com/office/drawing/2014/main" id="{F8564352-0433-4419-9EFB-2FD7CDF851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212117"/>
              </p:ext>
            </p:extLst>
          </p:nvPr>
        </p:nvGraphicFramePr>
        <p:xfrm>
          <a:off x="1049867" y="711200"/>
          <a:ext cx="9945511" cy="552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275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92836810-91CA-4BB3-B7F3-9E4E2EB721A9}"/>
              </a:ext>
            </a:extLst>
          </p:cNvPr>
          <p:cNvSpPr txBox="1"/>
          <p:nvPr/>
        </p:nvSpPr>
        <p:spPr>
          <a:xfrm>
            <a:off x="3145367" y="1840278"/>
            <a:ext cx="1038013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Структура на документа:</a:t>
            </a:r>
          </a:p>
          <a:p>
            <a:endParaRPr lang="ru-RU" dirty="0"/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b="1" dirty="0"/>
              <a:t>Глава 1 </a:t>
            </a:r>
            <a:r>
              <a:rPr lang="ru-RU" i="1" dirty="0" err="1"/>
              <a:t>Адаптиране</a:t>
            </a:r>
            <a:r>
              <a:rPr lang="ru-RU" i="1" dirty="0"/>
              <a:t> </a:t>
            </a:r>
            <a:r>
              <a:rPr lang="ru-RU" i="1" dirty="0" err="1"/>
              <a:t>към</a:t>
            </a:r>
            <a:r>
              <a:rPr lang="ru-RU" i="1" dirty="0"/>
              <a:t> </a:t>
            </a:r>
            <a:r>
              <a:rPr lang="ru-RU" i="1" dirty="0" err="1"/>
              <a:t>изменението</a:t>
            </a:r>
            <a:r>
              <a:rPr lang="ru-RU" i="1" dirty="0"/>
              <a:t> на климата - </a:t>
            </a:r>
            <a:r>
              <a:rPr lang="ru-RU" i="1" dirty="0" err="1"/>
              <a:t>рискове</a:t>
            </a:r>
            <a:r>
              <a:rPr lang="ru-RU" i="1" dirty="0"/>
              <a:t> и уязвимости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endParaRPr lang="ru-RU" b="1" dirty="0"/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b="1" dirty="0"/>
              <a:t>Глава 2 </a:t>
            </a:r>
            <a:r>
              <a:rPr lang="ru-RU" i="1" dirty="0"/>
              <a:t>Политики и институционален контекст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endParaRPr lang="ru-RU" dirty="0"/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b="1" dirty="0"/>
              <a:t>Глава 3 </a:t>
            </a:r>
            <a:r>
              <a:rPr lang="ru-RU" i="1" dirty="0" err="1"/>
              <a:t>Визия</a:t>
            </a:r>
            <a:r>
              <a:rPr lang="ru-RU" i="1" dirty="0"/>
              <a:t> за </a:t>
            </a:r>
            <a:r>
              <a:rPr lang="ru-RU" i="1" dirty="0" err="1"/>
              <a:t>адаптиране</a:t>
            </a:r>
            <a:r>
              <a:rPr lang="ru-RU" i="1" dirty="0"/>
              <a:t> </a:t>
            </a:r>
            <a:r>
              <a:rPr lang="ru-RU" i="1" dirty="0" err="1"/>
              <a:t>към</a:t>
            </a:r>
            <a:r>
              <a:rPr lang="ru-RU" i="1" dirty="0"/>
              <a:t> </a:t>
            </a:r>
            <a:r>
              <a:rPr lang="ru-RU" i="1" dirty="0" err="1"/>
              <a:t>изменението</a:t>
            </a:r>
            <a:r>
              <a:rPr lang="ru-RU" i="1" dirty="0"/>
              <a:t> на климата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endParaRPr lang="ru-RU" dirty="0"/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b="1" dirty="0"/>
              <a:t>Глава 4 </a:t>
            </a:r>
            <a:r>
              <a:rPr lang="ru-RU" i="1" dirty="0"/>
              <a:t>Стратегически цели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endParaRPr lang="ru-RU" dirty="0"/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b="1" dirty="0"/>
              <a:t>Глава 5 </a:t>
            </a:r>
            <a:r>
              <a:rPr lang="ru-RU" i="1" dirty="0" err="1"/>
              <a:t>Национална</a:t>
            </a:r>
            <a:r>
              <a:rPr lang="ru-RU" i="1" dirty="0"/>
              <a:t> </a:t>
            </a:r>
            <a:r>
              <a:rPr lang="ru-RU" i="1" dirty="0" err="1"/>
              <a:t>програма</a:t>
            </a:r>
            <a:r>
              <a:rPr lang="ru-RU" i="1" dirty="0"/>
              <a:t> и План за действие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endParaRPr lang="ru-RU" dirty="0"/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b="1" dirty="0"/>
              <a:t>Глава 6 </a:t>
            </a:r>
            <a:r>
              <a:rPr lang="ru-RU" i="1" dirty="0" err="1"/>
              <a:t>Пътят</a:t>
            </a:r>
            <a:r>
              <a:rPr lang="ru-RU" i="1" dirty="0"/>
              <a:t> </a:t>
            </a:r>
            <a:r>
              <a:rPr lang="ru-RU" i="1" dirty="0" err="1"/>
              <a:t>напред</a:t>
            </a:r>
            <a:endParaRPr lang="ru-RU" i="1" dirty="0"/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ru-RU" dirty="0"/>
          </a:p>
          <a:p>
            <a:endParaRPr lang="ru-RU" dirty="0"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F5F0989-7D69-4B7E-9C0A-A749E5355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5184"/>
            <a:ext cx="12192000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8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48102916-B643-45AA-ACDA-2891A5294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5184"/>
            <a:ext cx="12192000" cy="432816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2D23A3A1-06FD-47CD-A844-3C282F56A908}"/>
              </a:ext>
            </a:extLst>
          </p:cNvPr>
          <p:cNvSpPr txBox="1"/>
          <p:nvPr/>
        </p:nvSpPr>
        <p:spPr>
          <a:xfrm>
            <a:off x="2849732" y="1577006"/>
            <a:ext cx="8886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endParaRPr lang="ru-RU" dirty="0"/>
          </a:p>
          <a:p>
            <a:pPr>
              <a:buClr>
                <a:schemeClr val="accent3">
                  <a:lumMod val="50000"/>
                </a:schemeClr>
              </a:buClr>
            </a:pPr>
            <a:endParaRPr lang="ru-RU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152CEA88-7CC7-47B6-A80B-10F95CEC4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14" y="444500"/>
            <a:ext cx="9348486" cy="5748166"/>
          </a:xfrm>
          <a:prstGeom prst="rect">
            <a:avLst/>
          </a:prstGeom>
        </p:spPr>
      </p:pic>
      <p:pic>
        <p:nvPicPr>
          <p:cNvPr id="7" name="Графика 6" descr="Сцена с хълм">
            <a:extLst>
              <a:ext uri="{FF2B5EF4-FFF2-40B4-BE49-F238E27FC236}">
                <a16:creationId xmlns:a16="http://schemas.microsoft.com/office/drawing/2014/main" id="{AE3D3C14-0128-48B5-AC33-49324A2A6AE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2400" y="1577006"/>
            <a:ext cx="914400" cy="914400"/>
          </a:xfrm>
          <a:prstGeom prst="rect">
            <a:avLst/>
          </a:prstGeom>
        </p:spPr>
      </p:pic>
      <p:pic>
        <p:nvPicPr>
          <p:cNvPr id="9" name="Графика 8" descr="Мишена">
            <a:extLst>
              <a:ext uri="{FF2B5EF4-FFF2-40B4-BE49-F238E27FC236}">
                <a16:creationId xmlns:a16="http://schemas.microsoft.com/office/drawing/2014/main" id="{0F90A7DF-B723-4FC9-8507-B775B25FD9B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12400" y="2723924"/>
            <a:ext cx="914400" cy="914400"/>
          </a:xfrm>
          <a:prstGeom prst="rect">
            <a:avLst/>
          </a:prstGeom>
        </p:spPr>
      </p:pic>
      <p:pic>
        <p:nvPicPr>
          <p:cNvPr id="11" name="Графика 10" descr="Парченца от пъзел">
            <a:extLst>
              <a:ext uri="{FF2B5EF4-FFF2-40B4-BE49-F238E27FC236}">
                <a16:creationId xmlns:a16="http://schemas.microsoft.com/office/drawing/2014/main" id="{37AB1022-15C6-4D64-B62F-BD6962C6F5B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2400" y="37894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7C14B02B-3471-40D8-B702-16808E3FF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6706"/>
            <a:ext cx="12192000" cy="432816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5BF70B49-448E-494D-87A2-CB792FB699C3}"/>
              </a:ext>
            </a:extLst>
          </p:cNvPr>
          <p:cNvSpPr txBox="1"/>
          <p:nvPr/>
        </p:nvSpPr>
        <p:spPr>
          <a:xfrm>
            <a:off x="6883400" y="3429000"/>
            <a:ext cx="546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Благодаря за вниманието</a:t>
            </a: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62BC3532-3400-4766-99FA-E602DCC26F85}"/>
              </a:ext>
            </a:extLst>
          </p:cNvPr>
          <p:cNvSpPr txBox="1"/>
          <p:nvPr/>
        </p:nvSpPr>
        <p:spPr>
          <a:xfrm>
            <a:off x="6883400" y="5295900"/>
            <a:ext cx="528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Илияна Цветанова</a:t>
            </a:r>
          </a:p>
          <a:p>
            <a:r>
              <a:rPr lang="bg-BG" dirty="0"/>
              <a:t>Експерт Програми и проекти</a:t>
            </a:r>
          </a:p>
          <a:p>
            <a:r>
              <a:rPr lang="en-US" dirty="0"/>
              <a:t>iliyanacvetanova@gmail.com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73095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Йон">
  <a:themeElements>
    <a:clrScheme name="Й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Й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Й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9233</TotalTime>
  <Words>3023</Words>
  <Application>Microsoft Office PowerPoint</Application>
  <PresentationFormat>Широк екран</PresentationFormat>
  <Paragraphs>113</Paragraphs>
  <Slides>9</Slides>
  <Notes>6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Йон</vt:lpstr>
      <vt:lpstr>Презентация на PowerPoint</vt:lpstr>
      <vt:lpstr>Национална стратегия за адаптация към изменението на климата  и  План за действие  на Република България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Национална стратегия за адаптация към изменението на климата и План за действие на Република България</dc:title>
  <dc:creator>aswm.blagoevgrad@gmail.com</dc:creator>
  <cp:lastModifiedBy>Svetlana Ivanova</cp:lastModifiedBy>
  <cp:revision>63</cp:revision>
  <dcterms:created xsi:type="dcterms:W3CDTF">2024-02-20T10:23:25Z</dcterms:created>
  <dcterms:modified xsi:type="dcterms:W3CDTF">2024-03-26T15:19:37Z</dcterms:modified>
</cp:coreProperties>
</file>