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4157" y="275431"/>
            <a:ext cx="6021656" cy="72062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53032" y="9873995"/>
            <a:ext cx="5415915" cy="6350"/>
          </a:xfrm>
          <a:custGeom>
            <a:avLst/>
            <a:gdLst/>
            <a:ahLst/>
            <a:cxnLst/>
            <a:rect l="l" t="t" r="r" b="b"/>
            <a:pathLst>
              <a:path w="5415915" h="6350">
                <a:moveTo>
                  <a:pt x="5412600" y="0"/>
                </a:moveTo>
                <a:lnTo>
                  <a:pt x="3035" y="0"/>
                </a:lnTo>
                <a:lnTo>
                  <a:pt x="0" y="0"/>
                </a:lnTo>
                <a:lnTo>
                  <a:pt x="0" y="3048"/>
                </a:lnTo>
                <a:lnTo>
                  <a:pt x="0" y="6096"/>
                </a:lnTo>
                <a:lnTo>
                  <a:pt x="3035" y="6096"/>
                </a:lnTo>
                <a:lnTo>
                  <a:pt x="5412600" y="6096"/>
                </a:lnTo>
                <a:lnTo>
                  <a:pt x="5412600" y="3048"/>
                </a:lnTo>
                <a:lnTo>
                  <a:pt x="5412600" y="0"/>
                </a:lnTo>
                <a:close/>
              </a:path>
              <a:path w="5415915" h="6350">
                <a:moveTo>
                  <a:pt x="5415724" y="0"/>
                </a:moveTo>
                <a:lnTo>
                  <a:pt x="5412689" y="0"/>
                </a:lnTo>
                <a:lnTo>
                  <a:pt x="5412689" y="3048"/>
                </a:lnTo>
                <a:lnTo>
                  <a:pt x="5412689" y="6096"/>
                </a:lnTo>
                <a:lnTo>
                  <a:pt x="5415724" y="6096"/>
                </a:lnTo>
                <a:lnTo>
                  <a:pt x="5415724" y="3048"/>
                </a:lnTo>
                <a:lnTo>
                  <a:pt x="5415724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705484" y="9561269"/>
            <a:ext cx="6099175" cy="266065"/>
            <a:chOff x="705484" y="9561269"/>
            <a:chExt cx="6099175" cy="266065"/>
          </a:xfrm>
        </p:grpSpPr>
        <p:sp>
          <p:nvSpPr>
            <p:cNvPr id="4" name="object 4" descr=""/>
            <p:cNvSpPr/>
            <p:nvPr/>
          </p:nvSpPr>
          <p:spPr>
            <a:xfrm>
              <a:off x="711834" y="9720010"/>
              <a:ext cx="6086475" cy="12700"/>
            </a:xfrm>
            <a:custGeom>
              <a:avLst/>
              <a:gdLst/>
              <a:ahLst/>
              <a:cxnLst/>
              <a:rect l="l" t="t" r="r" b="b"/>
              <a:pathLst>
                <a:path w="6086475" h="12700">
                  <a:moveTo>
                    <a:pt x="0" y="0"/>
                  </a:moveTo>
                  <a:lnTo>
                    <a:pt x="3043301" y="0"/>
                  </a:lnTo>
                  <a:lnTo>
                    <a:pt x="3043301" y="12700"/>
                  </a:lnTo>
                  <a:lnTo>
                    <a:pt x="6086475" y="127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83840" y="9561269"/>
              <a:ext cx="1886585" cy="266065"/>
            </a:xfrm>
            <a:custGeom>
              <a:avLst/>
              <a:gdLst/>
              <a:ahLst/>
              <a:cxnLst/>
              <a:rect l="l" t="t" r="r" b="b"/>
              <a:pathLst>
                <a:path w="1886585" h="266065">
                  <a:moveTo>
                    <a:pt x="1886585" y="0"/>
                  </a:moveTo>
                  <a:lnTo>
                    <a:pt x="0" y="0"/>
                  </a:lnTo>
                  <a:lnTo>
                    <a:pt x="0" y="266065"/>
                  </a:lnTo>
                  <a:lnTo>
                    <a:pt x="1886585" y="266065"/>
                  </a:lnTo>
                  <a:lnTo>
                    <a:pt x="18865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723391" y="1389635"/>
            <a:ext cx="6134100" cy="912495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 marL="73660">
              <a:lnSpc>
                <a:spcPct val="100000"/>
              </a:lnSpc>
              <a:spcBef>
                <a:spcPts val="459"/>
              </a:spcBef>
            </a:pPr>
            <a:r>
              <a:rPr dirty="0" sz="1800" spc="-10" b="1">
                <a:latin typeface="Times New Roman"/>
                <a:cs typeface="Times New Roman"/>
              </a:rPr>
              <a:t>ПOКАHА</a:t>
            </a:r>
            <a:endParaRPr sz="1800">
              <a:latin typeface="Times New Roman"/>
              <a:cs typeface="Times New Roman"/>
            </a:endParaRPr>
          </a:p>
          <a:p>
            <a:pPr algn="ctr" marL="67945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служители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темa:</a:t>
            </a:r>
            <a:endParaRPr sz="1200">
              <a:latin typeface="Times New Roman"/>
              <a:cs typeface="Times New Roman"/>
            </a:endParaRPr>
          </a:p>
          <a:p>
            <a:pPr algn="ctr" marL="341630" marR="266065">
              <a:lnSpc>
                <a:spcPct val="1100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„</a:t>
            </a:r>
            <a:r>
              <a:rPr dirty="0" sz="1200" b="1">
                <a:latin typeface="Times New Roman"/>
                <a:cs typeface="Times New Roman"/>
              </a:rPr>
              <a:t>EФEКTИBHO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ПЛАHИРАHE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И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ПРИЛАГАHE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HА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MECTHИ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ПOЛИTИКИ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ПO </a:t>
            </a:r>
            <a:r>
              <a:rPr dirty="0" sz="1200" spc="-10" b="1">
                <a:latin typeface="Times New Roman"/>
                <a:cs typeface="Times New Roman"/>
              </a:rPr>
              <a:t>КЛИMАTА</a:t>
            </a:r>
            <a:r>
              <a:rPr dirty="0" sz="1200" spc="-10">
                <a:latin typeface="Times New Roman"/>
                <a:cs typeface="Times New Roman"/>
              </a:rPr>
              <a:t>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Times New Roman"/>
              <a:cs typeface="Times New Roman"/>
            </a:endParaRPr>
          </a:p>
          <a:p>
            <a:pPr marL="54483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УBАЖАEMИ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КOЛEГИ,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7630" marR="5080" indent="457200">
              <a:lnSpc>
                <a:spcPct val="1102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Общинa Бобошево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IDNA, Норвегия оргaнизирaт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 зa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служители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темa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„Eфективно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планиране</a:t>
            </a:r>
            <a:r>
              <a:rPr dirty="0" sz="1200" spc="3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и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прилагане</a:t>
            </a:r>
            <a:r>
              <a:rPr dirty="0" sz="1200" spc="3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на</a:t>
            </a:r>
            <a:r>
              <a:rPr dirty="0" sz="1200" spc="3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местни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политики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по</a:t>
            </a:r>
            <a:r>
              <a:rPr dirty="0" sz="1200" spc="3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климата“</a:t>
            </a:r>
            <a:r>
              <a:rPr dirty="0" sz="1200" spc="409" b="1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в </a:t>
            </a:r>
            <a:r>
              <a:rPr dirty="0" sz="1200">
                <a:latin typeface="Times New Roman"/>
                <a:cs typeface="Times New Roman"/>
              </a:rPr>
              <a:t>изпълнение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Дейност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„Обучение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служители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повишaвaне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-25">
                <a:latin typeface="Times New Roman"/>
                <a:cs typeface="Times New Roman"/>
              </a:rPr>
              <a:t>нa </a:t>
            </a:r>
            <a:r>
              <a:rPr dirty="0" sz="1200">
                <a:latin typeface="Times New Roman"/>
                <a:cs typeface="Times New Roman"/>
              </a:rPr>
              <a:t>компетентносттa“ по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проект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„Прилaгaне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 мерки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успешнa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aдaптaция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към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климaтичните </a:t>
            </a:r>
            <a:r>
              <a:rPr dirty="0" sz="1200">
                <a:latin typeface="Times New Roman"/>
                <a:cs typeface="Times New Roman"/>
              </a:rPr>
              <a:t>промени“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№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BGENVIRONMENT-4.003-</a:t>
            </a:r>
            <a:r>
              <a:rPr dirty="0" sz="1200">
                <a:latin typeface="Times New Roman"/>
                <a:cs typeface="Times New Roman"/>
              </a:rPr>
              <a:t>0017,</a:t>
            </a:r>
            <a:r>
              <a:rPr dirty="0" sz="1200" spc="1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финaнсирaн</a:t>
            </a:r>
            <a:r>
              <a:rPr dirty="0" sz="1200" spc="11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Прогрaмa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„Опaзвaне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 spc="-25">
                <a:latin typeface="Times New Roman"/>
                <a:cs typeface="Times New Roman"/>
              </a:rPr>
              <a:t>нa </a:t>
            </a:r>
            <a:r>
              <a:rPr dirty="0" sz="1200">
                <a:latin typeface="Times New Roman"/>
                <a:cs typeface="Times New Roman"/>
              </a:rPr>
              <a:t>околнaтa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средa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климaтични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промени“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чрез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Финaнсовия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мехaнизъм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Европейското икономическо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прострaнство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2014-2021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 algn="just" marL="87630" marR="9525" indent="45720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Плaнирaното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тридневно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изцяло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прaктическa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нaсоченост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цели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дa </a:t>
            </a:r>
            <a:r>
              <a:rPr dirty="0" sz="1200">
                <a:latin typeface="Times New Roman"/>
                <a:cs typeface="Times New Roman"/>
              </a:rPr>
              <a:t>повиши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компетентносттa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общинските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експерти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рaзрaботвaне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aктуaлизирaне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нa</a:t>
            </a:r>
            <a:endParaRPr sz="1200">
              <a:latin typeface="Times New Roman"/>
              <a:cs typeface="Times New Roman"/>
            </a:endParaRPr>
          </a:p>
          <a:p>
            <a:pPr algn="just" marL="87630" marR="5080">
              <a:lnSpc>
                <a:spcPct val="1102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нормaтивни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плaнови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документи</a:t>
            </a:r>
            <a:r>
              <a:rPr dirty="0" sz="1200" spc="4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облaсттa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климaтa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мехaнизмите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тяхното </a:t>
            </a:r>
            <a:r>
              <a:rPr dirty="0" sz="1200">
                <a:latin typeface="Times New Roman"/>
                <a:cs typeface="Times New Roman"/>
              </a:rPr>
              <a:t>прилaгaне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местно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ниво.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рaмките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обучението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бъде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предстaвено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приложимото зaконодaтелство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световно,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европейско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нaционaлно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ниво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добри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прaктики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прилaгaне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успешни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стрaтегии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смекчaвaне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aдaптaция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към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климaтичните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промени.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отделни </a:t>
            </a:r>
            <a:r>
              <a:rPr dirty="0" sz="1200">
                <a:latin typeface="Times New Roman"/>
                <a:cs typeface="Times New Roman"/>
              </a:rPr>
              <a:t>сесии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предвиденa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рaботa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групи,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подпомaгaнa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лектори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необходимия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опит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и </a:t>
            </a:r>
            <a:r>
              <a:rPr dirty="0" sz="1200">
                <a:latin typeface="Times New Roman"/>
                <a:cs typeface="Times New Roman"/>
              </a:rPr>
              <a:t>експертизa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Бългaрия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Норвегия.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обучението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плaнирaно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учaстие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20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служители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общините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пaртньори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проектa,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рaзпределени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кaкто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следвa: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200">
              <a:latin typeface="Times New Roman"/>
              <a:cs typeface="Times New Roman"/>
            </a:endParaRPr>
          </a:p>
          <a:p>
            <a:pPr marL="772795" indent="-227965">
              <a:lnSpc>
                <a:spcPct val="100000"/>
              </a:lnSpc>
              <a:buFont typeface="Wingdings"/>
              <a:buChar char=""/>
              <a:tabLst>
                <a:tab pos="772795" algn="l"/>
              </a:tabLst>
            </a:pPr>
            <a:r>
              <a:rPr dirty="0" sz="1200">
                <a:latin typeface="Times New Roman"/>
                <a:cs typeface="Times New Roman"/>
              </a:rPr>
              <a:t>Общинa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Блaгоевгрaд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експерти</a:t>
            </a:r>
            <a:endParaRPr sz="1200">
              <a:latin typeface="Times New Roman"/>
              <a:cs typeface="Times New Roman"/>
            </a:endParaRPr>
          </a:p>
          <a:p>
            <a:pPr marL="772795" indent="-227965">
              <a:lnSpc>
                <a:spcPct val="100000"/>
              </a:lnSpc>
              <a:spcBef>
                <a:spcPts val="145"/>
              </a:spcBef>
              <a:buFont typeface="Wingdings"/>
              <a:buChar char=""/>
              <a:tabLst>
                <a:tab pos="772795" algn="l"/>
              </a:tabLst>
            </a:pPr>
            <a:r>
              <a:rPr dirty="0" sz="1200">
                <a:latin typeface="Times New Roman"/>
                <a:cs typeface="Times New Roman"/>
              </a:rPr>
              <a:t>Общинa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Симитли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експерти</a:t>
            </a:r>
            <a:endParaRPr sz="1200">
              <a:latin typeface="Times New Roman"/>
              <a:cs typeface="Times New Roman"/>
            </a:endParaRPr>
          </a:p>
          <a:p>
            <a:pPr marL="772795" indent="-227965">
              <a:lnSpc>
                <a:spcPct val="100000"/>
              </a:lnSpc>
              <a:spcBef>
                <a:spcPts val="145"/>
              </a:spcBef>
              <a:buFont typeface="Wingdings"/>
              <a:buChar char=""/>
              <a:tabLst>
                <a:tab pos="772795" algn="l"/>
              </a:tabLst>
            </a:pPr>
            <a:r>
              <a:rPr dirty="0" sz="1200">
                <a:latin typeface="Times New Roman"/>
                <a:cs typeface="Times New Roman"/>
              </a:rPr>
              <a:t>Общинa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Кочериново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-10">
                <a:latin typeface="Times New Roman"/>
                <a:cs typeface="Times New Roman"/>
              </a:rPr>
              <a:t> експерти</a:t>
            </a:r>
            <a:endParaRPr sz="1200">
              <a:latin typeface="Times New Roman"/>
              <a:cs typeface="Times New Roman"/>
            </a:endParaRPr>
          </a:p>
          <a:p>
            <a:pPr marL="772795" indent="-227965">
              <a:lnSpc>
                <a:spcPct val="100000"/>
              </a:lnSpc>
              <a:spcBef>
                <a:spcPts val="145"/>
              </a:spcBef>
              <a:buFont typeface="Wingdings"/>
              <a:buChar char=""/>
              <a:tabLst>
                <a:tab pos="772795" algn="l"/>
              </a:tabLst>
            </a:pPr>
            <a:r>
              <a:rPr dirty="0" sz="1200">
                <a:latin typeface="Times New Roman"/>
                <a:cs typeface="Times New Roman"/>
              </a:rPr>
              <a:t>Общинa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експерти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7630" marR="5715" indent="457200">
              <a:lnSpc>
                <a:spcPct val="11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При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желaние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включвaне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повече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посочения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брой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служители,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моля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ни </a:t>
            </a:r>
            <a:r>
              <a:rPr dirty="0" sz="1200">
                <a:latin typeface="Times New Roman"/>
                <a:cs typeface="Times New Roman"/>
              </a:rPr>
              <a:t>уведомите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един</a:t>
            </a:r>
            <a:r>
              <a:rPr dirty="0" sz="1200" spc="4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ден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преди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обучението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осигурявaне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необходимите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обучителни </a:t>
            </a:r>
            <a:r>
              <a:rPr dirty="0" sz="1200">
                <a:latin typeface="Times New Roman"/>
                <a:cs typeface="Times New Roman"/>
              </a:rPr>
              <a:t>мaтериaли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учaстниците.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7630" marR="6350" indent="457200">
              <a:lnSpc>
                <a:spcPct val="110200"/>
              </a:lnSpc>
            </a:pPr>
            <a:r>
              <a:rPr dirty="0" sz="1200">
                <a:latin typeface="Times New Roman"/>
                <a:cs typeface="Times New Roman"/>
              </a:rPr>
              <a:t>Кaто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резултaт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обучението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очaквa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дa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бъдaт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идентифицирaни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минимум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3 </a:t>
            </a:r>
            <a:r>
              <a:rPr dirty="0" sz="1200">
                <a:latin typeface="Times New Roman"/>
                <a:cs typeface="Times New Roman"/>
              </a:rPr>
              <a:t>конкретни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мерки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смекчaвaне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aдaптaция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към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изменениятa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климaтa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всякa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общинa,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дa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бъдaт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предложени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включвaне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стрaтегическите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плaнове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прогрaми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нa </a:t>
            </a:r>
            <a:r>
              <a:rPr dirty="0" sz="1200">
                <a:latin typeface="Times New Roman"/>
                <a:cs typeface="Times New Roman"/>
              </a:rPr>
              <a:t>общините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Блaгоевгрaд,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Симитли,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Кочериново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Бобошево.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Обученте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служители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бъдaт </a:t>
            </a:r>
            <a:r>
              <a:rPr dirty="0" sz="1200">
                <a:latin typeface="Times New Roman"/>
                <a:cs typeface="Times New Roman"/>
              </a:rPr>
              <a:t>отговорни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рaзрaботвaнето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плaнa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зa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нaмaлявaне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нa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емисиите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4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R="118110">
              <a:lnSpc>
                <a:spcPct val="100000"/>
              </a:lnSpc>
            </a:pPr>
            <a:r>
              <a:rPr dirty="0" sz="1100" spc="-1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www.eeagrants.bg</a:t>
            </a:r>
            <a:endParaRPr sz="1100">
              <a:latin typeface="Arial"/>
              <a:cs typeface="Arial"/>
            </a:endParaRPr>
          </a:p>
          <a:p>
            <a:pPr algn="ctr" marL="33655" marR="46355">
              <a:lnSpc>
                <a:spcPts val="1030"/>
              </a:lnSpc>
              <a:spcBef>
                <a:spcPts val="65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pамките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npоект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„Пpилагане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меpки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усnешна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адаnтация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npомени“, </a:t>
            </a:r>
            <a:r>
              <a:rPr dirty="0" sz="900" i="1">
                <a:latin typeface="Times New Roman"/>
                <a:cs typeface="Times New Roman"/>
              </a:rPr>
              <a:t>Договоp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0017-C01,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коŭто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nодкpеnа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Пpогpама</a:t>
            </a:r>
            <a:endParaRPr sz="900">
              <a:latin typeface="Times New Roman"/>
              <a:cs typeface="Times New Roman"/>
            </a:endParaRPr>
          </a:p>
          <a:p>
            <a:pPr algn="ctr" marL="12065" marR="22860">
              <a:lnSpc>
                <a:spcPts val="1030"/>
              </a:lnSpc>
              <a:spcBef>
                <a:spcPts val="5"/>
              </a:spcBef>
            </a:pPr>
            <a:r>
              <a:rPr dirty="0" sz="900" i="1">
                <a:latin typeface="Times New Roman"/>
                <a:cs typeface="Times New Roman"/>
              </a:rPr>
              <a:t>„Оnазване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сpеда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 npомени“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чpез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отговоpност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съдъpжанието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npи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10" i="1">
                <a:latin typeface="Times New Roman"/>
                <a:cs typeface="Times New Roman"/>
              </a:rPr>
              <a:t> документ</a:t>
            </a:r>
            <a:endParaRPr sz="900">
              <a:latin typeface="Times New Roman"/>
              <a:cs typeface="Times New Roman"/>
            </a:endParaRPr>
          </a:p>
          <a:p>
            <a:pPr algn="ctr" marR="6350">
              <a:lnSpc>
                <a:spcPts val="1019"/>
              </a:lnSpc>
            </a:pPr>
            <a:r>
              <a:rPr dirty="0" sz="900" i="1">
                <a:latin typeface="Times New Roman"/>
                <a:cs typeface="Times New Roman"/>
              </a:rPr>
              <a:t>отpазява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Пpогpамния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оnеpатоp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26970" y="9718492"/>
            <a:ext cx="18192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80"/>
              </a:lnSpc>
            </a:pPr>
            <a:r>
              <a:rPr dirty="0" sz="900" i="1">
                <a:latin typeface="Times New Roman"/>
                <a:cs typeface="Times New Roman"/>
              </a:rPr>
              <a:t>ект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успешна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7861" y="9693347"/>
            <a:ext cx="6070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17010" algn="l"/>
              </a:tabLst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pамките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npо</a:t>
            </a:r>
            <a:r>
              <a:rPr dirty="0" sz="900" i="1">
                <a:latin typeface="Times New Roman"/>
                <a:cs typeface="Times New Roman"/>
              </a:rPr>
              <a:t>	адаnтация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npомени“,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64895" y="9826241"/>
            <a:ext cx="6257925" cy="556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055"/>
              </a:lnSpc>
              <a:spcBef>
                <a:spcPts val="100"/>
              </a:spcBef>
            </a:pPr>
            <a:r>
              <a:rPr dirty="0" sz="900" i="1">
                <a:latin typeface="Times New Roman"/>
                <a:cs typeface="Times New Roman"/>
              </a:rPr>
              <a:t>Договоp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0017-C01,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коŭто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nодкpеnа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Пpогpама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0"/>
              </a:spcBef>
            </a:pPr>
            <a:r>
              <a:rPr dirty="0" sz="900" i="1">
                <a:latin typeface="Times New Roman"/>
                <a:cs typeface="Times New Roman"/>
              </a:rPr>
              <a:t>„Оnазване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сpеда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npомени“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чpез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0" i="1">
                <a:latin typeface="Times New Roman"/>
                <a:cs typeface="Times New Roman"/>
              </a:rPr>
              <a:t> 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отговоpност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съдъpжанието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документа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npи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отpазява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Пpогpамния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оnеpатоp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157" y="275431"/>
            <a:ext cx="6021656" cy="720622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253032" y="9873995"/>
            <a:ext cx="5415915" cy="6350"/>
          </a:xfrm>
          <a:custGeom>
            <a:avLst/>
            <a:gdLst/>
            <a:ahLst/>
            <a:cxnLst/>
            <a:rect l="l" t="t" r="r" b="b"/>
            <a:pathLst>
              <a:path w="5415915" h="6350">
                <a:moveTo>
                  <a:pt x="5412600" y="0"/>
                </a:moveTo>
                <a:lnTo>
                  <a:pt x="3035" y="0"/>
                </a:lnTo>
                <a:lnTo>
                  <a:pt x="0" y="0"/>
                </a:lnTo>
                <a:lnTo>
                  <a:pt x="0" y="3048"/>
                </a:lnTo>
                <a:lnTo>
                  <a:pt x="0" y="6096"/>
                </a:lnTo>
                <a:lnTo>
                  <a:pt x="3035" y="6096"/>
                </a:lnTo>
                <a:lnTo>
                  <a:pt x="5412600" y="6096"/>
                </a:lnTo>
                <a:lnTo>
                  <a:pt x="5412600" y="3048"/>
                </a:lnTo>
                <a:lnTo>
                  <a:pt x="5412600" y="0"/>
                </a:lnTo>
                <a:close/>
              </a:path>
              <a:path w="5415915" h="6350">
                <a:moveTo>
                  <a:pt x="5415724" y="0"/>
                </a:moveTo>
                <a:lnTo>
                  <a:pt x="5412689" y="0"/>
                </a:lnTo>
                <a:lnTo>
                  <a:pt x="5412689" y="3048"/>
                </a:lnTo>
                <a:lnTo>
                  <a:pt x="5412689" y="6096"/>
                </a:lnTo>
                <a:lnTo>
                  <a:pt x="5415724" y="6096"/>
                </a:lnTo>
                <a:lnTo>
                  <a:pt x="5415724" y="3048"/>
                </a:lnTo>
                <a:lnTo>
                  <a:pt x="5415724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823210" y="9568881"/>
            <a:ext cx="1886585" cy="241300"/>
          </a:xfrm>
          <a:custGeom>
            <a:avLst/>
            <a:gdLst/>
            <a:ahLst/>
            <a:cxnLst/>
            <a:rect l="l" t="t" r="r" b="b"/>
            <a:pathLst>
              <a:path w="1886585" h="241300">
                <a:moveTo>
                  <a:pt x="1886585" y="0"/>
                </a:moveTo>
                <a:lnTo>
                  <a:pt x="0" y="0"/>
                </a:lnTo>
                <a:lnTo>
                  <a:pt x="0" y="241300"/>
                </a:lnTo>
                <a:lnTo>
                  <a:pt x="1886585" y="241300"/>
                </a:lnTo>
                <a:lnTo>
                  <a:pt x="18865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3176142" y="9592460"/>
            <a:ext cx="11817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www.eeagrants.bg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98369" y="1177800"/>
            <a:ext cx="6058535" cy="1636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065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парникови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газове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АИК,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бъдат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предложени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приемане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Общинските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съвети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>
                <a:latin typeface="Times New Roman"/>
                <a:cs typeface="Times New Roman"/>
              </a:rPr>
              <a:t>контретната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община.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ct val="110400"/>
              </a:lnSpc>
            </a:pPr>
            <a:r>
              <a:rPr dirty="0" sz="1200">
                <a:latin typeface="Times New Roman"/>
                <a:cs typeface="Times New Roman"/>
              </a:rPr>
              <a:t>Обучението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проведе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периода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 22.06.2023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гр.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Благоевград,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пл.</a:t>
            </a:r>
            <a:r>
              <a:rPr dirty="0" sz="1200" spc="-10">
                <a:latin typeface="Times New Roman"/>
                <a:cs typeface="Times New Roman"/>
              </a:rPr>
              <a:t> „Георги </a:t>
            </a:r>
            <a:r>
              <a:rPr dirty="0" sz="1200">
                <a:latin typeface="Times New Roman"/>
                <a:cs typeface="Times New Roman"/>
              </a:rPr>
              <a:t>Измирлиев“ №1, Зала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„22-</a:t>
            </a:r>
            <a:r>
              <a:rPr dirty="0" sz="1200">
                <a:latin typeface="Times New Roman"/>
                <a:cs typeface="Times New Roman"/>
              </a:rPr>
              <a:t>ри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септември“,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начален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час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9:00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часа на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20.06.2023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съгласно </a:t>
            </a:r>
            <a:r>
              <a:rPr dirty="0" sz="1200">
                <a:latin typeface="Times New Roman"/>
                <a:cs typeface="Times New Roman"/>
              </a:rPr>
              <a:t>приложената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програма.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Очакваме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Ви!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52697" y="3247765"/>
            <a:ext cx="4434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25" b="1" i="1">
                <a:latin typeface="Times New Roman"/>
                <a:cs typeface="Times New Roman"/>
              </a:rPr>
              <a:t>PAБOТИM</a:t>
            </a:r>
            <a:r>
              <a:rPr dirty="0" sz="1400" spc="3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3</a:t>
            </a:r>
            <a:r>
              <a:rPr dirty="0" sz="1400" spc="-190" b="1" i="1">
                <a:latin typeface="Times New Roman"/>
                <a:cs typeface="Times New Roman"/>
              </a:rPr>
              <a:t> </a:t>
            </a:r>
            <a:r>
              <a:rPr dirty="0" sz="1400" spc="114" b="1" i="1">
                <a:latin typeface="Times New Roman"/>
                <a:cs typeface="Times New Roman"/>
              </a:rPr>
              <a:t>AEДHO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3</a:t>
            </a:r>
            <a:r>
              <a:rPr dirty="0" sz="1400" spc="-18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00" b="1" i="1">
                <a:solidFill>
                  <a:srgbClr val="007F00"/>
                </a:solidFill>
                <a:latin typeface="Times New Roman"/>
                <a:cs typeface="Times New Roman"/>
              </a:rPr>
              <a:t>ПO-</a:t>
            </a:r>
            <a:r>
              <a:rPr dirty="0" sz="1400" spc="-190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007F00"/>
                </a:solidFill>
                <a:latin typeface="Times New Roman"/>
                <a:cs typeface="Times New Roman"/>
              </a:rPr>
              <a:t>3</a:t>
            </a:r>
            <a:r>
              <a:rPr dirty="0" sz="1400" spc="-185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spc="120" b="1" i="1">
                <a:solidFill>
                  <a:srgbClr val="007F00"/>
                </a:solidFill>
                <a:latin typeface="Times New Roman"/>
                <a:cs typeface="Times New Roman"/>
              </a:rPr>
              <a:t>EKEHA</a:t>
            </a:r>
            <a:r>
              <a:rPr dirty="0" sz="1400" spc="330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spc="110" b="1" i="1">
                <a:latin typeface="Times New Roman"/>
                <a:cs typeface="Times New Roman"/>
              </a:rPr>
              <a:t>EBPOПA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3732695"/>
            <a:ext cx="531558" cy="69058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3722027"/>
            <a:ext cx="511626" cy="68112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3743235"/>
            <a:ext cx="520928" cy="690587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3732695"/>
            <a:ext cx="542201" cy="690587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3753853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823210" y="9664903"/>
            <a:ext cx="1886585" cy="145415"/>
          </a:xfrm>
          <a:custGeom>
            <a:avLst/>
            <a:gdLst/>
            <a:ahLst/>
            <a:cxnLst/>
            <a:rect l="l" t="t" r="r" b="b"/>
            <a:pathLst>
              <a:path w="1886585" h="145415">
                <a:moveTo>
                  <a:pt x="0" y="145276"/>
                </a:moveTo>
                <a:lnTo>
                  <a:pt x="1886585" y="145276"/>
                </a:lnTo>
                <a:lnTo>
                  <a:pt x="1886585" y="0"/>
                </a:lnTo>
                <a:lnTo>
                  <a:pt x="0" y="0"/>
                </a:lnTo>
                <a:lnTo>
                  <a:pt x="0" y="1452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798371" y="1191513"/>
            <a:ext cx="5803900" cy="2240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540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Times New Roman"/>
                <a:cs typeface="Times New Roman"/>
              </a:rPr>
              <a:t>ПРОГРАМА</a:t>
            </a:r>
            <a:endParaRPr sz="2000">
              <a:latin typeface="Times New Roman"/>
              <a:cs typeface="Times New Roman"/>
            </a:endParaRPr>
          </a:p>
          <a:p>
            <a:pPr algn="ctr" marL="250825">
              <a:lnSpc>
                <a:spcPct val="100000"/>
              </a:lnSpc>
              <a:spcBef>
                <a:spcPts val="108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ОБЩИНСКИ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СЛУЖИТЕЛИ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ТЕMА:</a:t>
            </a:r>
            <a:endParaRPr sz="1200">
              <a:latin typeface="Times New Roman"/>
              <a:cs typeface="Times New Roman"/>
            </a:endParaRPr>
          </a:p>
          <a:p>
            <a:pPr algn="ctr" marL="264160" marR="5080">
              <a:lnSpc>
                <a:spcPct val="110800"/>
              </a:lnSpc>
              <a:spcBef>
                <a:spcPts val="10"/>
              </a:spcBef>
            </a:pPr>
            <a:r>
              <a:rPr dirty="0" sz="1200" b="1">
                <a:latin typeface="Times New Roman"/>
                <a:cs typeface="Times New Roman"/>
              </a:rPr>
              <a:t>„EФEКTИBHО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ПЛАHИРАHE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И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ПРИЛАГАHE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HА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МECTHИ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ПОЛИTИКИ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ПО </a:t>
            </a:r>
            <a:r>
              <a:rPr dirty="0" sz="1200" spc="-10" b="1">
                <a:latin typeface="Times New Roman"/>
                <a:cs typeface="Times New Roman"/>
              </a:rPr>
              <a:t>КЛИМАTА“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Период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провеждане: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20.06.2023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22.06.2023</a:t>
            </a:r>
            <a:endParaRPr sz="1200">
              <a:latin typeface="Times New Roman"/>
              <a:cs typeface="Times New Roman"/>
            </a:endParaRPr>
          </a:p>
          <a:p>
            <a:pPr marL="12700" marR="52197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Mясто: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Зала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„22-</a:t>
            </a:r>
            <a:r>
              <a:rPr dirty="0" sz="1200">
                <a:latin typeface="Times New Roman"/>
                <a:cs typeface="Times New Roman"/>
              </a:rPr>
              <a:t>ри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септември“,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гр.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Благоевград,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„Георги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Измирлиев“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№1 </a:t>
            </a:r>
            <a:r>
              <a:rPr dirty="0" sz="1200">
                <a:latin typeface="Times New Roman"/>
                <a:cs typeface="Times New Roman"/>
              </a:rPr>
              <a:t>Pаботен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език: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Български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език,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осигурен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превод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български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английски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език.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ДEH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20.06.2023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42185" y="3447921"/>
          <a:ext cx="6102350" cy="5238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203835">
                <a:tc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9:00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9:30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Посрещане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регистрация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участниците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T w="6350">
                      <a:solidFill>
                        <a:srgbClr val="7F7F7F"/>
                      </a:solidFill>
                      <a:prstDash val="solid"/>
                    </a:lnT>
                    <a:solidFill>
                      <a:srgbClr val="F2F2F2"/>
                    </a:solidFill>
                  </a:tcPr>
                </a:tc>
              </a:tr>
              <a:tr h="60452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9:30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10:00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Bъведение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178435">
                        <a:lnSpc>
                          <a:spcPts val="1580"/>
                        </a:lnSpc>
                        <a:spcBef>
                          <a:spcPts val="6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участниците,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програма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обучението,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правила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работа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промени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глобален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контекст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устойчиво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развитие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ООН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2030,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законодателство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13:00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промени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национален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контекст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26745">
                        <a:lnSpc>
                          <a:spcPts val="1580"/>
                        </a:lnSpc>
                        <a:spcBef>
                          <a:spcPts val="5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Законодателна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стратегическа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рамка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промени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България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Pолята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общините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прилагането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по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ограничаване/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климата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14:00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20" i="1">
                          <a:latin typeface="Times New Roman"/>
                          <a:cs typeface="Times New Roman"/>
                        </a:rPr>
                        <a:t>Обяд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80581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14:00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15:00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Местни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климата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местни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климатични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политики;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законодателна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33464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стратегическа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рамка,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институционална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система,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процедури,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експертна подкрепа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15:00-15:15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141097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16:50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Местни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климата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135255">
                        <a:lnSpc>
                          <a:spcPts val="1580"/>
                        </a:lnSpc>
                        <a:spcBef>
                          <a:spcPts val="6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местния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контекст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общинската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нормативна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рамка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действие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смекчаване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климата,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база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предварителен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анализ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презентации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предварителния</a:t>
                      </a:r>
                      <a:r>
                        <a:rPr dirty="0" sz="1200" spc="-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анализ</a:t>
                      </a:r>
                      <a:r>
                        <a:rPr dirty="0" sz="1200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i="1">
                          <a:latin typeface="Times New Roman"/>
                          <a:cs typeface="Times New Roman"/>
                        </a:rPr>
                        <a:t>от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общините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217170">
                        <a:lnSpc>
                          <a:spcPts val="1600"/>
                        </a:lnSpc>
                        <a:spcBef>
                          <a:spcPts val="6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Секторни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адаптация/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смекчаване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промени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местно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ниво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16:50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17:00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Обобщение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18:30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Вечеря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798374" y="9080753"/>
            <a:ext cx="14522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ДEH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21.06.2023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2185" y="9311385"/>
            <a:ext cx="1207770" cy="353695"/>
          </a:xfrm>
          <a:prstGeom prst="rect">
            <a:avLst/>
          </a:prstGeom>
          <a:solidFill>
            <a:srgbClr val="F2F2F2"/>
          </a:solidFill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ts val="1355"/>
              </a:lnSpc>
            </a:pPr>
            <a:r>
              <a:rPr dirty="0" sz="1200" b="1">
                <a:latin typeface="Times New Roman"/>
                <a:cs typeface="Times New Roman"/>
              </a:rPr>
              <a:t>9:30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9:40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955547" y="9311385"/>
            <a:ext cx="4815840" cy="353695"/>
          </a:xfrm>
          <a:prstGeom prst="rect">
            <a:avLst/>
          </a:prstGeom>
          <a:solidFill>
            <a:srgbClr val="F2F2F2"/>
          </a:solidFill>
        </p:spPr>
        <p:txBody>
          <a:bodyPr wrap="square" lIns="0" tIns="65405" rIns="0" bIns="0" rtlCol="0" vert="horz">
            <a:spAutoFit/>
          </a:bodyPr>
          <a:lstStyle/>
          <a:p>
            <a:pPr marL="65405">
              <a:lnSpc>
                <a:spcPct val="100000"/>
              </a:lnSpc>
              <a:spcBef>
                <a:spcPts val="515"/>
              </a:spcBef>
            </a:pPr>
            <a:r>
              <a:rPr dirty="0" sz="1200" spc="-10" b="1">
                <a:latin typeface="Times New Roman"/>
                <a:cs typeface="Times New Roman"/>
              </a:rPr>
              <a:t>Bъведение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42175" y="9305289"/>
            <a:ext cx="6028690" cy="360045"/>
          </a:xfrm>
          <a:custGeom>
            <a:avLst/>
            <a:gdLst/>
            <a:ahLst/>
            <a:cxnLst/>
            <a:rect l="l" t="t" r="r" b="b"/>
            <a:pathLst>
              <a:path w="6028690" h="360045">
                <a:moveTo>
                  <a:pt x="6028575" y="0"/>
                </a:moveTo>
                <a:lnTo>
                  <a:pt x="1213370" y="0"/>
                </a:lnTo>
                <a:lnTo>
                  <a:pt x="1207312" y="0"/>
                </a:lnTo>
                <a:lnTo>
                  <a:pt x="0" y="0"/>
                </a:lnTo>
                <a:lnTo>
                  <a:pt x="0" y="6096"/>
                </a:lnTo>
                <a:lnTo>
                  <a:pt x="1207274" y="6096"/>
                </a:lnTo>
                <a:lnTo>
                  <a:pt x="1207274" y="359625"/>
                </a:lnTo>
                <a:lnTo>
                  <a:pt x="1213370" y="359625"/>
                </a:lnTo>
                <a:lnTo>
                  <a:pt x="1213370" y="6096"/>
                </a:lnTo>
                <a:lnTo>
                  <a:pt x="6028575" y="6096"/>
                </a:lnTo>
                <a:lnTo>
                  <a:pt x="6028575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826970" y="9718492"/>
            <a:ext cx="18192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80"/>
              </a:lnSpc>
            </a:pPr>
            <a:r>
              <a:rPr dirty="0" sz="900" i="1">
                <a:latin typeface="Times New Roman"/>
                <a:cs typeface="Times New Roman"/>
              </a:rPr>
              <a:t>ект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успешна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176142" y="9624704"/>
            <a:ext cx="118173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75"/>
              </a:lnSpc>
            </a:pPr>
            <a:r>
              <a:rPr dirty="0" sz="1100" spc="-1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www.eeagrants.bg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57861" y="9705792"/>
            <a:ext cx="21812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рамките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про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62715" y="9705792"/>
            <a:ext cx="20656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адаптация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промени“,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98374" y="9838687"/>
            <a:ext cx="57892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Договор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0017-C01,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коŭто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подкрепа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Програма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64895" y="9969749"/>
            <a:ext cx="6257925" cy="4146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среда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промени“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чрез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0" i="1">
                <a:latin typeface="Times New Roman"/>
                <a:cs typeface="Times New Roman"/>
              </a:rPr>
              <a:t> 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отговорност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съдържанието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документа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отразява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Програмния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оператор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823210" y="9600893"/>
            <a:ext cx="1886585" cy="209550"/>
          </a:xfrm>
          <a:custGeom>
            <a:avLst/>
            <a:gdLst/>
            <a:ahLst/>
            <a:cxnLst/>
            <a:rect l="l" t="t" r="r" b="b"/>
            <a:pathLst>
              <a:path w="1886585" h="209550">
                <a:moveTo>
                  <a:pt x="0" y="209287"/>
                </a:moveTo>
                <a:lnTo>
                  <a:pt x="1886585" y="209287"/>
                </a:lnTo>
                <a:lnTo>
                  <a:pt x="1886585" y="0"/>
                </a:lnTo>
                <a:lnTo>
                  <a:pt x="0" y="0"/>
                </a:lnTo>
                <a:lnTo>
                  <a:pt x="0" y="209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42185" y="1222499"/>
          <a:ext cx="6104890" cy="7017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0310"/>
                <a:gridCol w="4818380"/>
              </a:tblGrid>
              <a:tr h="27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програмата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деня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158940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9:40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Местни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климатични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добри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практики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добри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смекчаване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КП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194945">
                        <a:lnSpc>
                          <a:spcPct val="110800"/>
                        </a:lnSpc>
                        <a:spcBef>
                          <a:spcPts val="59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Pамка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разработване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Планове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действие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устойчива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енергия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насоки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Глобалното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споразумение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кметовете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 marR="63754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Планове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действие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устойчива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енергия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опитът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българските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градове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София и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Габрово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5405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865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151320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11:30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12:30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marR="274955">
                        <a:lnSpc>
                          <a:spcPct val="110000"/>
                        </a:lnSpc>
                        <a:spcBef>
                          <a:spcPts val="37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подход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основан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реални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потребности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сътрудничество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715645">
                        <a:lnSpc>
                          <a:spcPct val="110000"/>
                        </a:lnSpc>
                        <a:spcBef>
                          <a:spcPts val="57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Оценка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уязвимостта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към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промни. Оценка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капацитета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адаптация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83210">
                        <a:lnSpc>
                          <a:spcPct val="11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Инструменти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ефективно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мониторинг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Норвегия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12:30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13:30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200" spc="-20" i="1">
                          <a:latin typeface="Times New Roman"/>
                          <a:cs typeface="Times New Roman"/>
                        </a:rPr>
                        <a:t>Обяд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13:30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15:00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marR="274955">
                        <a:lnSpc>
                          <a:spcPct val="110000"/>
                        </a:lnSpc>
                        <a:spcBef>
                          <a:spcPts val="37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 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подход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основан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реални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потребности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сътрудничество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913130">
                        <a:lnSpc>
                          <a:spcPct val="11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Анализ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контекста,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анализ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заинтересованите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страни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идентифициране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предизвикателствата.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15:00-15:15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833119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17:00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marR="542925">
                        <a:lnSpc>
                          <a:spcPct val="110800"/>
                        </a:lnSpc>
                        <a:spcBef>
                          <a:spcPts val="3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дефиниране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ренения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Pазработване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оценка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алтернативи,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решения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72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353695">
                <a:tc>
                  <a:txBody>
                    <a:bodyPr/>
                    <a:lstStyle/>
                    <a:p>
                      <a:pPr marL="68580">
                        <a:lnSpc>
                          <a:spcPts val="136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17:00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17:10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Обобщение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865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18:30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Вечеря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23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2826970" y="9718492"/>
            <a:ext cx="18192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80"/>
              </a:lnSpc>
            </a:pPr>
            <a:r>
              <a:rPr dirty="0" sz="900" i="1">
                <a:latin typeface="Times New Roman"/>
                <a:cs typeface="Times New Roman"/>
              </a:rPr>
              <a:t>ект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успешна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176142" y="9624704"/>
            <a:ext cx="118173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75"/>
              </a:lnSpc>
            </a:pPr>
            <a:r>
              <a:rPr dirty="0" sz="1100" spc="-1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www.eeagrants.bg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57861" y="9705792"/>
            <a:ext cx="21812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рамките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про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662715" y="9705792"/>
            <a:ext cx="20656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адаптация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промени“,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98374" y="9838687"/>
            <a:ext cx="57892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i="1">
                <a:latin typeface="Times New Roman"/>
                <a:cs typeface="Times New Roman"/>
              </a:rPr>
              <a:t>Договор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0017-C01,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коŭто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подкрепа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Програма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64895" y="9969749"/>
            <a:ext cx="6257925" cy="4146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>
              <a:lnSpc>
                <a:spcPts val="1030"/>
              </a:lnSpc>
              <a:spcBef>
                <a:spcPts val="75"/>
              </a:spcBef>
            </a:pP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среда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промени“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чрез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0" i="1">
                <a:latin typeface="Times New Roman"/>
                <a:cs typeface="Times New Roman"/>
              </a:rPr>
              <a:t> 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отговорност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съдържанието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документа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отразява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Програмния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оператор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98374" y="8564117"/>
            <a:ext cx="1452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ДЕН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22.06.2023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742185" y="8788652"/>
          <a:ext cx="6102350" cy="807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4756150"/>
              </a:tblGrid>
              <a:tr h="406400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9:30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9:40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9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Въведение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програмата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деня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презентация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T w="6350">
                      <a:solidFill>
                        <a:srgbClr val="7F7F7F"/>
                      </a:solidFill>
                      <a:prstDash val="solid"/>
                    </a:lnT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9:40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10:00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Сесия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„Въпроси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отговори“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политики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 –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дефиниране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26970" y="9718492"/>
            <a:ext cx="18192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80"/>
              </a:lnSpc>
            </a:pPr>
            <a:r>
              <a:rPr dirty="0" sz="900" i="1">
                <a:latin typeface="Times New Roman"/>
                <a:cs typeface="Times New Roman"/>
              </a:rPr>
              <a:t>ект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успешна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7861" y="9693347"/>
            <a:ext cx="60706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17010" algn="l"/>
              </a:tabLst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pамките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пpо</a:t>
            </a:r>
            <a:r>
              <a:rPr dirty="0" sz="900" i="1">
                <a:latin typeface="Times New Roman"/>
                <a:cs typeface="Times New Roman"/>
              </a:rPr>
              <a:t>	адаптация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пpомени“,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64895" y="9826241"/>
            <a:ext cx="6257925" cy="556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055"/>
              </a:lnSpc>
              <a:spcBef>
                <a:spcPts val="100"/>
              </a:spcBef>
            </a:pPr>
            <a:r>
              <a:rPr dirty="0" sz="900" i="1">
                <a:latin typeface="Times New Roman"/>
                <a:cs typeface="Times New Roman"/>
              </a:rPr>
              <a:t>Договоp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0017-C01,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коŭто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подкpепа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Пpогpама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0"/>
              </a:spcBef>
            </a:pP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сpеда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пpомени“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чpез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0" i="1">
                <a:latin typeface="Times New Roman"/>
                <a:cs typeface="Times New Roman"/>
              </a:rPr>
              <a:t> 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отговоpност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съдъpжанието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документа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пpи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отpазява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Пpогpамния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опеpатоp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157" y="275431"/>
            <a:ext cx="6021656" cy="720622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253032" y="9873995"/>
            <a:ext cx="5415915" cy="6350"/>
          </a:xfrm>
          <a:custGeom>
            <a:avLst/>
            <a:gdLst/>
            <a:ahLst/>
            <a:cxnLst/>
            <a:rect l="l" t="t" r="r" b="b"/>
            <a:pathLst>
              <a:path w="5415915" h="6350">
                <a:moveTo>
                  <a:pt x="5412600" y="0"/>
                </a:moveTo>
                <a:lnTo>
                  <a:pt x="3035" y="0"/>
                </a:lnTo>
                <a:lnTo>
                  <a:pt x="0" y="0"/>
                </a:lnTo>
                <a:lnTo>
                  <a:pt x="0" y="3048"/>
                </a:lnTo>
                <a:lnTo>
                  <a:pt x="0" y="6096"/>
                </a:lnTo>
                <a:lnTo>
                  <a:pt x="3035" y="6096"/>
                </a:lnTo>
                <a:lnTo>
                  <a:pt x="5412600" y="6096"/>
                </a:lnTo>
                <a:lnTo>
                  <a:pt x="5412600" y="3048"/>
                </a:lnTo>
                <a:lnTo>
                  <a:pt x="5412600" y="0"/>
                </a:lnTo>
                <a:close/>
              </a:path>
              <a:path w="5415915" h="6350">
                <a:moveTo>
                  <a:pt x="5415724" y="0"/>
                </a:moveTo>
                <a:lnTo>
                  <a:pt x="5412689" y="0"/>
                </a:lnTo>
                <a:lnTo>
                  <a:pt x="5412689" y="3048"/>
                </a:lnTo>
                <a:lnTo>
                  <a:pt x="5412689" y="6096"/>
                </a:lnTo>
                <a:lnTo>
                  <a:pt x="5415724" y="6096"/>
                </a:lnTo>
                <a:lnTo>
                  <a:pt x="5415724" y="3048"/>
                </a:lnTo>
                <a:lnTo>
                  <a:pt x="5415724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823210" y="9568881"/>
            <a:ext cx="1886585" cy="241300"/>
          </a:xfrm>
          <a:custGeom>
            <a:avLst/>
            <a:gdLst/>
            <a:ahLst/>
            <a:cxnLst/>
            <a:rect l="l" t="t" r="r" b="b"/>
            <a:pathLst>
              <a:path w="1886585" h="241300">
                <a:moveTo>
                  <a:pt x="1886585" y="0"/>
                </a:moveTo>
                <a:lnTo>
                  <a:pt x="0" y="0"/>
                </a:lnTo>
                <a:lnTo>
                  <a:pt x="0" y="241300"/>
                </a:lnTo>
                <a:lnTo>
                  <a:pt x="1886585" y="241300"/>
                </a:lnTo>
                <a:lnTo>
                  <a:pt x="18865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3176142" y="9592460"/>
            <a:ext cx="11817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www.eeagrants.bg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742185" y="1222499"/>
          <a:ext cx="6102350" cy="3423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0000"/>
                <a:gridCol w="4756150"/>
              </a:tblGrid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ренения</a:t>
                      </a:r>
                      <a:r>
                        <a:rPr dirty="0" sz="1200" spc="1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(II</a:t>
                      </a:r>
                      <a:r>
                        <a:rPr dirty="0" sz="12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част)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Разработване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оценка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алтернативи,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решения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60452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12:30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Интегрирано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смекчаване/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към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климата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изпълнението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ресурси,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бюджетиране,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индикатори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12:30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13:30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spc="-20" i="1">
                          <a:latin typeface="Times New Roman"/>
                          <a:cs typeface="Times New Roman"/>
                        </a:rPr>
                        <a:t>Обяд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13:30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15:00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Интегрирано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смекчаване/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към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(II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част)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86995">
                        <a:lnSpc>
                          <a:spcPts val="1590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Интегрирано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смекчаване/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местно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ниво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15:00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15:15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i="1">
                          <a:latin typeface="Times New Roman"/>
                          <a:cs typeface="Times New Roman"/>
                        </a:rPr>
                        <a:t>Кафе</a:t>
                      </a:r>
                      <a:r>
                        <a:rPr dirty="0" sz="1200" spc="-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пауза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15:15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16:00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Интегрирано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планиране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смекчаване/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към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2118995">
                        <a:lnSpc>
                          <a:spcPts val="158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(III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част)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Оценка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рамката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местни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политики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16:00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16:30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Обобщение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17:00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F7F7F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Вечеря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изпращане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участници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 txBox="1"/>
          <p:nvPr/>
        </p:nvSpPr>
        <p:spPr>
          <a:xfrm>
            <a:off x="1322577" y="5236590"/>
            <a:ext cx="4918710" cy="12884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16510">
              <a:lnSpc>
                <a:spcPct val="100000"/>
              </a:lnSpc>
              <a:spcBef>
                <a:spcPts val="105"/>
              </a:spcBef>
            </a:pPr>
            <a:r>
              <a:rPr dirty="0" sz="1400" spc="125" b="1" i="1">
                <a:latin typeface="Times New Roman"/>
                <a:cs typeface="Times New Roman"/>
              </a:rPr>
              <a:t>PAБOТИM</a:t>
            </a:r>
            <a:r>
              <a:rPr dirty="0" sz="1400" spc="3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3</a:t>
            </a:r>
            <a:r>
              <a:rPr dirty="0" sz="1400" spc="-190" b="1" i="1">
                <a:latin typeface="Times New Roman"/>
                <a:cs typeface="Times New Roman"/>
              </a:rPr>
              <a:t> </a:t>
            </a:r>
            <a:r>
              <a:rPr dirty="0" sz="1400" spc="114" b="1" i="1">
                <a:latin typeface="Times New Roman"/>
                <a:cs typeface="Times New Roman"/>
              </a:rPr>
              <a:t>AEДHO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3</a:t>
            </a:r>
            <a:r>
              <a:rPr dirty="0" sz="1400" spc="-18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00" b="1" i="1">
                <a:solidFill>
                  <a:srgbClr val="007F00"/>
                </a:solidFill>
                <a:latin typeface="Times New Roman"/>
                <a:cs typeface="Times New Roman"/>
              </a:rPr>
              <a:t>ПO-</a:t>
            </a:r>
            <a:r>
              <a:rPr dirty="0" sz="1400" spc="-190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007F00"/>
                </a:solidFill>
                <a:latin typeface="Times New Roman"/>
                <a:cs typeface="Times New Roman"/>
              </a:rPr>
              <a:t>3</a:t>
            </a:r>
            <a:r>
              <a:rPr dirty="0" sz="1400" spc="-185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spc="120" b="1" i="1">
                <a:solidFill>
                  <a:srgbClr val="007F00"/>
                </a:solidFill>
                <a:latin typeface="Times New Roman"/>
                <a:cs typeface="Times New Roman"/>
              </a:rPr>
              <a:t>EKEHA</a:t>
            </a:r>
            <a:r>
              <a:rPr dirty="0" sz="1400" spc="330" b="1" i="1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dirty="0" sz="1400" spc="110" b="1" i="1">
                <a:latin typeface="Times New Roman"/>
                <a:cs typeface="Times New Roman"/>
              </a:rPr>
              <a:t>EBPOПA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60"/>
              </a:lnSpc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spc="32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pамките</a:t>
            </a:r>
            <a:r>
              <a:rPr dirty="0" sz="1400" spc="320" i="1">
                <a:latin typeface="Times New Roman"/>
                <a:cs typeface="Times New Roman"/>
              </a:rPr>
              <a:t> </a:t>
            </a:r>
            <a:r>
              <a:rPr dirty="0" sz="1400" spc="70" i="1">
                <a:latin typeface="Times New Roman"/>
                <a:cs typeface="Times New Roman"/>
              </a:rPr>
              <a:t>на</a:t>
            </a:r>
            <a:r>
              <a:rPr dirty="0" sz="1400" spc="33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пpоект</a:t>
            </a:r>
            <a:r>
              <a:rPr dirty="0" sz="1400" spc="350" i="1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BGENVIRONMENT-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4</a:t>
            </a:r>
            <a:r>
              <a:rPr dirty="0" sz="1400" spc="-18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r>
              <a:rPr dirty="0" sz="1400" spc="-200" i="1">
                <a:latin typeface="Times New Roman"/>
                <a:cs typeface="Times New Roman"/>
              </a:rPr>
              <a:t> </a:t>
            </a:r>
            <a:r>
              <a:rPr dirty="0" sz="1400" spc="105" i="1">
                <a:latin typeface="Times New Roman"/>
                <a:cs typeface="Times New Roman"/>
              </a:rPr>
              <a:t>003</a:t>
            </a:r>
            <a:r>
              <a:rPr dirty="0" sz="1400" spc="-17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-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sz="1400" spc="100" i="1">
                <a:latin typeface="Times New Roman"/>
                <a:cs typeface="Times New Roman"/>
              </a:rPr>
              <a:t>0017 </a:t>
            </a:r>
            <a:endParaRPr sz="1400">
              <a:latin typeface="Times New Roman"/>
              <a:cs typeface="Times New Roman"/>
            </a:endParaRPr>
          </a:p>
          <a:p>
            <a:pPr algn="ctr" marL="103505" marR="61594">
              <a:lnSpc>
                <a:spcPts val="1620"/>
              </a:lnSpc>
              <a:spcBef>
                <a:spcPts val="85"/>
              </a:spcBef>
            </a:pPr>
            <a:r>
              <a:rPr dirty="0" sz="1400" b="1" i="1">
                <a:latin typeface="Times New Roman"/>
                <a:cs typeface="Times New Roman"/>
              </a:rPr>
              <a:t>„</a:t>
            </a:r>
            <a:r>
              <a:rPr dirty="0" sz="1400" spc="-190" b="1" i="1">
                <a:latin typeface="Times New Roman"/>
                <a:cs typeface="Times New Roman"/>
              </a:rPr>
              <a:t> </a:t>
            </a:r>
            <a:r>
              <a:rPr dirty="0" sz="1400" spc="135" b="1" i="1">
                <a:latin typeface="Times New Roman"/>
                <a:cs typeface="Times New Roman"/>
              </a:rPr>
              <a:t>Пpuлаганe</a:t>
            </a:r>
            <a:r>
              <a:rPr dirty="0" sz="1400" spc="320" b="1" i="1">
                <a:latin typeface="Times New Roman"/>
                <a:cs typeface="Times New Roman"/>
              </a:rPr>
              <a:t> </a:t>
            </a:r>
            <a:r>
              <a:rPr dirty="0" sz="1400" spc="75" b="1" i="1">
                <a:latin typeface="Times New Roman"/>
                <a:cs typeface="Times New Roman"/>
              </a:rPr>
              <a:t>на</a:t>
            </a:r>
            <a:r>
              <a:rPr dirty="0" sz="1400" spc="340" b="1" i="1">
                <a:latin typeface="Times New Roman"/>
                <a:cs typeface="Times New Roman"/>
              </a:rPr>
              <a:t> </a:t>
            </a:r>
            <a:r>
              <a:rPr dirty="0" sz="1400" spc="114" b="1" i="1">
                <a:latin typeface="Times New Roman"/>
                <a:cs typeface="Times New Roman"/>
              </a:rPr>
              <a:t>мepкu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spc="70" b="1" i="1">
                <a:latin typeface="Times New Roman"/>
                <a:cs typeface="Times New Roman"/>
              </a:rPr>
              <a:t>за</a:t>
            </a:r>
            <a:r>
              <a:rPr dirty="0" sz="1400" spc="325" b="1" i="1">
                <a:latin typeface="Times New Roman"/>
                <a:cs typeface="Times New Roman"/>
              </a:rPr>
              <a:t> </a:t>
            </a:r>
            <a:r>
              <a:rPr dirty="0" sz="1400" spc="130" b="1" i="1">
                <a:latin typeface="Times New Roman"/>
                <a:cs typeface="Times New Roman"/>
              </a:rPr>
              <a:t>ycneшна</a:t>
            </a:r>
            <a:r>
              <a:rPr dirty="0" sz="1400" spc="325" b="1" i="1">
                <a:latin typeface="Times New Roman"/>
                <a:cs typeface="Times New Roman"/>
              </a:rPr>
              <a:t> </a:t>
            </a:r>
            <a:r>
              <a:rPr dirty="0" sz="1400" spc="135" b="1" i="1">
                <a:latin typeface="Times New Roman"/>
                <a:cs typeface="Times New Roman"/>
              </a:rPr>
              <a:t>адаnmацuя</a:t>
            </a:r>
            <a:r>
              <a:rPr dirty="0" sz="1400" spc="310" b="1" i="1">
                <a:latin typeface="Times New Roman"/>
                <a:cs typeface="Times New Roman"/>
              </a:rPr>
              <a:t> </a:t>
            </a:r>
            <a:r>
              <a:rPr dirty="0" sz="1400" spc="105" b="1" i="1">
                <a:latin typeface="Times New Roman"/>
                <a:cs typeface="Times New Roman"/>
              </a:rPr>
              <a:t>кьм </a:t>
            </a:r>
            <a:r>
              <a:rPr dirty="0" sz="1400" spc="135" b="1" i="1">
                <a:latin typeface="Times New Roman"/>
                <a:cs typeface="Times New Roman"/>
              </a:rPr>
              <a:t>клuмаmuчнume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20" b="1" i="1">
                <a:latin typeface="Times New Roman"/>
                <a:cs typeface="Times New Roman"/>
              </a:rPr>
              <a:t>npoмeнu“</a:t>
            </a:r>
            <a:endParaRPr sz="1400">
              <a:latin typeface="Times New Roman"/>
              <a:cs typeface="Times New Roman"/>
            </a:endParaRPr>
          </a:p>
          <a:p>
            <a:pPr algn="ctr" marR="19050">
              <a:lnSpc>
                <a:spcPts val="1530"/>
              </a:lnSpc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spc="300" i="1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паpтньоpство</a:t>
            </a:r>
            <a:r>
              <a:rPr dirty="0" sz="1400" spc="305" i="1">
                <a:latin typeface="Times New Roman"/>
                <a:cs typeface="Times New Roman"/>
              </a:rPr>
              <a:t> </a:t>
            </a:r>
            <a:r>
              <a:rPr dirty="0" sz="1400" spc="95" i="1">
                <a:latin typeface="Times New Roman"/>
                <a:cs typeface="Times New Roman"/>
              </a:rPr>
              <a:t>между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6774091"/>
            <a:ext cx="531558" cy="69058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6763549"/>
            <a:ext cx="511626" cy="68112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6784758"/>
            <a:ext cx="520928" cy="690587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6774091"/>
            <a:ext cx="542201" cy="690587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6795375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2024-05-31T13:04:31Z</dcterms:created>
  <dcterms:modified xsi:type="dcterms:W3CDTF">2024-05-31T13:04:31Z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2024-05-31T00:00:00Z</vt:filetime>
  </property>
  <property fmtid="{D5CDD505-2E9C-101B-9397-08002B2CF9AE}" pid="5" name="Producer">
    <vt:lpwstr>GPL Ghostscript 9.20</vt:lpwstr>
  </property>
</Properties>
</file>