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204" y="477803"/>
            <a:ext cx="6094587" cy="72986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705484" y="9726358"/>
            <a:ext cx="2078355" cy="0"/>
          </a:xfrm>
          <a:custGeom>
            <a:avLst/>
            <a:gdLst/>
            <a:ahLst/>
            <a:cxnLst/>
            <a:rect l="l" t="t" r="r" b="b"/>
            <a:pathLst>
              <a:path w="2078355" h="0">
                <a:moveTo>
                  <a:pt x="0" y="0"/>
                </a:moveTo>
                <a:lnTo>
                  <a:pt x="20783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670425" y="9726358"/>
            <a:ext cx="2134235" cy="0"/>
          </a:xfrm>
          <a:custGeom>
            <a:avLst/>
            <a:gdLst/>
            <a:ahLst/>
            <a:cxnLst/>
            <a:rect l="l" t="t" r="r" b="b"/>
            <a:pathLst>
              <a:path w="2134234" h="0">
                <a:moveTo>
                  <a:pt x="0" y="0"/>
                </a:moveTo>
                <a:lnTo>
                  <a:pt x="213423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23391" y="9495363"/>
            <a:ext cx="6115685" cy="1019810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algn="ctr" marR="99695">
              <a:lnSpc>
                <a:spcPct val="100000"/>
              </a:lnSpc>
              <a:spcBef>
                <a:spcPts val="810"/>
              </a:spcBef>
            </a:pPr>
            <a:r>
              <a:rPr dirty="0" sz="1100" spc="-10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 algn="ctr" marL="33655" marR="28575">
              <a:lnSpc>
                <a:spcPts val="1030"/>
              </a:lnSpc>
              <a:spcBef>
                <a:spcPts val="65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документ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рамките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проект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„Прилагане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мерки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успешна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адаптация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климатичните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Договор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 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BGENVIRONMENT-4.003-</a:t>
            </a:r>
            <a:r>
              <a:rPr dirty="0" sz="900" i="1">
                <a:latin typeface="Times New Roman"/>
                <a:cs typeface="Times New Roman"/>
              </a:rPr>
              <a:t>0017-С01,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който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 подкрепа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  <a:spcBef>
                <a:spcPts val="5"/>
              </a:spcBef>
            </a:pPr>
            <a:r>
              <a:rPr dirty="0" sz="900" i="1">
                <a:latin typeface="Times New Roman"/>
                <a:cs typeface="Times New Roman"/>
              </a:rPr>
              <a:t>„Опазване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среда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промени“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чрез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отговорност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0" i="1">
                <a:latin typeface="Times New Roman"/>
                <a:cs typeface="Times New Roman"/>
              </a:rPr>
              <a:t> съдържанието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 Бобошево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10" i="1">
                <a:latin typeface="Times New Roman"/>
                <a:cs typeface="Times New Roman"/>
              </a:rPr>
              <a:t> документ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1019"/>
              </a:lnSpc>
            </a:pPr>
            <a:r>
              <a:rPr dirty="0" sz="900" i="1">
                <a:latin typeface="Times New Roman"/>
                <a:cs typeface="Times New Roman"/>
              </a:rPr>
              <a:t>отразява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становище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Програмния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оператор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98372" y="1389633"/>
            <a:ext cx="6059170" cy="719137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800" spc="-10" b="1">
                <a:latin typeface="Times New Roman"/>
                <a:cs typeface="Times New Roman"/>
              </a:rPr>
              <a:t>ПОКАНА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УЧАСТИЕ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ДЕМОНСТРАЦИОННО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СЪБИТИЕ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b="1">
                <a:latin typeface="Times New Roman"/>
                <a:cs typeface="Times New Roman"/>
              </a:rPr>
              <a:t>„ДА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СЪЗДАДЕМ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КОМПОСТ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ЗАЕДНО“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5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266700">
              <a:lnSpc>
                <a:spcPct val="110300"/>
              </a:lnSpc>
            </a:pPr>
            <a:r>
              <a:rPr dirty="0" sz="1200">
                <a:latin typeface="Times New Roman"/>
                <a:cs typeface="Times New Roman"/>
              </a:rPr>
              <a:t>Кметът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Екипът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организация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управление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проект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№ </a:t>
            </a:r>
            <a:r>
              <a:rPr dirty="0" sz="1200" spc="-10">
                <a:latin typeface="Times New Roman"/>
                <a:cs typeface="Times New Roman"/>
              </a:rPr>
              <a:t>BGENVIRONMENT-</a:t>
            </a:r>
            <a:r>
              <a:rPr dirty="0" sz="1200">
                <a:latin typeface="Times New Roman"/>
                <a:cs typeface="Times New Roman"/>
              </a:rPr>
              <a:t>4.003-0017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„Прилагане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мерки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29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успешна</a:t>
            </a:r>
            <a:r>
              <a:rPr dirty="0" sz="1200" spc="2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адаптация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 spc="-25">
                <a:latin typeface="Times New Roman"/>
                <a:cs typeface="Times New Roman"/>
              </a:rPr>
              <a:t>към </a:t>
            </a:r>
            <a:r>
              <a:rPr dirty="0" sz="1200">
                <a:latin typeface="Times New Roman"/>
                <a:cs typeface="Times New Roman"/>
              </a:rPr>
              <a:t>климатичните промени“,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финансиран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 Договор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БФП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№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BGENVIRONMENT-4.003-0017- </a:t>
            </a:r>
            <a:r>
              <a:rPr dirty="0" sz="1200">
                <a:latin typeface="Times New Roman"/>
                <a:cs typeface="Times New Roman"/>
              </a:rPr>
              <a:t>С01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Програма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„Опазване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околната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среда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климатични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промени“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чрез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Финансовия </a:t>
            </a:r>
            <a:r>
              <a:rPr dirty="0" sz="1200">
                <a:latin typeface="Times New Roman"/>
                <a:cs typeface="Times New Roman"/>
              </a:rPr>
              <a:t>механизъм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Европейското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икономическо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пространство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2014-</a:t>
            </a:r>
            <a:r>
              <a:rPr dirty="0" sz="1200">
                <a:latin typeface="Times New Roman"/>
                <a:cs typeface="Times New Roman"/>
              </a:rPr>
              <a:t>2021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5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3683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Ви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канят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10" b="1">
                <a:latin typeface="Times New Roman"/>
                <a:cs typeface="Times New Roman"/>
              </a:rPr>
              <a:t>ДЕМОНСТРАЦИОННО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СЪБИТИЕ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</a:t>
            </a:r>
            <a:r>
              <a:rPr dirty="0" sz="1200" b="1">
                <a:latin typeface="Times New Roman"/>
                <a:cs typeface="Times New Roman"/>
              </a:rPr>
              <a:t>ДА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СЪЗДАДЕМ</a:t>
            </a:r>
            <a:r>
              <a:rPr dirty="0" sz="1200" spc="-10" b="1">
                <a:latin typeface="Times New Roman"/>
                <a:cs typeface="Times New Roman"/>
              </a:rPr>
              <a:t> КОМПОСТ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ЗАЕДНО</a:t>
            </a:r>
            <a:r>
              <a:rPr dirty="0" sz="1200" spc="-10">
                <a:latin typeface="Times New Roman"/>
                <a:cs typeface="Times New Roman"/>
              </a:rPr>
              <a:t>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32384" marR="29209">
              <a:lnSpc>
                <a:spcPct val="11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рамките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Дейност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 </a:t>
            </a:r>
            <a:r>
              <a:rPr dirty="0" sz="1200" spc="-10">
                <a:latin typeface="Times New Roman"/>
                <a:cs typeface="Times New Roman"/>
              </a:rPr>
              <a:t>„Разработване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прилагане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мерки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смекчаване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адаптация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към </a:t>
            </a:r>
            <a:r>
              <a:rPr dirty="0" sz="1200">
                <a:latin typeface="Times New Roman"/>
                <a:cs typeface="Times New Roman"/>
              </a:rPr>
              <a:t>климатичните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промени“,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Мярка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„Пилотно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въвеждане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домашно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компостиране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</a:t>
            </a:r>
            <a:endParaRPr sz="1200">
              <a:latin typeface="Times New Roman"/>
              <a:cs typeface="Times New Roman"/>
            </a:endParaRPr>
          </a:p>
          <a:p>
            <a:pPr algn="ctr" marL="33655" marR="27940">
              <a:lnSpc>
                <a:spcPct val="11000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биоразградими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отпадъци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600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домакинства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всички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населени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места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Бобошево“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проекта.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271145">
              <a:lnSpc>
                <a:spcPct val="110300"/>
              </a:lnSpc>
            </a:pPr>
            <a:r>
              <a:rPr dirty="0" sz="1200">
                <a:latin typeface="Times New Roman"/>
                <a:cs typeface="Times New Roman"/>
              </a:rPr>
              <a:t>Инициативата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постави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началото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изпълнението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пилотна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мярка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въвеждане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 </a:t>
            </a:r>
            <a:r>
              <a:rPr dirty="0" sz="1200">
                <a:latin typeface="Times New Roman"/>
                <a:cs typeface="Times New Roman"/>
              </a:rPr>
              <a:t>домашно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компостиране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600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домакинства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територията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Бобошево.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След </a:t>
            </a:r>
            <a:r>
              <a:rPr dirty="0" sz="1200">
                <a:latin typeface="Times New Roman"/>
                <a:cs typeface="Times New Roman"/>
              </a:rPr>
              <a:t>закупуването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компостерите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рамките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проекта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предстои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организиране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кампания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по </a:t>
            </a:r>
            <a:r>
              <a:rPr dirty="0" sz="1200">
                <a:latin typeface="Times New Roman"/>
                <a:cs typeface="Times New Roman"/>
              </a:rPr>
              <a:t>набиране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заявления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интерес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жителите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общината,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които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имат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възможност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да </a:t>
            </a:r>
            <a:r>
              <a:rPr dirty="0" sz="1200">
                <a:latin typeface="Times New Roman"/>
                <a:cs typeface="Times New Roman"/>
              </a:rPr>
              <a:t>приложат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мярката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практика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домовете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си,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като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получат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безплатно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компстер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лично ползване.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 indent="271145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Целта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демонстрационното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събитие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популяризира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мярката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3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3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представи </a:t>
            </a:r>
            <a:r>
              <a:rPr dirty="0" sz="1200">
                <a:latin typeface="Times New Roman"/>
                <a:cs typeface="Times New Roman"/>
              </a:rPr>
              <a:t>нагледно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подготовката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компостерите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правилна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експлоатация,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както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даде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детайлни </a:t>
            </a:r>
            <a:r>
              <a:rPr dirty="0" sz="1200">
                <a:latin typeface="Times New Roman"/>
                <a:cs typeface="Times New Roman"/>
              </a:rPr>
              <a:t>указания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реализирането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отделните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етапи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процеса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домашно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компостиране.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6985" indent="190500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Събитието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проведе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на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08.09.2023</a:t>
            </a:r>
            <a:r>
              <a:rPr dirty="0" sz="1200" spc="1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г.</a:t>
            </a:r>
            <a:r>
              <a:rPr dirty="0" sz="1200" spc="1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(петък)</a:t>
            </a:r>
            <a:r>
              <a:rPr dirty="0" sz="1200" spc="12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11:00</a:t>
            </a:r>
            <a:r>
              <a:rPr dirty="0" sz="1200" spc="11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часа</a:t>
            </a:r>
            <a:r>
              <a:rPr dirty="0" sz="1200" spc="13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гр.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пред </a:t>
            </a:r>
            <a:r>
              <a:rPr dirty="0" sz="1200">
                <a:latin typeface="Times New Roman"/>
                <a:cs typeface="Times New Roman"/>
              </a:rPr>
              <a:t>сградата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Читалището.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0"/>
              </a:spcBef>
            </a:pP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Очакваме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Ви!</a:t>
            </a:r>
            <a:endParaRPr sz="1200">
              <a:latin typeface="Times New Roman"/>
              <a:cs typeface="Times New Roman"/>
            </a:endParaRPr>
          </a:p>
          <a:p>
            <a:pPr algn="ctr" marR="108585">
              <a:lnSpc>
                <a:spcPct val="100000"/>
              </a:lnSpc>
              <a:spcBef>
                <a:spcPts val="170"/>
              </a:spcBef>
            </a:pPr>
            <a:r>
              <a:rPr dirty="0" sz="1400" spc="125" b="1" i="1">
                <a:latin typeface="Times New Roman"/>
                <a:cs typeface="Times New Roman"/>
              </a:rPr>
              <a:t>РАБОТИМ</a:t>
            </a:r>
            <a:r>
              <a:rPr dirty="0" sz="1400" spc="315" b="1" i="1">
                <a:latin typeface="Times New Roman"/>
                <a:cs typeface="Times New Roman"/>
              </a:rPr>
              <a:t> </a:t>
            </a:r>
            <a:r>
              <a:rPr dirty="0" sz="1400" spc="125" b="1" i="1">
                <a:latin typeface="Times New Roman"/>
                <a:cs typeface="Times New Roman"/>
              </a:rPr>
              <a:t>ЗАЕДНО</a:t>
            </a:r>
            <a:r>
              <a:rPr dirty="0" sz="1400" spc="310" b="1" i="1">
                <a:latin typeface="Times New Roman"/>
                <a:cs typeface="Times New Roman"/>
              </a:rPr>
              <a:t> </a:t>
            </a:r>
            <a:r>
              <a:rPr dirty="0" sz="1400" spc="75" b="1" i="1">
                <a:latin typeface="Times New Roman"/>
                <a:cs typeface="Times New Roman"/>
              </a:rPr>
              <a:t>ЗА</a:t>
            </a:r>
            <a:r>
              <a:rPr dirty="0" sz="1400" spc="360" b="1" i="1">
                <a:latin typeface="Times New Roman"/>
                <a:cs typeface="Times New Roman"/>
              </a:rPr>
              <a:t> </a:t>
            </a:r>
            <a:r>
              <a:rPr dirty="0" sz="1400" spc="100" b="1" i="1">
                <a:solidFill>
                  <a:srgbClr val="008000"/>
                </a:solidFill>
                <a:latin typeface="Times New Roman"/>
                <a:cs typeface="Times New Roman"/>
              </a:rPr>
              <a:t>ПО-</a:t>
            </a:r>
            <a:r>
              <a:rPr dirty="0" sz="1400" spc="-19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20" b="1" i="1">
                <a:solidFill>
                  <a:srgbClr val="008000"/>
                </a:solidFill>
                <a:latin typeface="Times New Roman"/>
                <a:cs typeface="Times New Roman"/>
              </a:rPr>
              <a:t>ЗЕЛЕНА</a:t>
            </a:r>
            <a:r>
              <a:rPr dirty="0" sz="1400" spc="330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10" b="1" i="1">
                <a:latin typeface="Times New Roman"/>
                <a:cs typeface="Times New Roman"/>
              </a:rPr>
              <a:t>ЕВРОПА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94204" y="8825344"/>
            <a:ext cx="531558" cy="690587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670" y="8814713"/>
            <a:ext cx="511626" cy="6811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66971" y="8835961"/>
            <a:ext cx="520928" cy="69058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4891" y="8825344"/>
            <a:ext cx="542201" cy="69058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12464" y="8846591"/>
            <a:ext cx="1148181" cy="6162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157" y="275398"/>
            <a:ext cx="6021656" cy="720295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253032" y="9873995"/>
            <a:ext cx="5415915" cy="6350"/>
          </a:xfrm>
          <a:custGeom>
            <a:avLst/>
            <a:gdLst/>
            <a:ahLst/>
            <a:cxnLst/>
            <a:rect l="l" t="t" r="r" b="b"/>
            <a:pathLst>
              <a:path w="5415915" h="6350">
                <a:moveTo>
                  <a:pt x="5412613" y="3060"/>
                </a:moveTo>
                <a:lnTo>
                  <a:pt x="3048" y="3060"/>
                </a:lnTo>
                <a:lnTo>
                  <a:pt x="0" y="3060"/>
                </a:lnTo>
                <a:lnTo>
                  <a:pt x="0" y="6096"/>
                </a:lnTo>
                <a:lnTo>
                  <a:pt x="3048" y="6096"/>
                </a:lnTo>
                <a:lnTo>
                  <a:pt x="5412613" y="6096"/>
                </a:lnTo>
                <a:lnTo>
                  <a:pt x="5412613" y="3060"/>
                </a:lnTo>
                <a:close/>
              </a:path>
              <a:path w="5415915" h="6350">
                <a:moveTo>
                  <a:pt x="5412613" y="0"/>
                </a:moveTo>
                <a:lnTo>
                  <a:pt x="3048" y="0"/>
                </a:lnTo>
                <a:lnTo>
                  <a:pt x="0" y="0"/>
                </a:lnTo>
                <a:lnTo>
                  <a:pt x="0" y="3048"/>
                </a:lnTo>
                <a:lnTo>
                  <a:pt x="3048" y="3048"/>
                </a:lnTo>
                <a:lnTo>
                  <a:pt x="5412613" y="3048"/>
                </a:lnTo>
                <a:lnTo>
                  <a:pt x="5412613" y="0"/>
                </a:lnTo>
                <a:close/>
              </a:path>
              <a:path w="5415915" h="6350">
                <a:moveTo>
                  <a:pt x="5415724" y="3060"/>
                </a:moveTo>
                <a:lnTo>
                  <a:pt x="5412689" y="3060"/>
                </a:lnTo>
                <a:lnTo>
                  <a:pt x="5412689" y="6096"/>
                </a:lnTo>
                <a:lnTo>
                  <a:pt x="5415724" y="6096"/>
                </a:lnTo>
                <a:lnTo>
                  <a:pt x="5415724" y="3060"/>
                </a:lnTo>
                <a:close/>
              </a:path>
              <a:path w="5415915" h="6350">
                <a:moveTo>
                  <a:pt x="5415724" y="0"/>
                </a:moveTo>
                <a:lnTo>
                  <a:pt x="5412689" y="0"/>
                </a:lnTo>
                <a:lnTo>
                  <a:pt x="5412689" y="3048"/>
                </a:lnTo>
                <a:lnTo>
                  <a:pt x="5415724" y="3048"/>
                </a:lnTo>
                <a:lnTo>
                  <a:pt x="5415724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564895" y="9461983"/>
            <a:ext cx="6257925" cy="92011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algn="ctr" marL="146685">
              <a:lnSpc>
                <a:spcPct val="100000"/>
              </a:lnSpc>
              <a:spcBef>
                <a:spcPts val="375"/>
              </a:spcBef>
            </a:pPr>
            <a:r>
              <a:rPr dirty="0" sz="1100" spc="-10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 algn="ctr" marL="105410" marR="98425">
              <a:lnSpc>
                <a:spcPts val="1050"/>
              </a:lnSpc>
              <a:spcBef>
                <a:spcPts val="28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документ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рамките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проект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„Прилагане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мерки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успешна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адаптация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климатичните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Договор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 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BGENVIRONMENT-4.003-</a:t>
            </a:r>
            <a:r>
              <a:rPr dirty="0" sz="900" i="1">
                <a:latin typeface="Times New Roman"/>
                <a:cs typeface="Times New Roman"/>
              </a:rPr>
              <a:t>0017-С01,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който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 подкрепа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Програма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975"/>
              </a:lnSpc>
            </a:pPr>
            <a:r>
              <a:rPr dirty="0" sz="900" i="1">
                <a:latin typeface="Times New Roman"/>
                <a:cs typeface="Times New Roman"/>
              </a:rPr>
              <a:t>„Опазване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среда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промени“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чрез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10" i="1">
                <a:latin typeface="Times New Roman"/>
                <a:cs typeface="Times New Roman"/>
              </a:rPr>
              <a:t> 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отговорност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съдържанието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на</a:t>
            </a:r>
            <a:endParaRPr sz="900">
              <a:latin typeface="Times New Roman"/>
              <a:cs typeface="Times New Roman"/>
            </a:endParaRPr>
          </a:p>
          <a:p>
            <a:pPr algn="ctr" marL="117475" marR="112395">
              <a:lnSpc>
                <a:spcPts val="1030"/>
              </a:lnSpc>
              <a:spcBef>
                <a:spcPts val="50"/>
              </a:spcBef>
            </a:pPr>
            <a:r>
              <a:rPr dirty="0" sz="900" i="1">
                <a:latin typeface="Times New Roman"/>
                <a:cs typeface="Times New Roman"/>
              </a:rPr>
              <a:t>документа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Бобошево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отразява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становище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Програмния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оператор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98372" y="1011682"/>
            <a:ext cx="4968875" cy="1456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089025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latin typeface="Times New Roman"/>
                <a:cs typeface="Times New Roman"/>
              </a:rPr>
              <a:t>ПРОГРАМА</a:t>
            </a:r>
            <a:endParaRPr sz="2000">
              <a:latin typeface="Times New Roman"/>
              <a:cs typeface="Times New Roman"/>
            </a:endParaRPr>
          </a:p>
          <a:p>
            <a:pPr algn="ctr" marL="1086485">
              <a:lnSpc>
                <a:spcPct val="100000"/>
              </a:lnSpc>
              <a:spcBef>
                <a:spcPts val="1090"/>
              </a:spcBef>
            </a:pP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ПРОВЕЖАНЕ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ДЕМОНСТРАЦИОННО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СЪБИТИЕ:</a:t>
            </a:r>
            <a:endParaRPr sz="1200">
              <a:latin typeface="Times New Roman"/>
              <a:cs typeface="Times New Roman"/>
            </a:endParaRPr>
          </a:p>
          <a:p>
            <a:pPr algn="ctr" marL="1087755">
              <a:lnSpc>
                <a:spcPct val="100000"/>
              </a:lnSpc>
              <a:spcBef>
                <a:spcPts val="170"/>
              </a:spcBef>
            </a:pPr>
            <a:r>
              <a:rPr dirty="0" sz="1200" b="1">
                <a:latin typeface="Times New Roman"/>
                <a:cs typeface="Times New Roman"/>
              </a:rPr>
              <a:t>„ДА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СЪЗДАДЕМ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КОМПОСТ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ЗАЕДНО“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137285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Дата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час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провеждане: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08.09.2023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г./петък/,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11:00</a:t>
            </a:r>
            <a:r>
              <a:rPr dirty="0" sz="1200" spc="-20">
                <a:latin typeface="Times New Roman"/>
                <a:cs typeface="Times New Roman"/>
              </a:rPr>
              <a:t> часа </a:t>
            </a:r>
            <a:r>
              <a:rPr dirty="0" sz="1200">
                <a:latin typeface="Times New Roman"/>
                <a:cs typeface="Times New Roman"/>
              </a:rPr>
              <a:t>Място: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гр.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сградата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Читалището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742187" y="2664205"/>
          <a:ext cx="6102350" cy="3629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7430"/>
                <a:gridCol w="4998085"/>
              </a:tblGrid>
              <a:tr h="406400">
                <a:tc>
                  <a:txBody>
                    <a:bodyPr/>
                    <a:lstStyle/>
                    <a:p>
                      <a:pPr marL="68580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10:45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11:00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Регистрация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участниците.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11:00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11:15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Кратко</a:t>
                      </a:r>
                      <a:r>
                        <a:rPr dirty="0" sz="12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проекта</a:t>
                      </a:r>
                      <a:r>
                        <a:rPr dirty="0" sz="1200" spc="2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цели,</a:t>
                      </a:r>
                      <a:r>
                        <a:rPr dirty="0" sz="1200" spc="2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дейности,</a:t>
                      </a:r>
                      <a:r>
                        <a:rPr dirty="0" sz="1200" spc="2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очаквани</a:t>
                      </a:r>
                      <a:r>
                        <a:rPr dirty="0" sz="12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резултати,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7310">
                        <a:lnSpc>
                          <a:spcPct val="11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източник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финансиране.</a:t>
                      </a:r>
                      <a:r>
                        <a:rPr dirty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инициативата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въвеждане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домашно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компостиране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/модератор/.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 11:25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Приветствено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слово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г-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Георги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Величков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Заместник-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кмет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Община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Бобошево.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121031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11:25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11:35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just" marL="66675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Приветствие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представител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Международната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Асоциация</a:t>
                      </a:r>
                      <a:r>
                        <a:rPr dirty="0" sz="12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развитие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66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Норвегия</a:t>
                      </a:r>
                      <a:r>
                        <a:rPr dirty="0" sz="12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(IDNA),</a:t>
                      </a:r>
                      <a:r>
                        <a:rPr dirty="0" sz="1200" spc="22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партньор</a:t>
                      </a:r>
                      <a:r>
                        <a:rPr dirty="0" sz="1200" spc="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dirty="0" sz="12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проекта</a:t>
                      </a:r>
                      <a:r>
                        <a:rPr dirty="0" sz="1200" spc="2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споделяне</a:t>
                      </a:r>
                      <a:r>
                        <a:rPr dirty="0" sz="1200" spc="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2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опит,</a:t>
                      </a:r>
                      <a:r>
                        <a:rPr dirty="0" sz="12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добри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6675" marR="60325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практики</a:t>
                      </a:r>
                      <a:r>
                        <a:rPr dirty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постигнати</a:t>
                      </a:r>
                      <a:r>
                        <a:rPr dirty="0" sz="12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резултати</a:t>
                      </a:r>
                      <a:r>
                        <a:rPr dirty="0" sz="12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борбата</a:t>
                      </a:r>
                      <a:r>
                        <a:rPr dirty="0" sz="12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dirty="0" sz="12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климатичните</a:t>
                      </a:r>
                      <a:r>
                        <a:rPr dirty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промени.</a:t>
                      </a:r>
                      <a:r>
                        <a:rPr dirty="0" sz="12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/г-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жа</a:t>
                      </a:r>
                      <a:r>
                        <a:rPr dirty="0" sz="1200" spc="4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Анна</a:t>
                      </a:r>
                      <a:r>
                        <a:rPr dirty="0" sz="1200" spc="459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Катаржина</a:t>
                      </a:r>
                      <a:r>
                        <a:rPr dirty="0" sz="1200" spc="4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Казимиерчек</a:t>
                      </a:r>
                      <a:r>
                        <a:rPr dirty="0" sz="1200" spc="4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4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Главен</a:t>
                      </a:r>
                      <a:r>
                        <a:rPr dirty="0" sz="1200" spc="4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изпълнителен</a:t>
                      </a:r>
                      <a:r>
                        <a:rPr dirty="0" sz="1200" spc="4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директор, IDNA/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11:35–</a:t>
                      </a:r>
                      <a:r>
                        <a:rPr dirty="0" sz="12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12:00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3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Извършване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демонстрацията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сглобяване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компостер,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обясняване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447040">
                        <a:lnSpc>
                          <a:spcPct val="11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етапите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процеса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домашно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компостиране,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указания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правилна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употреба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/Илиана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Георгиева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Експерт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сферата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околната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среда/.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1322577" y="6478904"/>
            <a:ext cx="4918710" cy="1287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16510">
              <a:lnSpc>
                <a:spcPct val="100000"/>
              </a:lnSpc>
              <a:spcBef>
                <a:spcPts val="105"/>
              </a:spcBef>
            </a:pPr>
            <a:r>
              <a:rPr dirty="0" sz="1400" spc="125" b="1" i="1">
                <a:latin typeface="Times New Roman"/>
                <a:cs typeface="Times New Roman"/>
              </a:rPr>
              <a:t>РАБОТИМ</a:t>
            </a:r>
            <a:r>
              <a:rPr dirty="0" sz="1400" spc="315" b="1" i="1">
                <a:latin typeface="Times New Roman"/>
                <a:cs typeface="Times New Roman"/>
              </a:rPr>
              <a:t> </a:t>
            </a:r>
            <a:r>
              <a:rPr dirty="0" sz="1400" spc="125" b="1" i="1">
                <a:latin typeface="Times New Roman"/>
                <a:cs typeface="Times New Roman"/>
              </a:rPr>
              <a:t>ЗАЕДНО</a:t>
            </a:r>
            <a:r>
              <a:rPr dirty="0" sz="1400" spc="310" b="1" i="1">
                <a:latin typeface="Times New Roman"/>
                <a:cs typeface="Times New Roman"/>
              </a:rPr>
              <a:t> </a:t>
            </a:r>
            <a:r>
              <a:rPr dirty="0" sz="1400" spc="75" b="1" i="1">
                <a:latin typeface="Times New Roman"/>
                <a:cs typeface="Times New Roman"/>
              </a:rPr>
              <a:t>ЗА</a:t>
            </a:r>
            <a:r>
              <a:rPr dirty="0" sz="1400" spc="360" b="1" i="1">
                <a:latin typeface="Times New Roman"/>
                <a:cs typeface="Times New Roman"/>
              </a:rPr>
              <a:t> </a:t>
            </a:r>
            <a:r>
              <a:rPr dirty="0" sz="1400" spc="100" b="1" i="1">
                <a:solidFill>
                  <a:srgbClr val="008000"/>
                </a:solidFill>
                <a:latin typeface="Times New Roman"/>
                <a:cs typeface="Times New Roman"/>
              </a:rPr>
              <a:t>ПО-</a:t>
            </a:r>
            <a:r>
              <a:rPr dirty="0" sz="1400" spc="-19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20" b="1" i="1">
                <a:solidFill>
                  <a:srgbClr val="008000"/>
                </a:solidFill>
                <a:latin typeface="Times New Roman"/>
                <a:cs typeface="Times New Roman"/>
              </a:rPr>
              <a:t>ЗЕЛЕНА</a:t>
            </a:r>
            <a:r>
              <a:rPr dirty="0" sz="1400" spc="330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10" b="1" i="1">
                <a:latin typeface="Times New Roman"/>
                <a:cs typeface="Times New Roman"/>
              </a:rPr>
              <a:t>ЕВРОПА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60"/>
              </a:lnSpc>
              <a:spcBef>
                <a:spcPts val="5"/>
              </a:spcBef>
            </a:pPr>
            <a:r>
              <a:rPr dirty="0" sz="1400" i="1">
                <a:latin typeface="Times New Roman"/>
                <a:cs typeface="Times New Roman"/>
              </a:rPr>
              <a:t>в</a:t>
            </a:r>
            <a:r>
              <a:rPr dirty="0" sz="1400" spc="32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рамките</a:t>
            </a:r>
            <a:r>
              <a:rPr dirty="0" sz="1400" spc="320" i="1">
                <a:latin typeface="Times New Roman"/>
                <a:cs typeface="Times New Roman"/>
              </a:rPr>
              <a:t> </a:t>
            </a:r>
            <a:r>
              <a:rPr dirty="0" sz="1400" spc="70" i="1">
                <a:latin typeface="Times New Roman"/>
                <a:cs typeface="Times New Roman"/>
              </a:rPr>
              <a:t>на</a:t>
            </a:r>
            <a:r>
              <a:rPr dirty="0" sz="1400" spc="330" i="1">
                <a:latin typeface="Times New Roman"/>
                <a:cs typeface="Times New Roman"/>
              </a:rPr>
              <a:t> </a:t>
            </a:r>
            <a:r>
              <a:rPr dirty="0" sz="1400" spc="130" i="1">
                <a:latin typeface="Times New Roman"/>
                <a:cs typeface="Times New Roman"/>
              </a:rPr>
              <a:t>проект</a:t>
            </a:r>
            <a:r>
              <a:rPr dirty="0" sz="1400" spc="350" i="1">
                <a:latin typeface="Times New Roman"/>
                <a:cs typeface="Times New Roman"/>
              </a:rPr>
              <a:t> </a:t>
            </a:r>
            <a:r>
              <a:rPr dirty="0" sz="1400" spc="140" i="1">
                <a:latin typeface="Times New Roman"/>
                <a:cs typeface="Times New Roman"/>
              </a:rPr>
              <a:t>BGENVIRONMENT-</a:t>
            </a:r>
            <a:r>
              <a:rPr dirty="0" sz="1400" spc="-19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4</a:t>
            </a:r>
            <a:r>
              <a:rPr dirty="0" sz="1400" spc="-18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.</a:t>
            </a:r>
            <a:r>
              <a:rPr dirty="0" sz="1400" spc="-200" i="1">
                <a:latin typeface="Times New Roman"/>
                <a:cs typeface="Times New Roman"/>
              </a:rPr>
              <a:t> </a:t>
            </a:r>
            <a:r>
              <a:rPr dirty="0" sz="1400" spc="105" i="1">
                <a:latin typeface="Times New Roman"/>
                <a:cs typeface="Times New Roman"/>
              </a:rPr>
              <a:t>003</a:t>
            </a:r>
            <a:r>
              <a:rPr dirty="0" sz="1400" spc="-17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-</a:t>
            </a:r>
            <a:r>
              <a:rPr dirty="0" sz="1400" spc="-190" i="1">
                <a:latin typeface="Times New Roman"/>
                <a:cs typeface="Times New Roman"/>
              </a:rPr>
              <a:t> </a:t>
            </a:r>
            <a:r>
              <a:rPr dirty="0" sz="1400" spc="100" i="1">
                <a:latin typeface="Times New Roman"/>
                <a:cs typeface="Times New Roman"/>
              </a:rPr>
              <a:t>0017 </a:t>
            </a:r>
            <a:endParaRPr sz="1400">
              <a:latin typeface="Times New Roman"/>
              <a:cs typeface="Times New Roman"/>
            </a:endParaRPr>
          </a:p>
          <a:p>
            <a:pPr algn="ctr" marL="103505" marR="61594">
              <a:lnSpc>
                <a:spcPts val="1610"/>
              </a:lnSpc>
              <a:spcBef>
                <a:spcPts val="90"/>
              </a:spcBef>
            </a:pPr>
            <a:r>
              <a:rPr dirty="0" sz="1400" b="1" i="1">
                <a:latin typeface="Times New Roman"/>
                <a:cs typeface="Times New Roman"/>
              </a:rPr>
              <a:t>„</a:t>
            </a:r>
            <a:r>
              <a:rPr dirty="0" sz="1400" spc="-190" b="1" i="1">
                <a:latin typeface="Times New Roman"/>
                <a:cs typeface="Times New Roman"/>
              </a:rPr>
              <a:t> </a:t>
            </a:r>
            <a:r>
              <a:rPr dirty="0" sz="1400" spc="135" b="1" i="1">
                <a:latin typeface="Times New Roman"/>
                <a:cs typeface="Times New Roman"/>
              </a:rPr>
              <a:t>Прилагане</a:t>
            </a:r>
            <a:r>
              <a:rPr dirty="0" sz="1400" spc="320" b="1" i="1">
                <a:latin typeface="Times New Roman"/>
                <a:cs typeface="Times New Roman"/>
              </a:rPr>
              <a:t> </a:t>
            </a:r>
            <a:r>
              <a:rPr dirty="0" sz="1400" spc="75" b="1" i="1">
                <a:latin typeface="Times New Roman"/>
                <a:cs typeface="Times New Roman"/>
              </a:rPr>
              <a:t>на</a:t>
            </a:r>
            <a:r>
              <a:rPr dirty="0" sz="1400" spc="340" b="1" i="1">
                <a:latin typeface="Times New Roman"/>
                <a:cs typeface="Times New Roman"/>
              </a:rPr>
              <a:t> </a:t>
            </a:r>
            <a:r>
              <a:rPr dirty="0" sz="1400" spc="114" b="1" i="1">
                <a:latin typeface="Times New Roman"/>
                <a:cs typeface="Times New Roman"/>
              </a:rPr>
              <a:t>мерки</a:t>
            </a:r>
            <a:r>
              <a:rPr dirty="0" sz="1400" spc="315" b="1" i="1">
                <a:latin typeface="Times New Roman"/>
                <a:cs typeface="Times New Roman"/>
              </a:rPr>
              <a:t> </a:t>
            </a:r>
            <a:r>
              <a:rPr dirty="0" sz="1400" spc="70" b="1" i="1">
                <a:latin typeface="Times New Roman"/>
                <a:cs typeface="Times New Roman"/>
              </a:rPr>
              <a:t>за</a:t>
            </a:r>
            <a:r>
              <a:rPr dirty="0" sz="1400" spc="325" b="1" i="1">
                <a:latin typeface="Times New Roman"/>
                <a:cs typeface="Times New Roman"/>
              </a:rPr>
              <a:t> </a:t>
            </a:r>
            <a:r>
              <a:rPr dirty="0" sz="1400" spc="130" b="1" i="1">
                <a:latin typeface="Times New Roman"/>
                <a:cs typeface="Times New Roman"/>
              </a:rPr>
              <a:t>успешна</a:t>
            </a:r>
            <a:r>
              <a:rPr dirty="0" sz="1400" spc="325" b="1" i="1">
                <a:latin typeface="Times New Roman"/>
                <a:cs typeface="Times New Roman"/>
              </a:rPr>
              <a:t> </a:t>
            </a:r>
            <a:r>
              <a:rPr dirty="0" sz="1400" spc="135" b="1" i="1">
                <a:latin typeface="Times New Roman"/>
                <a:cs typeface="Times New Roman"/>
              </a:rPr>
              <a:t>адаптация</a:t>
            </a:r>
            <a:r>
              <a:rPr dirty="0" sz="1400" spc="310" b="1" i="1">
                <a:latin typeface="Times New Roman"/>
                <a:cs typeface="Times New Roman"/>
              </a:rPr>
              <a:t> </a:t>
            </a:r>
            <a:r>
              <a:rPr dirty="0" sz="1400" spc="70" b="1" i="1">
                <a:latin typeface="Times New Roman"/>
                <a:cs typeface="Times New Roman"/>
              </a:rPr>
              <a:t>към </a:t>
            </a:r>
            <a:r>
              <a:rPr dirty="0" sz="1400" spc="135" b="1" i="1">
                <a:latin typeface="Times New Roman"/>
                <a:cs typeface="Times New Roman"/>
              </a:rPr>
              <a:t>климатичните</a:t>
            </a:r>
            <a:r>
              <a:rPr dirty="0" sz="1400" spc="360" b="1" i="1">
                <a:latin typeface="Times New Roman"/>
                <a:cs typeface="Times New Roman"/>
              </a:rPr>
              <a:t> </a:t>
            </a:r>
            <a:r>
              <a:rPr dirty="0" sz="1400" spc="120" b="1" i="1">
                <a:latin typeface="Times New Roman"/>
                <a:cs typeface="Times New Roman"/>
              </a:rPr>
              <a:t>промени“</a:t>
            </a:r>
            <a:endParaRPr sz="1400">
              <a:latin typeface="Times New Roman"/>
              <a:cs typeface="Times New Roman"/>
            </a:endParaRPr>
          </a:p>
          <a:p>
            <a:pPr algn="ctr" marR="19050">
              <a:lnSpc>
                <a:spcPts val="1530"/>
              </a:lnSpc>
            </a:pPr>
            <a:r>
              <a:rPr dirty="0" sz="1400" i="1">
                <a:latin typeface="Times New Roman"/>
                <a:cs typeface="Times New Roman"/>
              </a:rPr>
              <a:t>в</a:t>
            </a:r>
            <a:r>
              <a:rPr dirty="0" sz="1400" spc="300" i="1">
                <a:latin typeface="Times New Roman"/>
                <a:cs typeface="Times New Roman"/>
              </a:rPr>
              <a:t> </a:t>
            </a:r>
            <a:r>
              <a:rPr dirty="0" sz="1400" spc="140" i="1">
                <a:latin typeface="Times New Roman"/>
                <a:cs typeface="Times New Roman"/>
              </a:rPr>
              <a:t>партньорство</a:t>
            </a:r>
            <a:r>
              <a:rPr dirty="0" sz="1400" spc="305" i="1">
                <a:latin typeface="Times New Roman"/>
                <a:cs typeface="Times New Roman"/>
              </a:rPr>
              <a:t> </a:t>
            </a:r>
            <a:r>
              <a:rPr dirty="0" sz="1400" spc="95" i="1">
                <a:latin typeface="Times New Roman"/>
                <a:cs typeface="Times New Roman"/>
              </a:rPr>
              <a:t>между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94204" y="7834541"/>
            <a:ext cx="531558" cy="690587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670" y="7823872"/>
            <a:ext cx="511626" cy="6811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66971" y="7845081"/>
            <a:ext cx="520928" cy="69058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4891" y="7834541"/>
            <a:ext cx="542201" cy="69058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12464" y="7855698"/>
            <a:ext cx="1148181" cy="6162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2024-05-31T16:39:16Z</dcterms:created>
  <dcterms:modified xsi:type="dcterms:W3CDTF">2024-05-31T16:39:16Z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2024-05-31T00:00:00Z</vt:filetime>
  </property>
  <property fmtid="{D5CDD505-2E9C-101B-9397-08002B2CF9AE}" pid="5" name="Producer">
    <vt:lpwstr>Microsoft® Word 2010</vt:lpwstr>
  </property>
</Properties>
</file>