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eeagrants.bg/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7" Type="http://schemas.openxmlformats.org/officeDocument/2006/relationships/image" Target="../media/image5.jpg"/><Relationship Id="rId8" Type="http://schemas.openxmlformats.org/officeDocument/2006/relationships/image" Target="../media/image6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eeagrants.bg/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7" Type="http://schemas.openxmlformats.org/officeDocument/2006/relationships/image" Target="../media/image5.jpg"/><Relationship Id="rId8" Type="http://schemas.openxmlformats.org/officeDocument/2006/relationships/image" Target="../media/image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204" y="477803"/>
            <a:ext cx="6094587" cy="729867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705484" y="9726358"/>
            <a:ext cx="2078355" cy="0"/>
          </a:xfrm>
          <a:custGeom>
            <a:avLst/>
            <a:gdLst/>
            <a:ahLst/>
            <a:cxnLst/>
            <a:rect l="l" t="t" r="r" b="b"/>
            <a:pathLst>
              <a:path w="2078355" h="0">
                <a:moveTo>
                  <a:pt x="0" y="0"/>
                </a:moveTo>
                <a:lnTo>
                  <a:pt x="20783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23391" y="9495363"/>
            <a:ext cx="6129655" cy="1019810"/>
          </a:xfrm>
          <a:prstGeom prst="rect">
            <a:avLst/>
          </a:prstGeom>
        </p:spPr>
        <p:txBody>
          <a:bodyPr wrap="square" lIns="0" tIns="102870" rIns="0" bIns="0" rtlCol="0" vert="horz">
            <a:spAutoFit/>
          </a:bodyPr>
          <a:lstStyle/>
          <a:p>
            <a:pPr marL="2425700">
              <a:lnSpc>
                <a:spcPct val="100000"/>
              </a:lnSpc>
              <a:spcBef>
                <a:spcPts val="810"/>
              </a:spcBef>
              <a:tabLst>
                <a:tab pos="3946525" algn="l"/>
                <a:tab pos="6116320" algn="l"/>
              </a:tabLst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3"/>
              </a:rPr>
              <a:t>www.eeagrants.bg</a:t>
            </a: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</a:rPr>
              <a:t>	</a:t>
            </a:r>
            <a:r>
              <a:rPr dirty="0" u="heavy" sz="1100" spc="-5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1100" spc="-5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	</a:t>
            </a:r>
            <a:endParaRPr sz="1100">
              <a:latin typeface="Arial MT"/>
              <a:cs typeface="Arial MT"/>
            </a:endParaRPr>
          </a:p>
          <a:p>
            <a:pPr algn="ctr" marL="33655" marR="42545">
              <a:lnSpc>
                <a:spcPts val="1030"/>
              </a:lnSpc>
              <a:spcBef>
                <a:spcPts val="650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 Договор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 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latin typeface="Times New Roman"/>
                <a:cs typeface="Times New Roman"/>
              </a:rPr>
              <a:t> с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подкрепа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Програма</a:t>
            </a:r>
            <a:endParaRPr sz="900">
              <a:latin typeface="Times New Roman"/>
              <a:cs typeface="Times New Roman"/>
            </a:endParaRPr>
          </a:p>
          <a:p>
            <a:pPr algn="ctr" marL="12700" marR="19050">
              <a:lnSpc>
                <a:spcPts val="1030"/>
              </a:lnSpc>
              <a:spcBef>
                <a:spcPts val="5"/>
              </a:spcBef>
            </a:pP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2014-2021.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 отговорност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 носи</a:t>
            </a:r>
            <a:r>
              <a:rPr dirty="0" sz="900" i="1">
                <a:latin typeface="Times New Roman"/>
                <a:cs typeface="Times New Roman"/>
              </a:rPr>
              <a:t> от</a:t>
            </a:r>
            <a:r>
              <a:rPr dirty="0" sz="900" spc="-5" i="1">
                <a:latin typeface="Times New Roman"/>
                <a:cs typeface="Times New Roman"/>
              </a:rPr>
              <a:t> Община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Бобошево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 </a:t>
            </a:r>
            <a:r>
              <a:rPr dirty="0" sz="900" spc="-5" i="1">
                <a:latin typeface="Times New Roman"/>
                <a:cs typeface="Times New Roman"/>
              </a:rPr>
              <a:t>при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i="1">
                <a:latin typeface="Times New Roman"/>
                <a:cs typeface="Times New Roman"/>
              </a:rPr>
              <a:t> може да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счита,</a:t>
            </a:r>
            <a:r>
              <a:rPr dirty="0" sz="900" i="1">
                <a:latin typeface="Times New Roman"/>
                <a:cs typeface="Times New Roman"/>
              </a:rPr>
              <a:t> че </a:t>
            </a:r>
            <a:r>
              <a:rPr dirty="0" sz="900" spc="-10" i="1">
                <a:latin typeface="Times New Roman"/>
                <a:cs typeface="Times New Roman"/>
              </a:rPr>
              <a:t>този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endParaRPr sz="900">
              <a:latin typeface="Times New Roman"/>
              <a:cs typeface="Times New Roman"/>
            </a:endParaRPr>
          </a:p>
          <a:p>
            <a:pPr algn="ctr" marR="8255">
              <a:lnSpc>
                <a:spcPts val="1019"/>
              </a:lnSpc>
            </a:pP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оператор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8372" y="1389633"/>
            <a:ext cx="6059170" cy="719772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dirty="0" sz="1800" spc="-5" b="1">
                <a:latin typeface="Times New Roman"/>
                <a:cs typeface="Times New Roman"/>
              </a:rPr>
              <a:t>ПОКАНА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УЧАСТИЕ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ДЕМОНСТРАЦИОННО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СЪБИТИЕ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 sz="1200" b="1">
                <a:latin typeface="Times New Roman"/>
                <a:cs typeface="Times New Roman"/>
              </a:rPr>
              <a:t>„ДА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СЪЗДАДЕМ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КОМПОСТ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ЗАЕДНО“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6350" indent="266700">
              <a:lnSpc>
                <a:spcPct val="1103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Кметът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Община Кочериново </a:t>
            </a:r>
            <a:r>
              <a:rPr dirty="0" sz="1200">
                <a:latin typeface="Times New Roman"/>
                <a:cs typeface="Times New Roman"/>
              </a:rPr>
              <a:t>и Екипът за </a:t>
            </a:r>
            <a:r>
              <a:rPr dirty="0" sz="1200" spc="-5">
                <a:latin typeface="Times New Roman"/>
                <a:cs typeface="Times New Roman"/>
              </a:rPr>
              <a:t>организация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10">
                <a:latin typeface="Times New Roman"/>
                <a:cs typeface="Times New Roman"/>
              </a:rPr>
              <a:t>управление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проект </a:t>
            </a:r>
            <a:r>
              <a:rPr dirty="0" sz="1200">
                <a:latin typeface="Times New Roman"/>
                <a:cs typeface="Times New Roman"/>
              </a:rPr>
              <a:t>№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BGENVIRONMENT-4.003-0017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„Прилагане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мерки</a:t>
            </a:r>
            <a:r>
              <a:rPr dirty="0" sz="1200">
                <a:latin typeface="Times New Roman"/>
                <a:cs typeface="Times New Roman"/>
              </a:rPr>
              <a:t> за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успешна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адаптация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към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климатичните промени“, финансиран </a:t>
            </a:r>
            <a:r>
              <a:rPr dirty="0" sz="1200">
                <a:latin typeface="Times New Roman"/>
                <a:cs typeface="Times New Roman"/>
              </a:rPr>
              <a:t>с </a:t>
            </a:r>
            <a:r>
              <a:rPr dirty="0" sz="1200" spc="-5">
                <a:latin typeface="Times New Roman"/>
                <a:cs typeface="Times New Roman"/>
              </a:rPr>
              <a:t>Договор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БФП </a:t>
            </a:r>
            <a:r>
              <a:rPr dirty="0" sz="1200">
                <a:latin typeface="Times New Roman"/>
                <a:cs typeface="Times New Roman"/>
              </a:rPr>
              <a:t>№ </a:t>
            </a:r>
            <a:r>
              <a:rPr dirty="0" sz="1200" spc="-5">
                <a:latin typeface="Times New Roman"/>
                <a:cs typeface="Times New Roman"/>
              </a:rPr>
              <a:t>BGENVIRONMENT-4.003-0017- </a:t>
            </a:r>
            <a:r>
              <a:rPr dirty="0" sz="1200">
                <a:latin typeface="Times New Roman"/>
                <a:cs typeface="Times New Roman"/>
              </a:rPr>
              <a:t> С01 по </a:t>
            </a:r>
            <a:r>
              <a:rPr dirty="0" sz="1200" spc="-5">
                <a:latin typeface="Times New Roman"/>
                <a:cs typeface="Times New Roman"/>
              </a:rPr>
              <a:t>Програма „Опазване </a:t>
            </a:r>
            <a:r>
              <a:rPr dirty="0" sz="1200">
                <a:latin typeface="Times New Roman"/>
                <a:cs typeface="Times New Roman"/>
              </a:rPr>
              <a:t>на околната среда и </a:t>
            </a:r>
            <a:r>
              <a:rPr dirty="0" sz="1200" spc="-5">
                <a:latin typeface="Times New Roman"/>
                <a:cs typeface="Times New Roman"/>
              </a:rPr>
              <a:t>климатични промени“ чрез Финансовия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механизъм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">
                <a:latin typeface="Times New Roman"/>
                <a:cs typeface="Times New Roman"/>
              </a:rPr>
              <a:t> Европейското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икономическо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пространство </a:t>
            </a:r>
            <a:r>
              <a:rPr dirty="0" sz="1200">
                <a:latin typeface="Times New Roman"/>
                <a:cs typeface="Times New Roman"/>
              </a:rPr>
              <a:t>2014-2021 </a:t>
            </a:r>
            <a:r>
              <a:rPr dirty="0" sz="1200" spc="-5">
                <a:latin typeface="Times New Roman"/>
                <a:cs typeface="Times New Roman"/>
              </a:rPr>
              <a:t>г.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 marL="3683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Ви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канят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ДЕМОНСТРАЦИОННО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СЪБИТИЕ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„</a:t>
            </a:r>
            <a:r>
              <a:rPr dirty="0" sz="1200" b="1">
                <a:latin typeface="Times New Roman"/>
                <a:cs typeface="Times New Roman"/>
              </a:rPr>
              <a:t>ДА </a:t>
            </a:r>
            <a:r>
              <a:rPr dirty="0" sz="1200" spc="-5" b="1">
                <a:latin typeface="Times New Roman"/>
                <a:cs typeface="Times New Roman"/>
              </a:rPr>
              <a:t>СЪЗДАДЕМ КОМПОСТ</a:t>
            </a:r>
            <a:r>
              <a:rPr dirty="0" sz="1200" b="1">
                <a:latin typeface="Times New Roman"/>
                <a:cs typeface="Times New Roman"/>
              </a:rPr>
              <a:t> ЗАЕДНО</a:t>
            </a:r>
            <a:r>
              <a:rPr dirty="0" sz="1200">
                <a:latin typeface="Times New Roman"/>
                <a:cs typeface="Times New Roman"/>
              </a:rPr>
              <a:t>“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algn="ctr" marL="32384" marR="28575">
              <a:lnSpc>
                <a:spcPct val="11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5">
                <a:latin typeface="Times New Roman"/>
                <a:cs typeface="Times New Roman"/>
              </a:rPr>
              <a:t> рамките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-5">
                <a:latin typeface="Times New Roman"/>
                <a:cs typeface="Times New Roman"/>
              </a:rPr>
              <a:t> Дейност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„Разработване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5">
                <a:latin typeface="Times New Roman"/>
                <a:cs typeface="Times New Roman"/>
              </a:rPr>
              <a:t> прилагане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мерки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5">
                <a:latin typeface="Times New Roman"/>
                <a:cs typeface="Times New Roman"/>
              </a:rPr>
              <a:t> смекчаване</a:t>
            </a:r>
            <a:r>
              <a:rPr dirty="0" sz="1200">
                <a:latin typeface="Times New Roman"/>
                <a:cs typeface="Times New Roman"/>
              </a:rPr>
              <a:t> и адаптация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към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климатичните промени“,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Мярка </a:t>
            </a:r>
            <a:r>
              <a:rPr dirty="0" sz="1200">
                <a:latin typeface="Times New Roman"/>
                <a:cs typeface="Times New Roman"/>
              </a:rPr>
              <a:t>4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„Пилотно </a:t>
            </a:r>
            <a:r>
              <a:rPr dirty="0" sz="1200" spc="-5">
                <a:latin typeface="Times New Roman"/>
                <a:cs typeface="Times New Roman"/>
              </a:rPr>
              <a:t>въвеждане</a:t>
            </a:r>
            <a:r>
              <a:rPr dirty="0" sz="1200">
                <a:latin typeface="Times New Roman"/>
                <a:cs typeface="Times New Roman"/>
              </a:rPr>
              <a:t> на </a:t>
            </a:r>
            <a:r>
              <a:rPr dirty="0" sz="1200" spc="-5">
                <a:latin typeface="Times New Roman"/>
                <a:cs typeface="Times New Roman"/>
              </a:rPr>
              <a:t>домашно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компостиране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endParaRPr sz="1200">
              <a:latin typeface="Times New Roman"/>
              <a:cs typeface="Times New Roman"/>
            </a:endParaRPr>
          </a:p>
          <a:p>
            <a:pPr algn="ctr" marL="410209" marR="409575">
              <a:lnSpc>
                <a:spcPct val="1100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биоразградими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отпадъци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 600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домакинства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-5">
                <a:latin typeface="Times New Roman"/>
                <a:cs typeface="Times New Roman"/>
              </a:rPr>
              <a:t> всички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населени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места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 община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Кочериново“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 </a:t>
            </a:r>
            <a:r>
              <a:rPr dirty="0" sz="1200" spc="-5">
                <a:latin typeface="Times New Roman"/>
                <a:cs typeface="Times New Roman"/>
              </a:rPr>
              <a:t>проекта.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6985" indent="271145">
              <a:lnSpc>
                <a:spcPct val="1104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Инициативата </a:t>
            </a:r>
            <a:r>
              <a:rPr dirty="0" sz="1200">
                <a:latin typeface="Times New Roman"/>
                <a:cs typeface="Times New Roman"/>
              </a:rPr>
              <a:t>ще </a:t>
            </a:r>
            <a:r>
              <a:rPr dirty="0" sz="1200" spc="-5">
                <a:latin typeface="Times New Roman"/>
                <a:cs typeface="Times New Roman"/>
              </a:rPr>
              <a:t>постави началото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изпълнението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пилотна мярка </a:t>
            </a:r>
            <a:r>
              <a:rPr dirty="0" sz="1200">
                <a:latin typeface="Times New Roman"/>
                <a:cs typeface="Times New Roman"/>
              </a:rPr>
              <a:t>по </a:t>
            </a:r>
            <a:r>
              <a:rPr dirty="0" sz="1200" spc="-5">
                <a:latin typeface="Times New Roman"/>
                <a:cs typeface="Times New Roman"/>
              </a:rPr>
              <a:t>въвеждане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домашно компостиране </a:t>
            </a:r>
            <a:r>
              <a:rPr dirty="0" sz="1200">
                <a:latin typeface="Times New Roman"/>
                <a:cs typeface="Times New Roman"/>
              </a:rPr>
              <a:t>в 600 </a:t>
            </a:r>
            <a:r>
              <a:rPr dirty="0" sz="1200" spc="-5">
                <a:latin typeface="Times New Roman"/>
                <a:cs typeface="Times New Roman"/>
              </a:rPr>
              <a:t>домакинства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територията </a:t>
            </a:r>
            <a:r>
              <a:rPr dirty="0" sz="1200">
                <a:latin typeface="Times New Roman"/>
                <a:cs typeface="Times New Roman"/>
              </a:rPr>
              <a:t>на Община </a:t>
            </a:r>
            <a:r>
              <a:rPr dirty="0" sz="1200" spc="-5">
                <a:latin typeface="Times New Roman"/>
                <a:cs typeface="Times New Roman"/>
              </a:rPr>
              <a:t>Кочериново след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успешно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приключената кампания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 </a:t>
            </a:r>
            <a:r>
              <a:rPr dirty="0" sz="1200" spc="-5">
                <a:latin typeface="Times New Roman"/>
                <a:cs typeface="Times New Roman"/>
              </a:rPr>
              <a:t>раздаването</a:t>
            </a:r>
            <a:r>
              <a:rPr dirty="0" sz="1200">
                <a:latin typeface="Times New Roman"/>
                <a:cs typeface="Times New Roman"/>
              </a:rPr>
              <a:t> им на</a:t>
            </a:r>
            <a:r>
              <a:rPr dirty="0" sz="1200" spc="-5">
                <a:latin typeface="Times New Roman"/>
                <a:cs typeface="Times New Roman"/>
              </a:rPr>
              <a:t> жителите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общината.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 indent="271145">
              <a:lnSpc>
                <a:spcPct val="110400"/>
              </a:lnSpc>
            </a:pPr>
            <a:r>
              <a:rPr dirty="0" sz="1200" spc="-5">
                <a:latin typeface="Times New Roman"/>
                <a:cs typeface="Times New Roman"/>
              </a:rPr>
              <a:t>Целта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демонстрационното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събитие</a:t>
            </a:r>
            <a:r>
              <a:rPr dirty="0" sz="1200">
                <a:latin typeface="Times New Roman"/>
                <a:cs typeface="Times New Roman"/>
              </a:rPr>
              <a:t> 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да</a:t>
            </a:r>
            <a:r>
              <a:rPr dirty="0" sz="1200" spc="-5">
                <a:latin typeface="Times New Roman"/>
                <a:cs typeface="Times New Roman"/>
              </a:rPr>
              <a:t> представи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нагледно</a:t>
            </a:r>
            <a:r>
              <a:rPr dirty="0" sz="1200">
                <a:latin typeface="Times New Roman"/>
                <a:cs typeface="Times New Roman"/>
              </a:rPr>
              <a:t> подготовката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компостерите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правилна експлоатация </a:t>
            </a:r>
            <a:r>
              <a:rPr dirty="0" sz="1200">
                <a:latin typeface="Times New Roman"/>
                <a:cs typeface="Times New Roman"/>
              </a:rPr>
              <a:t>и да </a:t>
            </a:r>
            <a:r>
              <a:rPr dirty="0" sz="1200" spc="-5">
                <a:latin typeface="Times New Roman"/>
                <a:cs typeface="Times New Roman"/>
              </a:rPr>
              <a:t>даде </a:t>
            </a:r>
            <a:r>
              <a:rPr dirty="0" sz="1200">
                <a:latin typeface="Times New Roman"/>
                <a:cs typeface="Times New Roman"/>
              </a:rPr>
              <a:t>детайлни </a:t>
            </a:r>
            <a:r>
              <a:rPr dirty="0" sz="1200" spc="-10">
                <a:latin typeface="Times New Roman"/>
                <a:cs typeface="Times New Roman"/>
              </a:rPr>
              <a:t>указания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реализирането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отделните</a:t>
            </a:r>
            <a:r>
              <a:rPr dirty="0" sz="1200" spc="-5">
                <a:latin typeface="Times New Roman"/>
                <a:cs typeface="Times New Roman"/>
              </a:rPr>
              <a:t> етапи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процеса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домашно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компостиране.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6350" indent="190500">
              <a:lnSpc>
                <a:spcPct val="110800"/>
              </a:lnSpc>
            </a:pPr>
            <a:r>
              <a:rPr dirty="0" sz="1200" spc="-5">
                <a:latin typeface="Times New Roman"/>
                <a:cs typeface="Times New Roman"/>
              </a:rPr>
              <a:t>Събитието</a:t>
            </a:r>
            <a:r>
              <a:rPr dirty="0" sz="1200">
                <a:latin typeface="Times New Roman"/>
                <a:cs typeface="Times New Roman"/>
              </a:rPr>
              <a:t> ще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проведе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на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07.09.2023 </a:t>
            </a:r>
            <a:r>
              <a:rPr dirty="0" sz="1200" spc="-5" b="1">
                <a:latin typeface="Times New Roman"/>
                <a:cs typeface="Times New Roman"/>
              </a:rPr>
              <a:t>г.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(четвъртък)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 </a:t>
            </a:r>
            <a:r>
              <a:rPr dirty="0" sz="1200" b="1">
                <a:latin typeface="Times New Roman"/>
                <a:cs typeface="Times New Roman"/>
              </a:rPr>
              <a:t>11:00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часа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парка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пред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сградата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Община</a:t>
            </a:r>
            <a:r>
              <a:rPr dirty="0" sz="1200" spc="-5">
                <a:latin typeface="Times New Roman"/>
                <a:cs typeface="Times New Roman"/>
              </a:rPr>
              <a:t> Кочериново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-5">
                <a:latin typeface="Times New Roman"/>
                <a:cs typeface="Times New Roman"/>
              </a:rPr>
              <a:t> адрес:</a:t>
            </a:r>
            <a:r>
              <a:rPr dirty="0" sz="1200">
                <a:latin typeface="Times New Roman"/>
                <a:cs typeface="Times New Roman"/>
              </a:rPr>
              <a:t> пл. </a:t>
            </a:r>
            <a:r>
              <a:rPr dirty="0" sz="1200" spc="-5">
                <a:latin typeface="Times New Roman"/>
                <a:cs typeface="Times New Roman"/>
              </a:rPr>
              <a:t>„Трети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март”</a:t>
            </a:r>
            <a:r>
              <a:rPr dirty="0" sz="1200">
                <a:latin typeface="Times New Roman"/>
                <a:cs typeface="Times New Roman"/>
              </a:rPr>
              <a:t> №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1, </a:t>
            </a:r>
            <a:r>
              <a:rPr dirty="0" sz="1200" spc="-5">
                <a:latin typeface="Times New Roman"/>
                <a:cs typeface="Times New Roman"/>
              </a:rPr>
              <a:t>гр. </a:t>
            </a:r>
            <a:r>
              <a:rPr dirty="0" sz="1200">
                <a:latin typeface="Times New Roman"/>
                <a:cs typeface="Times New Roman"/>
              </a:rPr>
              <a:t>Кочериново.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Очакваме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Ви!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algn="ctr" marR="107950">
              <a:lnSpc>
                <a:spcPct val="100000"/>
              </a:lnSpc>
              <a:spcBef>
                <a:spcPts val="5"/>
              </a:spcBef>
            </a:pPr>
            <a:r>
              <a:rPr dirty="0" sz="1400" spc="145" b="1" i="1">
                <a:latin typeface="Times New Roman"/>
                <a:cs typeface="Times New Roman"/>
              </a:rPr>
              <a:t>Р</a:t>
            </a:r>
            <a:r>
              <a:rPr dirty="0" sz="1400" spc="150" b="1" i="1">
                <a:latin typeface="Times New Roman"/>
                <a:cs typeface="Times New Roman"/>
              </a:rPr>
              <a:t>А</a:t>
            </a:r>
            <a:r>
              <a:rPr dirty="0" sz="1400" spc="160" b="1" i="1">
                <a:latin typeface="Times New Roman"/>
                <a:cs typeface="Times New Roman"/>
              </a:rPr>
              <a:t>Б</a:t>
            </a:r>
            <a:r>
              <a:rPr dirty="0" sz="1400" spc="145" b="1" i="1">
                <a:latin typeface="Times New Roman"/>
                <a:cs typeface="Times New Roman"/>
              </a:rPr>
              <a:t>О</a:t>
            </a:r>
            <a:r>
              <a:rPr dirty="0" sz="1400" spc="160" b="1" i="1">
                <a:latin typeface="Times New Roman"/>
                <a:cs typeface="Times New Roman"/>
              </a:rPr>
              <a:t>Т</a:t>
            </a:r>
            <a:r>
              <a:rPr dirty="0" sz="1400" spc="150" b="1" i="1">
                <a:latin typeface="Times New Roman"/>
                <a:cs typeface="Times New Roman"/>
              </a:rPr>
              <a:t>И</a:t>
            </a:r>
            <a:r>
              <a:rPr dirty="0" sz="1400" b="1" i="1">
                <a:latin typeface="Times New Roman"/>
                <a:cs typeface="Times New Roman"/>
              </a:rPr>
              <a:t>М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5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З</a:t>
            </a:r>
            <a:r>
              <a:rPr dirty="0" sz="1400" spc="150" b="1" i="1">
                <a:latin typeface="Times New Roman"/>
                <a:cs typeface="Times New Roman"/>
              </a:rPr>
              <a:t>А</a:t>
            </a:r>
            <a:r>
              <a:rPr dirty="0" sz="1400" spc="165" b="1" i="1">
                <a:latin typeface="Times New Roman"/>
                <a:cs typeface="Times New Roman"/>
              </a:rPr>
              <a:t>Е</a:t>
            </a:r>
            <a:r>
              <a:rPr dirty="0" sz="1400" spc="155" b="1" i="1">
                <a:latin typeface="Times New Roman"/>
                <a:cs typeface="Times New Roman"/>
              </a:rPr>
              <a:t>Д</a:t>
            </a:r>
            <a:r>
              <a:rPr dirty="0" sz="1400" spc="150" b="1" i="1">
                <a:latin typeface="Times New Roman"/>
                <a:cs typeface="Times New Roman"/>
              </a:rPr>
              <a:t>Н</a:t>
            </a:r>
            <a:r>
              <a:rPr dirty="0" sz="1400" b="1" i="1">
                <a:latin typeface="Times New Roman"/>
                <a:cs typeface="Times New Roman"/>
              </a:rPr>
              <a:t>О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50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З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 </a:t>
            </a:r>
            <a:r>
              <a:rPr dirty="0" sz="1400" spc="155" b="1" i="1">
                <a:solidFill>
                  <a:srgbClr val="008000"/>
                </a:solidFill>
                <a:latin typeface="Times New Roman"/>
                <a:cs typeface="Times New Roman"/>
              </a:rPr>
              <a:t>П</a:t>
            </a:r>
            <a:r>
              <a:rPr dirty="0" sz="1400" spc="150" b="1" i="1">
                <a:solidFill>
                  <a:srgbClr val="008000"/>
                </a:solidFill>
                <a:latin typeface="Times New Roman"/>
                <a:cs typeface="Times New Roman"/>
              </a:rPr>
              <a:t>О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-</a:t>
            </a:r>
            <a:r>
              <a:rPr dirty="0" sz="1400" spc="-19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60" b="1" i="1">
                <a:solidFill>
                  <a:srgbClr val="008000"/>
                </a:solidFill>
                <a:latin typeface="Times New Roman"/>
                <a:cs typeface="Times New Roman"/>
              </a:rPr>
              <a:t>З</a:t>
            </a:r>
            <a:r>
              <a:rPr dirty="0" sz="1400" spc="165" b="1" i="1">
                <a:solidFill>
                  <a:srgbClr val="008000"/>
                </a:solidFill>
                <a:latin typeface="Times New Roman"/>
                <a:cs typeface="Times New Roman"/>
              </a:rPr>
              <a:t>Е</a:t>
            </a:r>
            <a:r>
              <a:rPr dirty="0" sz="1400" spc="150" b="1" i="1">
                <a:solidFill>
                  <a:srgbClr val="008000"/>
                </a:solidFill>
                <a:latin typeface="Times New Roman"/>
                <a:cs typeface="Times New Roman"/>
              </a:rPr>
              <a:t>ЛЕН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А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-3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65" b="1" i="1">
                <a:latin typeface="Times New Roman"/>
                <a:cs typeface="Times New Roman"/>
              </a:rPr>
              <a:t>Е</a:t>
            </a:r>
            <a:r>
              <a:rPr dirty="0" sz="1400" spc="150" b="1" i="1">
                <a:latin typeface="Times New Roman"/>
                <a:cs typeface="Times New Roman"/>
              </a:rPr>
              <a:t>В</a:t>
            </a:r>
            <a:r>
              <a:rPr dirty="0" sz="1400" spc="160" b="1" i="1">
                <a:latin typeface="Times New Roman"/>
                <a:cs typeface="Times New Roman"/>
              </a:rPr>
              <a:t>Р</a:t>
            </a:r>
            <a:r>
              <a:rPr dirty="0" sz="1400" spc="145" b="1" i="1">
                <a:latin typeface="Times New Roman"/>
                <a:cs typeface="Times New Roman"/>
              </a:rPr>
              <a:t>О</a:t>
            </a:r>
            <a:r>
              <a:rPr dirty="0" sz="1400" spc="150" b="1" i="1">
                <a:latin typeface="Times New Roman"/>
                <a:cs typeface="Times New Roman"/>
              </a:rPr>
              <a:t>П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94204" y="8831185"/>
            <a:ext cx="531558" cy="69058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4670" y="8820556"/>
            <a:ext cx="511626" cy="68112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466971" y="8841802"/>
            <a:ext cx="520928" cy="69058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04891" y="8831185"/>
            <a:ext cx="542201" cy="69058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12464" y="8852433"/>
            <a:ext cx="1148181" cy="6162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157" y="275398"/>
            <a:ext cx="6021656" cy="72029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253032" y="9873995"/>
            <a:ext cx="5415915" cy="6350"/>
          </a:xfrm>
          <a:custGeom>
            <a:avLst/>
            <a:gdLst/>
            <a:ahLst/>
            <a:cxnLst/>
            <a:rect l="l" t="t" r="r" b="b"/>
            <a:pathLst>
              <a:path w="5415915" h="6350">
                <a:moveTo>
                  <a:pt x="5412613" y="3060"/>
                </a:moveTo>
                <a:lnTo>
                  <a:pt x="3048" y="3060"/>
                </a:lnTo>
                <a:lnTo>
                  <a:pt x="0" y="3060"/>
                </a:lnTo>
                <a:lnTo>
                  <a:pt x="0" y="6096"/>
                </a:lnTo>
                <a:lnTo>
                  <a:pt x="3048" y="6096"/>
                </a:lnTo>
                <a:lnTo>
                  <a:pt x="5412613" y="6096"/>
                </a:lnTo>
                <a:lnTo>
                  <a:pt x="5412613" y="3060"/>
                </a:lnTo>
                <a:close/>
              </a:path>
              <a:path w="5415915" h="6350">
                <a:moveTo>
                  <a:pt x="5412613" y="0"/>
                </a:moveTo>
                <a:lnTo>
                  <a:pt x="3048" y="0"/>
                </a:lnTo>
                <a:lnTo>
                  <a:pt x="0" y="0"/>
                </a:lnTo>
                <a:lnTo>
                  <a:pt x="0" y="3048"/>
                </a:lnTo>
                <a:lnTo>
                  <a:pt x="3048" y="3048"/>
                </a:lnTo>
                <a:lnTo>
                  <a:pt x="5412613" y="3048"/>
                </a:lnTo>
                <a:lnTo>
                  <a:pt x="5412613" y="0"/>
                </a:lnTo>
                <a:close/>
              </a:path>
              <a:path w="5415915" h="6350">
                <a:moveTo>
                  <a:pt x="5415724" y="3060"/>
                </a:moveTo>
                <a:lnTo>
                  <a:pt x="5412689" y="3060"/>
                </a:lnTo>
                <a:lnTo>
                  <a:pt x="5412689" y="6096"/>
                </a:lnTo>
                <a:lnTo>
                  <a:pt x="5415724" y="6096"/>
                </a:lnTo>
                <a:lnTo>
                  <a:pt x="5415724" y="3060"/>
                </a:lnTo>
                <a:close/>
              </a:path>
              <a:path w="5415915" h="6350">
                <a:moveTo>
                  <a:pt x="5415724" y="0"/>
                </a:moveTo>
                <a:lnTo>
                  <a:pt x="5412689" y="0"/>
                </a:lnTo>
                <a:lnTo>
                  <a:pt x="5412689" y="3048"/>
                </a:lnTo>
                <a:lnTo>
                  <a:pt x="5415724" y="3048"/>
                </a:lnTo>
                <a:lnTo>
                  <a:pt x="5415724" y="0"/>
                </a:lnTo>
                <a:close/>
              </a:path>
            </a:pathLst>
          </a:custGeom>
          <a:solidFill>
            <a:srgbClr val="9F9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4895" y="9461983"/>
            <a:ext cx="6257290" cy="92011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algn="ctr" marL="146685">
              <a:lnSpc>
                <a:spcPct val="100000"/>
              </a:lnSpc>
              <a:spcBef>
                <a:spcPts val="375"/>
              </a:spcBef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3"/>
              </a:rPr>
              <a:t>www.eeagrants.bg</a:t>
            </a:r>
            <a:endParaRPr sz="1100">
              <a:latin typeface="Arial MT"/>
              <a:cs typeface="Arial MT"/>
            </a:endParaRPr>
          </a:p>
          <a:p>
            <a:pPr algn="ctr" marL="105410" marR="98425">
              <a:lnSpc>
                <a:spcPts val="1050"/>
              </a:lnSpc>
              <a:spcBef>
                <a:spcPts val="285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 Договор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 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latin typeface="Times New Roman"/>
                <a:cs typeface="Times New Roman"/>
              </a:rPr>
              <a:t> с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подкрепа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Програма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ts val="975"/>
              </a:lnSpc>
            </a:pP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2014-2021.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endParaRPr sz="900">
              <a:latin typeface="Times New Roman"/>
              <a:cs typeface="Times New Roman"/>
            </a:endParaRPr>
          </a:p>
          <a:p>
            <a:pPr algn="ctr" marL="117475" marR="112395">
              <a:lnSpc>
                <a:spcPts val="1030"/>
              </a:lnSpc>
              <a:spcBef>
                <a:spcPts val="50"/>
              </a:spcBef>
            </a:pP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носи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Община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Бобошево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 </a:t>
            </a:r>
            <a:r>
              <a:rPr dirty="0" sz="900" spc="-5" i="1">
                <a:latin typeface="Times New Roman"/>
                <a:cs typeface="Times New Roman"/>
              </a:rPr>
              <a:t>при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i="1">
                <a:latin typeface="Times New Roman"/>
                <a:cs typeface="Times New Roman"/>
              </a:rPr>
              <a:t> може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да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счита,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този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отразява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 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оператор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8372" y="1011682"/>
            <a:ext cx="5920740" cy="1456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3716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Times New Roman"/>
                <a:cs typeface="Times New Roman"/>
              </a:rPr>
              <a:t>ПРОГРАМА</a:t>
            </a:r>
            <a:endParaRPr sz="2000">
              <a:latin typeface="Times New Roman"/>
              <a:cs typeface="Times New Roman"/>
            </a:endParaRPr>
          </a:p>
          <a:p>
            <a:pPr algn="ctr" marL="133985">
              <a:lnSpc>
                <a:spcPct val="100000"/>
              </a:lnSpc>
              <a:spcBef>
                <a:spcPts val="1090"/>
              </a:spcBef>
            </a:pP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ПРОВЕЖАНЕ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ДЕМОНСТРАЦИОННО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СЪБИТИЕ:</a:t>
            </a:r>
            <a:endParaRPr sz="1200">
              <a:latin typeface="Times New Roman"/>
              <a:cs typeface="Times New Roman"/>
            </a:endParaRPr>
          </a:p>
          <a:p>
            <a:pPr algn="ctr" marL="134620">
              <a:lnSpc>
                <a:spcPct val="100000"/>
              </a:lnSpc>
              <a:spcBef>
                <a:spcPts val="170"/>
              </a:spcBef>
            </a:pPr>
            <a:r>
              <a:rPr dirty="0" sz="1200" b="1">
                <a:latin typeface="Times New Roman"/>
                <a:cs typeface="Times New Roman"/>
              </a:rPr>
              <a:t>„ДА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СЪЗДАДЕМ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КОМПОСТ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ЗАЕДНО“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Дата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5">
                <a:latin typeface="Times New Roman"/>
                <a:cs typeface="Times New Roman"/>
              </a:rPr>
              <a:t> час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провеждане: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07.09.2023</a:t>
            </a:r>
            <a:r>
              <a:rPr dirty="0" sz="1200" spc="-5">
                <a:latin typeface="Times New Roman"/>
                <a:cs typeface="Times New Roman"/>
              </a:rPr>
              <a:t> г.,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11:00</a:t>
            </a:r>
            <a:r>
              <a:rPr dirty="0" sz="1200" spc="-5">
                <a:latin typeface="Times New Roman"/>
                <a:cs typeface="Times New Roman"/>
              </a:rPr>
              <a:t> часа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Място: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гр.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Кочериново,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пл.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„Трети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март”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№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Парк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пред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сградата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Община </a:t>
            </a:r>
            <a:r>
              <a:rPr dirty="0" sz="1200" spc="-5">
                <a:latin typeface="Times New Roman"/>
                <a:cs typeface="Times New Roman"/>
              </a:rPr>
              <a:t>Кочериново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42187" y="2664205"/>
          <a:ext cx="6026150" cy="36341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7430"/>
                <a:gridCol w="4998085"/>
              </a:tblGrid>
              <a:tr h="406908">
                <a:tc>
                  <a:txBody>
                    <a:bodyPr/>
                    <a:lstStyle/>
                    <a:p>
                      <a:pPr marL="68580">
                        <a:lnSpc>
                          <a:spcPts val="138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10:45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11:00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lnT w="6350">
                      <a:solidFill>
                        <a:srgbClr val="7E7E7E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Регистрация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участниците.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lnT w="6350">
                      <a:solidFill>
                        <a:srgbClr val="7E7E7E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806576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11:00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11:15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Кратко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2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2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проекта</a:t>
                      </a:r>
                      <a:r>
                        <a:rPr dirty="0" sz="1200" spc="3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цели,</a:t>
                      </a:r>
                      <a:r>
                        <a:rPr dirty="0" sz="1200" spc="3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дейности,</a:t>
                      </a:r>
                      <a:r>
                        <a:rPr dirty="0" sz="1200" spc="3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очаквани</a:t>
                      </a:r>
                      <a:r>
                        <a:rPr dirty="0" sz="1200" spc="3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резултати,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67945">
                        <a:lnSpc>
                          <a:spcPct val="11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източник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финансиране.</a:t>
                      </a:r>
                      <a:r>
                        <a:rPr dirty="0" sz="12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инициативата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въвеждане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домашно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компостиране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/модератор/.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11:15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11:25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Приветствено</a:t>
                      </a:r>
                      <a:r>
                        <a:rPr dirty="0" sz="1200" spc="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слово</a:t>
                      </a:r>
                      <a:r>
                        <a:rPr dirty="0" sz="12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dirty="0" sz="1200" spc="1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г-н</a:t>
                      </a:r>
                      <a:r>
                        <a:rPr dirty="0" sz="1200" spc="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Емил</a:t>
                      </a:r>
                      <a:r>
                        <a:rPr dirty="0" sz="12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Атанасов</a:t>
                      </a:r>
                      <a:r>
                        <a:rPr dirty="0" sz="1200" spc="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Заместник-</a:t>
                      </a:r>
                      <a:r>
                        <a:rPr dirty="0" sz="12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кмет</a:t>
                      </a:r>
                      <a:r>
                        <a:rPr dirty="0" sz="12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Община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Кочериново.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  <a:tr h="1210309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11:25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11:35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66675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Приветствие</a:t>
                      </a:r>
                      <a:r>
                        <a:rPr dirty="0" sz="12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dirty="0" sz="12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представител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Международната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Асоциация</a:t>
                      </a:r>
                      <a:r>
                        <a:rPr dirty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развитие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66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Норвегия</a:t>
                      </a:r>
                      <a:r>
                        <a:rPr dirty="0" sz="1200" spc="2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(IDNA),</a:t>
                      </a:r>
                      <a:r>
                        <a:rPr dirty="0" sz="1200" spc="2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партньор</a:t>
                      </a:r>
                      <a:r>
                        <a:rPr dirty="0" sz="1200" spc="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dirty="0" sz="1200" spc="2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проекта</a:t>
                      </a:r>
                      <a:r>
                        <a:rPr dirty="0" sz="1200" spc="2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споделяне</a:t>
                      </a:r>
                      <a:r>
                        <a:rPr dirty="0" sz="1200" spc="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опит,</a:t>
                      </a:r>
                      <a:r>
                        <a:rPr dirty="0" sz="1200" spc="2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добри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6675" marR="60325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практики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постигнати резултати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борбата с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климатичните промени.</a:t>
                      </a:r>
                      <a:r>
                        <a:rPr dirty="0" sz="1200" spc="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/г-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жа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Анна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Катаржина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Казимиерчек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–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Главен</a:t>
                      </a:r>
                      <a:r>
                        <a:rPr dirty="0" sz="1200" spc="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изпълнителен</a:t>
                      </a:r>
                      <a:r>
                        <a:rPr dirty="0" sz="1200" spc="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директор,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IDNA/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603503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11:35–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12:00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Извършване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демонстрацията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сглобяване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компостер,</a:t>
                      </a:r>
                      <a:r>
                        <a:rPr dirty="0" sz="12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обясняване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65405">
                        <a:lnSpc>
                          <a:spcPct val="11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етапите</a:t>
                      </a:r>
                      <a:r>
                        <a:rPr dirty="0" sz="1200" spc="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процеса</a:t>
                      </a:r>
                      <a:r>
                        <a:rPr dirty="0" sz="1200" spc="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домашно</a:t>
                      </a:r>
                      <a:r>
                        <a:rPr dirty="0" sz="1200" spc="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компостиране,</a:t>
                      </a:r>
                      <a:r>
                        <a:rPr dirty="0" sz="1200" spc="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указания</a:t>
                      </a:r>
                      <a:r>
                        <a:rPr dirty="0" sz="1200" spc="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правилна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употреба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/г-жа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Илиана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Георгиева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–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Експерт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сферата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на околната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среда/.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552702" y="6683120"/>
            <a:ext cx="4434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45" b="1" i="1">
                <a:latin typeface="Times New Roman"/>
                <a:cs typeface="Times New Roman"/>
              </a:rPr>
              <a:t>Р</a:t>
            </a:r>
            <a:r>
              <a:rPr dirty="0" sz="1400" spc="150" b="1" i="1">
                <a:latin typeface="Times New Roman"/>
                <a:cs typeface="Times New Roman"/>
              </a:rPr>
              <a:t>А</a:t>
            </a:r>
            <a:r>
              <a:rPr dirty="0" sz="1400" spc="160" b="1" i="1">
                <a:latin typeface="Times New Roman"/>
                <a:cs typeface="Times New Roman"/>
              </a:rPr>
              <a:t>Б</a:t>
            </a:r>
            <a:r>
              <a:rPr dirty="0" sz="1400" spc="145" b="1" i="1">
                <a:latin typeface="Times New Roman"/>
                <a:cs typeface="Times New Roman"/>
              </a:rPr>
              <a:t>О</a:t>
            </a:r>
            <a:r>
              <a:rPr dirty="0" sz="1400" spc="160" b="1" i="1">
                <a:latin typeface="Times New Roman"/>
                <a:cs typeface="Times New Roman"/>
              </a:rPr>
              <a:t>Т</a:t>
            </a:r>
            <a:r>
              <a:rPr dirty="0" sz="1400" spc="150" b="1" i="1">
                <a:latin typeface="Times New Roman"/>
                <a:cs typeface="Times New Roman"/>
              </a:rPr>
              <a:t>И</a:t>
            </a:r>
            <a:r>
              <a:rPr dirty="0" sz="1400" b="1" i="1">
                <a:latin typeface="Times New Roman"/>
                <a:cs typeface="Times New Roman"/>
              </a:rPr>
              <a:t>М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5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З</a:t>
            </a:r>
            <a:r>
              <a:rPr dirty="0" sz="1400" spc="150" b="1" i="1">
                <a:latin typeface="Times New Roman"/>
                <a:cs typeface="Times New Roman"/>
              </a:rPr>
              <a:t>А</a:t>
            </a:r>
            <a:r>
              <a:rPr dirty="0" sz="1400" spc="165" b="1" i="1">
                <a:latin typeface="Times New Roman"/>
                <a:cs typeface="Times New Roman"/>
              </a:rPr>
              <a:t>Е</a:t>
            </a:r>
            <a:r>
              <a:rPr dirty="0" sz="1400" spc="155" b="1" i="1">
                <a:latin typeface="Times New Roman"/>
                <a:cs typeface="Times New Roman"/>
              </a:rPr>
              <a:t>Д</a:t>
            </a:r>
            <a:r>
              <a:rPr dirty="0" sz="1400" spc="150" b="1" i="1">
                <a:latin typeface="Times New Roman"/>
                <a:cs typeface="Times New Roman"/>
              </a:rPr>
              <a:t>Н</a:t>
            </a:r>
            <a:r>
              <a:rPr dirty="0" sz="1400" b="1" i="1">
                <a:latin typeface="Times New Roman"/>
                <a:cs typeface="Times New Roman"/>
              </a:rPr>
              <a:t>О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50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З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 </a:t>
            </a:r>
            <a:r>
              <a:rPr dirty="0" sz="1400" spc="155" b="1" i="1">
                <a:solidFill>
                  <a:srgbClr val="008000"/>
                </a:solidFill>
                <a:latin typeface="Times New Roman"/>
                <a:cs typeface="Times New Roman"/>
              </a:rPr>
              <a:t>П</a:t>
            </a:r>
            <a:r>
              <a:rPr dirty="0" sz="1400" spc="150" b="1" i="1">
                <a:solidFill>
                  <a:srgbClr val="008000"/>
                </a:solidFill>
                <a:latin typeface="Times New Roman"/>
                <a:cs typeface="Times New Roman"/>
              </a:rPr>
              <a:t>О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-</a:t>
            </a:r>
            <a:r>
              <a:rPr dirty="0" sz="1400" spc="-19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60" b="1" i="1">
                <a:solidFill>
                  <a:srgbClr val="008000"/>
                </a:solidFill>
                <a:latin typeface="Times New Roman"/>
                <a:cs typeface="Times New Roman"/>
              </a:rPr>
              <a:t>З</a:t>
            </a:r>
            <a:r>
              <a:rPr dirty="0" sz="1400" spc="165" b="1" i="1">
                <a:solidFill>
                  <a:srgbClr val="008000"/>
                </a:solidFill>
                <a:latin typeface="Times New Roman"/>
                <a:cs typeface="Times New Roman"/>
              </a:rPr>
              <a:t>Е</a:t>
            </a:r>
            <a:r>
              <a:rPr dirty="0" sz="1400" spc="150" b="1" i="1">
                <a:solidFill>
                  <a:srgbClr val="008000"/>
                </a:solidFill>
                <a:latin typeface="Times New Roman"/>
                <a:cs typeface="Times New Roman"/>
              </a:rPr>
              <a:t>ЛЕН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А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-3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65" b="1" i="1">
                <a:latin typeface="Times New Roman"/>
                <a:cs typeface="Times New Roman"/>
              </a:rPr>
              <a:t>Е</a:t>
            </a:r>
            <a:r>
              <a:rPr dirty="0" sz="1400" spc="150" b="1" i="1">
                <a:latin typeface="Times New Roman"/>
                <a:cs typeface="Times New Roman"/>
              </a:rPr>
              <a:t>В</a:t>
            </a:r>
            <a:r>
              <a:rPr dirty="0" sz="1400" spc="160" b="1" i="1">
                <a:latin typeface="Times New Roman"/>
                <a:cs typeface="Times New Roman"/>
              </a:rPr>
              <a:t>Р</a:t>
            </a:r>
            <a:r>
              <a:rPr dirty="0" sz="1400" spc="145" b="1" i="1">
                <a:latin typeface="Times New Roman"/>
                <a:cs typeface="Times New Roman"/>
              </a:rPr>
              <a:t>О</a:t>
            </a:r>
            <a:r>
              <a:rPr dirty="0" sz="1400" spc="150" b="1" i="1">
                <a:latin typeface="Times New Roman"/>
                <a:cs typeface="Times New Roman"/>
              </a:rPr>
              <a:t>П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22577" y="7526273"/>
            <a:ext cx="4918710" cy="854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660"/>
              </a:lnSpc>
              <a:spcBef>
                <a:spcPts val="100"/>
              </a:spcBef>
            </a:pPr>
            <a:r>
              <a:rPr dirty="0" sz="1400" i="1">
                <a:latin typeface="Times New Roman"/>
                <a:cs typeface="Times New Roman"/>
              </a:rPr>
              <a:t>в</a:t>
            </a:r>
            <a:r>
              <a:rPr dirty="0" sz="1400" i="1">
                <a:latin typeface="Times New Roman"/>
                <a:cs typeface="Times New Roman"/>
              </a:rPr>
              <a:t> </a:t>
            </a:r>
            <a:r>
              <a:rPr dirty="0" sz="1400" spc="-45" i="1">
                <a:latin typeface="Times New Roman"/>
                <a:cs typeface="Times New Roman"/>
              </a:rPr>
              <a:t> </a:t>
            </a:r>
            <a:r>
              <a:rPr dirty="0" sz="1400" spc="160" i="1">
                <a:latin typeface="Times New Roman"/>
                <a:cs typeface="Times New Roman"/>
              </a:rPr>
              <a:t>ра</a:t>
            </a:r>
            <a:r>
              <a:rPr dirty="0" sz="1400" spc="155" i="1">
                <a:latin typeface="Times New Roman"/>
                <a:cs typeface="Times New Roman"/>
              </a:rPr>
              <a:t>мк</a:t>
            </a:r>
            <a:r>
              <a:rPr dirty="0" sz="1400" spc="160" i="1">
                <a:latin typeface="Times New Roman"/>
                <a:cs typeface="Times New Roman"/>
              </a:rPr>
              <a:t>и</a:t>
            </a:r>
            <a:r>
              <a:rPr dirty="0" sz="1400" spc="145" i="1">
                <a:latin typeface="Times New Roman"/>
                <a:cs typeface="Times New Roman"/>
              </a:rPr>
              <a:t>т</a:t>
            </a:r>
            <a:r>
              <a:rPr dirty="0" sz="1400" i="1">
                <a:latin typeface="Times New Roman"/>
                <a:cs typeface="Times New Roman"/>
              </a:rPr>
              <a:t>е</a:t>
            </a:r>
            <a:r>
              <a:rPr dirty="0" sz="1400" i="1">
                <a:latin typeface="Times New Roman"/>
                <a:cs typeface="Times New Roman"/>
              </a:rPr>
              <a:t> </a:t>
            </a:r>
            <a:r>
              <a:rPr dirty="0" sz="1400" spc="-30" i="1">
                <a:latin typeface="Times New Roman"/>
                <a:cs typeface="Times New Roman"/>
              </a:rPr>
              <a:t> </a:t>
            </a:r>
            <a:r>
              <a:rPr dirty="0" sz="1400" spc="150" i="1">
                <a:latin typeface="Times New Roman"/>
                <a:cs typeface="Times New Roman"/>
              </a:rPr>
              <a:t>н</a:t>
            </a:r>
            <a:r>
              <a:rPr dirty="0" sz="1400" i="1">
                <a:latin typeface="Times New Roman"/>
                <a:cs typeface="Times New Roman"/>
              </a:rPr>
              <a:t>а</a:t>
            </a:r>
            <a:r>
              <a:rPr dirty="0" sz="1400" i="1">
                <a:latin typeface="Times New Roman"/>
                <a:cs typeface="Times New Roman"/>
              </a:rPr>
              <a:t> </a:t>
            </a:r>
            <a:r>
              <a:rPr dirty="0" sz="1400" spc="-40" i="1">
                <a:latin typeface="Times New Roman"/>
                <a:cs typeface="Times New Roman"/>
              </a:rPr>
              <a:t> </a:t>
            </a:r>
            <a:r>
              <a:rPr dirty="0" sz="1400" spc="160" i="1">
                <a:latin typeface="Times New Roman"/>
                <a:cs typeface="Times New Roman"/>
              </a:rPr>
              <a:t>про</a:t>
            </a:r>
            <a:r>
              <a:rPr dirty="0" sz="1400" spc="155" i="1">
                <a:latin typeface="Times New Roman"/>
                <a:cs typeface="Times New Roman"/>
              </a:rPr>
              <a:t>ек</a:t>
            </a:r>
            <a:r>
              <a:rPr dirty="0" sz="1400" i="1">
                <a:latin typeface="Times New Roman"/>
                <a:cs typeface="Times New Roman"/>
              </a:rPr>
              <a:t>т</a:t>
            </a:r>
            <a:r>
              <a:rPr dirty="0" sz="1400" i="1">
                <a:latin typeface="Times New Roman"/>
                <a:cs typeface="Times New Roman"/>
              </a:rPr>
              <a:t> </a:t>
            </a:r>
            <a:r>
              <a:rPr dirty="0" sz="1400" spc="-35" i="1">
                <a:latin typeface="Times New Roman"/>
                <a:cs typeface="Times New Roman"/>
              </a:rPr>
              <a:t> </a:t>
            </a:r>
            <a:r>
              <a:rPr dirty="0" sz="1400" spc="160" i="1">
                <a:latin typeface="Times New Roman"/>
                <a:cs typeface="Times New Roman"/>
              </a:rPr>
              <a:t>B</a:t>
            </a:r>
            <a:r>
              <a:rPr dirty="0" sz="1400" spc="160" i="1">
                <a:latin typeface="Times New Roman"/>
                <a:cs typeface="Times New Roman"/>
              </a:rPr>
              <a:t>G</a:t>
            </a:r>
            <a:r>
              <a:rPr dirty="0" sz="1400" spc="145" i="1">
                <a:latin typeface="Times New Roman"/>
                <a:cs typeface="Times New Roman"/>
              </a:rPr>
              <a:t>E</a:t>
            </a:r>
            <a:r>
              <a:rPr dirty="0" sz="1400" spc="150" i="1">
                <a:latin typeface="Times New Roman"/>
                <a:cs typeface="Times New Roman"/>
              </a:rPr>
              <a:t>N</a:t>
            </a:r>
            <a:r>
              <a:rPr dirty="0" sz="1400" spc="160" i="1">
                <a:latin typeface="Times New Roman"/>
                <a:cs typeface="Times New Roman"/>
              </a:rPr>
              <a:t>V</a:t>
            </a:r>
            <a:r>
              <a:rPr dirty="0" sz="1400" spc="150" i="1">
                <a:latin typeface="Times New Roman"/>
                <a:cs typeface="Times New Roman"/>
              </a:rPr>
              <a:t>I</a:t>
            </a:r>
            <a:r>
              <a:rPr dirty="0" sz="1400" spc="160" i="1">
                <a:latin typeface="Times New Roman"/>
                <a:cs typeface="Times New Roman"/>
              </a:rPr>
              <a:t>R</a:t>
            </a:r>
            <a:r>
              <a:rPr dirty="0" sz="1400" spc="160" i="1">
                <a:latin typeface="Times New Roman"/>
                <a:cs typeface="Times New Roman"/>
              </a:rPr>
              <a:t>O</a:t>
            </a:r>
            <a:r>
              <a:rPr dirty="0" sz="1400" spc="150" i="1">
                <a:latin typeface="Times New Roman"/>
                <a:cs typeface="Times New Roman"/>
              </a:rPr>
              <a:t>N</a:t>
            </a:r>
            <a:r>
              <a:rPr dirty="0" sz="1400" spc="145" i="1">
                <a:latin typeface="Times New Roman"/>
                <a:cs typeface="Times New Roman"/>
              </a:rPr>
              <a:t>ME</a:t>
            </a:r>
            <a:r>
              <a:rPr dirty="0" sz="1400" spc="165" i="1">
                <a:latin typeface="Times New Roman"/>
                <a:cs typeface="Times New Roman"/>
              </a:rPr>
              <a:t>N</a:t>
            </a:r>
            <a:r>
              <a:rPr dirty="0" sz="1400" spc="175" i="1">
                <a:latin typeface="Times New Roman"/>
                <a:cs typeface="Times New Roman"/>
              </a:rPr>
              <a:t>T</a:t>
            </a:r>
            <a:r>
              <a:rPr dirty="0" sz="1400" i="1">
                <a:latin typeface="Times New Roman"/>
                <a:cs typeface="Times New Roman"/>
              </a:rPr>
              <a:t>-</a:t>
            </a:r>
            <a:r>
              <a:rPr dirty="0" sz="1400" spc="-195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4</a:t>
            </a:r>
            <a:r>
              <a:rPr dirty="0" sz="1400" spc="-190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.</a:t>
            </a:r>
            <a:r>
              <a:rPr dirty="0" sz="1400" spc="-200" i="1">
                <a:latin typeface="Times New Roman"/>
                <a:cs typeface="Times New Roman"/>
              </a:rPr>
              <a:t> </a:t>
            </a:r>
            <a:r>
              <a:rPr dirty="0" sz="1400" spc="160" i="1">
                <a:latin typeface="Times New Roman"/>
                <a:cs typeface="Times New Roman"/>
              </a:rPr>
              <a:t>00</a:t>
            </a:r>
            <a:r>
              <a:rPr dirty="0" sz="1400" i="1">
                <a:latin typeface="Times New Roman"/>
                <a:cs typeface="Times New Roman"/>
              </a:rPr>
              <a:t>3</a:t>
            </a:r>
            <a:r>
              <a:rPr dirty="0" sz="1400" spc="-180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-</a:t>
            </a:r>
            <a:r>
              <a:rPr dirty="0" sz="1400" spc="-195" i="1">
                <a:latin typeface="Times New Roman"/>
                <a:cs typeface="Times New Roman"/>
              </a:rPr>
              <a:t> </a:t>
            </a:r>
            <a:r>
              <a:rPr dirty="0" sz="1400" spc="160" i="1">
                <a:latin typeface="Times New Roman"/>
                <a:cs typeface="Times New Roman"/>
              </a:rPr>
              <a:t>001</a:t>
            </a:r>
            <a:r>
              <a:rPr dirty="0" sz="1400" i="1">
                <a:latin typeface="Times New Roman"/>
                <a:cs typeface="Times New Roman"/>
              </a:rPr>
              <a:t>7</a:t>
            </a:r>
            <a:r>
              <a:rPr dirty="0" sz="1400" spc="-190" i="1">
                <a:latin typeface="Times New Roman"/>
                <a:cs typeface="Times New Roman"/>
              </a:rPr>
              <a:t> </a:t>
            </a:r>
            <a:endParaRPr sz="1400">
              <a:latin typeface="Times New Roman"/>
              <a:cs typeface="Times New Roman"/>
            </a:endParaRPr>
          </a:p>
          <a:p>
            <a:pPr algn="ctr" marL="103505" marR="61594">
              <a:lnSpc>
                <a:spcPts val="1610"/>
              </a:lnSpc>
              <a:spcBef>
                <a:spcPts val="95"/>
              </a:spcBef>
            </a:pPr>
            <a:r>
              <a:rPr dirty="0" sz="1400" b="1" i="1">
                <a:latin typeface="Times New Roman"/>
                <a:cs typeface="Times New Roman"/>
              </a:rPr>
              <a:t>„</a:t>
            </a:r>
            <a:r>
              <a:rPr dirty="0" sz="1400" spc="-190" b="1" i="1">
                <a:latin typeface="Times New Roman"/>
                <a:cs typeface="Times New Roman"/>
              </a:rPr>
              <a:t> </a:t>
            </a:r>
            <a:r>
              <a:rPr dirty="0" sz="1400" spc="150" b="1" i="1">
                <a:latin typeface="Times New Roman"/>
                <a:cs typeface="Times New Roman"/>
              </a:rPr>
              <a:t>П</a:t>
            </a:r>
            <a:r>
              <a:rPr dirty="0" sz="1400" spc="160" b="1" i="1">
                <a:latin typeface="Times New Roman"/>
                <a:cs typeface="Times New Roman"/>
              </a:rPr>
              <a:t>р</a:t>
            </a:r>
            <a:r>
              <a:rPr dirty="0" sz="1400" spc="150" b="1" i="1">
                <a:latin typeface="Times New Roman"/>
                <a:cs typeface="Times New Roman"/>
              </a:rPr>
              <a:t>ил</a:t>
            </a:r>
            <a:r>
              <a:rPr dirty="0" sz="1400" spc="160" b="1" i="1">
                <a:latin typeface="Times New Roman"/>
                <a:cs typeface="Times New Roman"/>
              </a:rPr>
              <a:t>а</a:t>
            </a:r>
            <a:r>
              <a:rPr dirty="0" sz="1400" spc="150" b="1" i="1">
                <a:latin typeface="Times New Roman"/>
                <a:cs typeface="Times New Roman"/>
              </a:rPr>
              <a:t>г</a:t>
            </a:r>
            <a:r>
              <a:rPr dirty="0" sz="1400" spc="160" b="1" i="1">
                <a:latin typeface="Times New Roman"/>
                <a:cs typeface="Times New Roman"/>
              </a:rPr>
              <a:t>а</a:t>
            </a:r>
            <a:r>
              <a:rPr dirty="0" sz="1400" spc="155" b="1" i="1">
                <a:latin typeface="Times New Roman"/>
                <a:cs typeface="Times New Roman"/>
              </a:rPr>
              <a:t>н</a:t>
            </a:r>
            <a:r>
              <a:rPr dirty="0" sz="1400" b="1" i="1">
                <a:latin typeface="Times New Roman"/>
                <a:cs typeface="Times New Roman"/>
              </a:rPr>
              <a:t>е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5" b="1" i="1">
                <a:latin typeface="Times New Roman"/>
                <a:cs typeface="Times New Roman"/>
              </a:rPr>
              <a:t> </a:t>
            </a:r>
            <a:r>
              <a:rPr dirty="0" sz="1400" spc="155" b="1" i="1">
                <a:latin typeface="Times New Roman"/>
                <a:cs typeface="Times New Roman"/>
              </a:rPr>
              <a:t>н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25" b="1" i="1">
                <a:latin typeface="Times New Roman"/>
                <a:cs typeface="Times New Roman"/>
              </a:rPr>
              <a:t> </a:t>
            </a:r>
            <a:r>
              <a:rPr dirty="0" sz="1400" spc="150" b="1" i="1">
                <a:latin typeface="Times New Roman"/>
                <a:cs typeface="Times New Roman"/>
              </a:rPr>
              <a:t>м</a:t>
            </a:r>
            <a:r>
              <a:rPr dirty="0" sz="1400" spc="155" b="1" i="1">
                <a:latin typeface="Times New Roman"/>
                <a:cs typeface="Times New Roman"/>
              </a:rPr>
              <a:t>е</a:t>
            </a:r>
            <a:r>
              <a:rPr dirty="0" sz="1400" spc="160" b="1" i="1">
                <a:latin typeface="Times New Roman"/>
                <a:cs typeface="Times New Roman"/>
              </a:rPr>
              <a:t>р</a:t>
            </a:r>
            <a:r>
              <a:rPr dirty="0" sz="1400" spc="150" b="1" i="1">
                <a:latin typeface="Times New Roman"/>
                <a:cs typeface="Times New Roman"/>
              </a:rPr>
              <a:t>к</a:t>
            </a:r>
            <a:r>
              <a:rPr dirty="0" sz="1400" b="1" i="1">
                <a:latin typeface="Times New Roman"/>
                <a:cs typeface="Times New Roman"/>
              </a:rPr>
              <a:t>и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5" b="1" i="1">
                <a:latin typeface="Times New Roman"/>
                <a:cs typeface="Times New Roman"/>
              </a:rPr>
              <a:t> </a:t>
            </a:r>
            <a:r>
              <a:rPr dirty="0" sz="1400" spc="155" b="1" i="1">
                <a:latin typeface="Times New Roman"/>
                <a:cs typeface="Times New Roman"/>
              </a:rPr>
              <a:t>з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0" b="1" i="1">
                <a:latin typeface="Times New Roman"/>
                <a:cs typeface="Times New Roman"/>
              </a:rPr>
              <a:t> </a:t>
            </a:r>
            <a:r>
              <a:rPr dirty="0" sz="1400" spc="165" b="1" i="1">
                <a:latin typeface="Times New Roman"/>
                <a:cs typeface="Times New Roman"/>
              </a:rPr>
              <a:t>у</a:t>
            </a:r>
            <a:r>
              <a:rPr dirty="0" sz="1400" spc="155" b="1" i="1">
                <a:latin typeface="Times New Roman"/>
                <a:cs typeface="Times New Roman"/>
              </a:rPr>
              <a:t>с</a:t>
            </a:r>
            <a:r>
              <a:rPr dirty="0" sz="1400" spc="150" b="1" i="1">
                <a:latin typeface="Times New Roman"/>
                <a:cs typeface="Times New Roman"/>
              </a:rPr>
              <a:t>п</a:t>
            </a:r>
            <a:r>
              <a:rPr dirty="0" sz="1400" spc="155" b="1" i="1">
                <a:latin typeface="Times New Roman"/>
                <a:cs typeface="Times New Roman"/>
              </a:rPr>
              <a:t>е</a:t>
            </a:r>
            <a:r>
              <a:rPr dirty="0" sz="1400" spc="160" b="1" i="1">
                <a:latin typeface="Times New Roman"/>
                <a:cs typeface="Times New Roman"/>
              </a:rPr>
              <a:t>ш</a:t>
            </a:r>
            <a:r>
              <a:rPr dirty="0" sz="1400" spc="155" b="1" i="1">
                <a:latin typeface="Times New Roman"/>
                <a:cs typeface="Times New Roman"/>
              </a:rPr>
              <a:t>н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0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а</a:t>
            </a:r>
            <a:r>
              <a:rPr dirty="0" sz="1400" spc="150" b="1" i="1">
                <a:latin typeface="Times New Roman"/>
                <a:cs typeface="Times New Roman"/>
              </a:rPr>
              <a:t>д</a:t>
            </a:r>
            <a:r>
              <a:rPr dirty="0" sz="1400" spc="160" b="1" i="1">
                <a:latin typeface="Times New Roman"/>
                <a:cs typeface="Times New Roman"/>
              </a:rPr>
              <a:t>а</a:t>
            </a:r>
            <a:r>
              <a:rPr dirty="0" sz="1400" spc="140" b="1" i="1">
                <a:latin typeface="Times New Roman"/>
                <a:cs typeface="Times New Roman"/>
              </a:rPr>
              <a:t>п</a:t>
            </a:r>
            <a:r>
              <a:rPr dirty="0" sz="1400" spc="175" b="1" i="1">
                <a:latin typeface="Times New Roman"/>
                <a:cs typeface="Times New Roman"/>
              </a:rPr>
              <a:t>т</a:t>
            </a:r>
            <a:r>
              <a:rPr dirty="0" sz="1400" spc="160" b="1" i="1">
                <a:latin typeface="Times New Roman"/>
                <a:cs typeface="Times New Roman"/>
              </a:rPr>
              <a:t>а</a:t>
            </a:r>
            <a:r>
              <a:rPr dirty="0" sz="1400" spc="150" b="1" i="1">
                <a:latin typeface="Times New Roman"/>
                <a:cs typeface="Times New Roman"/>
              </a:rPr>
              <a:t>ци</a:t>
            </a:r>
            <a:r>
              <a:rPr dirty="0" sz="1400" b="1" i="1">
                <a:latin typeface="Times New Roman"/>
                <a:cs typeface="Times New Roman"/>
              </a:rPr>
              <a:t>я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50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к</a:t>
            </a:r>
            <a:r>
              <a:rPr dirty="0" sz="1400" spc="155" b="1" i="1">
                <a:latin typeface="Times New Roman"/>
                <a:cs typeface="Times New Roman"/>
              </a:rPr>
              <a:t>ъ</a:t>
            </a:r>
            <a:r>
              <a:rPr dirty="0" sz="1400" b="1" i="1">
                <a:latin typeface="Times New Roman"/>
                <a:cs typeface="Times New Roman"/>
              </a:rPr>
              <a:t>м  </a:t>
            </a:r>
            <a:r>
              <a:rPr dirty="0" sz="1400" spc="140" b="1" i="1">
                <a:latin typeface="Times New Roman"/>
                <a:cs typeface="Times New Roman"/>
              </a:rPr>
              <a:t>климатичните</a:t>
            </a:r>
            <a:r>
              <a:rPr dirty="0" sz="1400" spc="300" b="1" i="1">
                <a:latin typeface="Times New Roman"/>
                <a:cs typeface="Times New Roman"/>
              </a:rPr>
              <a:t> </a:t>
            </a:r>
            <a:r>
              <a:rPr dirty="0" sz="1400" spc="135" b="1" i="1">
                <a:latin typeface="Times New Roman"/>
                <a:cs typeface="Times New Roman"/>
              </a:rPr>
              <a:t>промени“</a:t>
            </a:r>
            <a:endParaRPr sz="1400">
              <a:latin typeface="Times New Roman"/>
              <a:cs typeface="Times New Roman"/>
            </a:endParaRPr>
          </a:p>
          <a:p>
            <a:pPr algn="ctr" marR="19050">
              <a:lnSpc>
                <a:spcPts val="1540"/>
              </a:lnSpc>
            </a:pPr>
            <a:r>
              <a:rPr dirty="0" sz="1400" i="1">
                <a:latin typeface="Times New Roman"/>
                <a:cs typeface="Times New Roman"/>
              </a:rPr>
              <a:t>в</a:t>
            </a:r>
            <a:r>
              <a:rPr dirty="0" sz="1400" spc="285" i="1">
                <a:latin typeface="Times New Roman"/>
                <a:cs typeface="Times New Roman"/>
              </a:rPr>
              <a:t> </a:t>
            </a:r>
            <a:r>
              <a:rPr dirty="0" sz="1400" spc="140" i="1">
                <a:latin typeface="Times New Roman"/>
                <a:cs typeface="Times New Roman"/>
              </a:rPr>
              <a:t>партньорство</a:t>
            </a:r>
            <a:r>
              <a:rPr dirty="0" sz="1400" spc="290" i="1">
                <a:latin typeface="Times New Roman"/>
                <a:cs typeface="Times New Roman"/>
              </a:rPr>
              <a:t> </a:t>
            </a:r>
            <a:r>
              <a:rPr dirty="0" sz="1400" spc="125" i="1">
                <a:latin typeface="Times New Roman"/>
                <a:cs typeface="Times New Roman"/>
              </a:rPr>
              <a:t>между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94204" y="8447823"/>
            <a:ext cx="531558" cy="69058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4670" y="8437282"/>
            <a:ext cx="511626" cy="6811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466971" y="8458492"/>
            <a:ext cx="520928" cy="69058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04891" y="8447823"/>
            <a:ext cx="542201" cy="69058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12464" y="8469109"/>
            <a:ext cx="1148181" cy="6162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Yanislava Vangelova</dc:creator>
  <dcterms:created xsi:type="dcterms:W3CDTF">2024-05-31T16:39:30Z</dcterms:created>
  <dcterms:modified xsi:type="dcterms:W3CDTF">2024-05-31T16:39:30Z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2024-05-31T00:00:00Z</vt:filetime>
  </property>
</Properties>
</file>