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hyperlink" Target="http://www.eeagrants.bg/" TargetMode="External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6" Type="http://schemas.openxmlformats.org/officeDocument/2006/relationships/image" Target="../media/image4.jpg"/><Relationship Id="rId7" Type="http://schemas.openxmlformats.org/officeDocument/2006/relationships/image" Target="../media/image5.jpg"/><Relationship Id="rId8" Type="http://schemas.openxmlformats.org/officeDocument/2006/relationships/image" Target="../media/image6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hyperlink" Target="http://www.eeagrants.bg/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4204" y="477803"/>
            <a:ext cx="6094587" cy="729867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705484" y="9726358"/>
            <a:ext cx="2078355" cy="0"/>
          </a:xfrm>
          <a:custGeom>
            <a:avLst/>
            <a:gdLst/>
            <a:ahLst/>
            <a:cxnLst/>
            <a:rect l="l" t="t" r="r" b="b"/>
            <a:pathLst>
              <a:path w="2078355" h="0">
                <a:moveTo>
                  <a:pt x="0" y="0"/>
                </a:moveTo>
                <a:lnTo>
                  <a:pt x="207835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23391" y="9496121"/>
            <a:ext cx="6129655" cy="1021715"/>
          </a:xfrm>
          <a:prstGeom prst="rect">
            <a:avLst/>
          </a:prstGeom>
        </p:spPr>
        <p:txBody>
          <a:bodyPr wrap="square" lIns="0" tIns="104140" rIns="0" bIns="0" rtlCol="0" vert="horz">
            <a:spAutoFit/>
          </a:bodyPr>
          <a:lstStyle/>
          <a:p>
            <a:pPr marL="2425700">
              <a:lnSpc>
                <a:spcPct val="100000"/>
              </a:lnSpc>
              <a:spcBef>
                <a:spcPts val="820"/>
              </a:spcBef>
              <a:tabLst>
                <a:tab pos="3946525" algn="l"/>
                <a:tab pos="6116320" algn="l"/>
              </a:tabLst>
            </a:pPr>
            <a:r>
              <a:rPr dirty="0" sz="1100" spc="-5">
                <a:solidFill>
                  <a:srgbClr val="0000FF"/>
                </a:solidFill>
                <a:latin typeface="Arial MT"/>
                <a:cs typeface="Arial MT"/>
                <a:hlinkClick r:id="rId3"/>
              </a:rPr>
              <a:t>www.eeagrants.bg</a:t>
            </a:r>
            <a:r>
              <a:rPr dirty="0" sz="1100" spc="-5">
                <a:solidFill>
                  <a:srgbClr val="0000FF"/>
                </a:solidFill>
                <a:latin typeface="Arial MT"/>
                <a:cs typeface="Arial MT"/>
              </a:rPr>
              <a:t>	</a:t>
            </a:r>
            <a:r>
              <a:rPr dirty="0" u="heavy" sz="1100" spc="-5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dirty="0" u="heavy" sz="1100" spc="-5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	</a:t>
            </a:r>
            <a:endParaRPr sz="1100">
              <a:latin typeface="Arial MT"/>
              <a:cs typeface="Arial MT"/>
            </a:endParaRPr>
          </a:p>
          <a:p>
            <a:pPr algn="ctr" marL="33655" marR="42545">
              <a:lnSpc>
                <a:spcPts val="1030"/>
              </a:lnSpc>
              <a:spcBef>
                <a:spcPts val="660"/>
              </a:spcBef>
            </a:pPr>
            <a:r>
              <a:rPr dirty="0" sz="900" i="1">
                <a:latin typeface="Times New Roman"/>
                <a:cs typeface="Times New Roman"/>
              </a:rPr>
              <a:t>Този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създаден</a:t>
            </a:r>
            <a:r>
              <a:rPr dirty="0" sz="900" i="1">
                <a:latin typeface="Times New Roman"/>
                <a:cs typeface="Times New Roman"/>
              </a:rPr>
              <a:t> в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рамките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проект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„Прилагане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мерки за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успешна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адаптация </a:t>
            </a:r>
            <a:r>
              <a:rPr dirty="0" sz="900" i="1">
                <a:latin typeface="Times New Roman"/>
                <a:cs typeface="Times New Roman"/>
              </a:rPr>
              <a:t>към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климатичните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промени“, </a:t>
            </a:r>
            <a:r>
              <a:rPr dirty="0" sz="900" i="1">
                <a:latin typeface="Times New Roman"/>
                <a:cs typeface="Times New Roman"/>
              </a:rPr>
              <a:t> Договор </a:t>
            </a:r>
            <a:r>
              <a:rPr dirty="0" sz="900" spc="-5" i="1">
                <a:latin typeface="Times New Roman"/>
                <a:cs typeface="Times New Roman"/>
              </a:rPr>
              <a:t>за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БФП</a:t>
            </a:r>
            <a:r>
              <a:rPr dirty="0" sz="900" i="1">
                <a:latin typeface="Times New Roman"/>
                <a:cs typeface="Times New Roman"/>
              </a:rPr>
              <a:t> №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BGENVIRONMENT-4.003-0017-С01,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който се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осъществява</a:t>
            </a:r>
            <a:r>
              <a:rPr dirty="0" sz="900" i="1">
                <a:latin typeface="Times New Roman"/>
                <a:cs typeface="Times New Roman"/>
              </a:rPr>
              <a:t> с </a:t>
            </a:r>
            <a:r>
              <a:rPr dirty="0" sz="900" spc="-5" i="1">
                <a:latin typeface="Times New Roman"/>
                <a:cs typeface="Times New Roman"/>
              </a:rPr>
              <a:t>финансовата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подкрепа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 Програма</a:t>
            </a:r>
            <a:endParaRPr sz="900">
              <a:latin typeface="Times New Roman"/>
              <a:cs typeface="Times New Roman"/>
            </a:endParaRPr>
          </a:p>
          <a:p>
            <a:pPr algn="ctr" marL="12700" marR="19050">
              <a:lnSpc>
                <a:spcPts val="1030"/>
              </a:lnSpc>
            </a:pPr>
            <a:r>
              <a:rPr dirty="0" sz="900" spc="-5" i="1">
                <a:latin typeface="Times New Roman"/>
                <a:cs typeface="Times New Roman"/>
              </a:rPr>
              <a:t>„Опазване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околната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среда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климатични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промени“</a:t>
            </a:r>
            <a:r>
              <a:rPr dirty="0" sz="900" spc="4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чрез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ФМ</a:t>
            </a:r>
            <a:r>
              <a:rPr dirty="0" sz="900" spc="2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ЕИП</a:t>
            </a:r>
            <a:r>
              <a:rPr dirty="0" sz="900" spc="-5" i="1">
                <a:latin typeface="Times New Roman"/>
                <a:cs typeface="Times New Roman"/>
              </a:rPr>
              <a:t> 2014-2021.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Цялата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отговорност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за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съдържанието 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се носи</a:t>
            </a:r>
            <a:r>
              <a:rPr dirty="0" sz="900" i="1">
                <a:latin typeface="Times New Roman"/>
                <a:cs typeface="Times New Roman"/>
              </a:rPr>
              <a:t> от</a:t>
            </a:r>
            <a:r>
              <a:rPr dirty="0" sz="900" spc="-5" i="1">
                <a:latin typeface="Times New Roman"/>
                <a:cs typeface="Times New Roman"/>
              </a:rPr>
              <a:t> Община</a:t>
            </a:r>
            <a:r>
              <a:rPr dirty="0" sz="900" spc="2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Кочериново</a:t>
            </a:r>
            <a:r>
              <a:rPr dirty="0" sz="900" i="1">
                <a:latin typeface="Times New Roman"/>
                <a:cs typeface="Times New Roman"/>
              </a:rPr>
              <a:t> и </a:t>
            </a:r>
            <a:r>
              <a:rPr dirty="0" sz="900" spc="-5" i="1">
                <a:latin typeface="Times New Roman"/>
                <a:cs typeface="Times New Roman"/>
              </a:rPr>
              <a:t>при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никакви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обстоятелства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не</a:t>
            </a:r>
            <a:r>
              <a:rPr dirty="0" sz="900" i="1">
                <a:latin typeface="Times New Roman"/>
                <a:cs typeface="Times New Roman"/>
              </a:rPr>
              <a:t> може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да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се счита, че този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</a:t>
            </a:r>
            <a:endParaRPr sz="900">
              <a:latin typeface="Times New Roman"/>
              <a:cs typeface="Times New Roman"/>
            </a:endParaRPr>
          </a:p>
          <a:p>
            <a:pPr algn="ctr" marR="8255">
              <a:lnSpc>
                <a:spcPts val="1019"/>
              </a:lnSpc>
            </a:pPr>
            <a:r>
              <a:rPr dirty="0" sz="900" spc="-5" i="1">
                <a:latin typeface="Times New Roman"/>
                <a:cs typeface="Times New Roman"/>
              </a:rPr>
              <a:t>отразява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официалното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становище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Програмния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оператор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и/или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Офиса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Финансовия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механизъм.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8372" y="1193585"/>
            <a:ext cx="6059170" cy="7675880"/>
          </a:xfrm>
          <a:prstGeom prst="rect">
            <a:avLst/>
          </a:prstGeom>
        </p:spPr>
        <p:txBody>
          <a:bodyPr wrap="square" lIns="0" tIns="514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05"/>
              </a:spcBef>
            </a:pPr>
            <a:r>
              <a:rPr dirty="0" sz="1800" spc="-5" b="1">
                <a:latin typeface="Times New Roman"/>
                <a:cs typeface="Times New Roman"/>
              </a:rPr>
              <a:t>ПОКАНА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dirty="0" sz="1400" spc="-5">
                <a:latin typeface="Times New Roman"/>
                <a:cs typeface="Times New Roman"/>
              </a:rPr>
              <a:t>за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участие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650"/>
              </a:lnSpc>
              <a:spcBef>
                <a:spcPts val="170"/>
              </a:spcBef>
            </a:pPr>
            <a:r>
              <a:rPr dirty="0" sz="1400" spc="-5" b="1">
                <a:latin typeface="Times New Roman"/>
                <a:cs typeface="Times New Roman"/>
              </a:rPr>
              <a:t>ИНФОРМАЦИОНЕН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ФОРУМ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650"/>
              </a:lnSpc>
            </a:pPr>
            <a:r>
              <a:rPr dirty="0" sz="1400">
                <a:latin typeface="Times New Roman"/>
                <a:cs typeface="Times New Roman"/>
              </a:rPr>
              <a:t>на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тема</a:t>
            </a:r>
            <a:r>
              <a:rPr dirty="0" sz="120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Times New Roman"/>
              <a:cs typeface="Times New Roman"/>
            </a:endParaRPr>
          </a:p>
          <a:p>
            <a:pPr algn="ctr" marL="535305" marR="532130">
              <a:lnSpc>
                <a:spcPct val="110000"/>
              </a:lnSpc>
            </a:pPr>
            <a:r>
              <a:rPr dirty="0" sz="1200" spc="-5" b="1">
                <a:latin typeface="Times New Roman"/>
                <a:cs typeface="Times New Roman"/>
              </a:rPr>
              <a:t>„</a:t>
            </a:r>
            <a:r>
              <a:rPr dirty="0" sz="1400" spc="-5" b="1">
                <a:latin typeface="Times New Roman"/>
                <a:cs typeface="Times New Roman"/>
              </a:rPr>
              <a:t>ПРОМЕНИ </a:t>
            </a:r>
            <a:r>
              <a:rPr dirty="0" sz="1400" b="1">
                <a:latin typeface="Times New Roman"/>
                <a:cs typeface="Times New Roman"/>
              </a:rPr>
              <a:t>В</a:t>
            </a:r>
            <a:r>
              <a:rPr dirty="0" sz="1400" spc="-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КЛИМАТА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– </a:t>
            </a:r>
            <a:r>
              <a:rPr dirty="0" sz="1400" spc="-5" b="1">
                <a:latin typeface="Times New Roman"/>
                <a:cs typeface="Times New Roman"/>
              </a:rPr>
              <a:t>ПРЕДЗИВИКАТЕЛСТВА </a:t>
            </a:r>
            <a:r>
              <a:rPr dirty="0" sz="1400" b="1">
                <a:latin typeface="Times New Roman"/>
                <a:cs typeface="Times New Roman"/>
              </a:rPr>
              <a:t>ПРЕД </a:t>
            </a:r>
            <a:r>
              <a:rPr dirty="0" sz="1400" spc="-33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БЪЛГАРСКАТА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ОБЩИНА“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algn="just" marL="469900">
              <a:lnSpc>
                <a:spcPct val="100000"/>
              </a:lnSpc>
              <a:spcBef>
                <a:spcPts val="1225"/>
              </a:spcBef>
            </a:pPr>
            <a:r>
              <a:rPr dirty="0" sz="1200" spc="-5" b="1">
                <a:latin typeface="Times New Roman"/>
                <a:cs typeface="Times New Roman"/>
              </a:rPr>
              <a:t>УВАЖАЕМИ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КОЛЕГИ,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00">
              <a:latin typeface="Times New Roman"/>
              <a:cs typeface="Times New Roman"/>
            </a:endParaRPr>
          </a:p>
          <a:p>
            <a:pPr algn="just" marL="4699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Община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Кочериново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IDNA,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Норвегия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организират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информационен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форум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тема:</a:t>
            </a: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45"/>
              </a:spcBef>
            </a:pPr>
            <a:r>
              <a:rPr dirty="0" sz="1200" spc="-5" b="1">
                <a:latin typeface="Times New Roman"/>
                <a:cs typeface="Times New Roman"/>
              </a:rPr>
              <a:t>„ПРОМЕНИ</a:t>
            </a:r>
            <a:r>
              <a:rPr dirty="0" sz="1200" spc="7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В  </a:t>
            </a:r>
            <a:r>
              <a:rPr dirty="0" sz="1200" spc="10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КЛИМАТА</a:t>
            </a:r>
            <a:r>
              <a:rPr dirty="0" sz="1200" spc="7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–  </a:t>
            </a:r>
            <a:r>
              <a:rPr dirty="0" sz="1200" spc="1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ПРЕДЗИВИКАТЕЛСТВА</a:t>
            </a:r>
            <a:r>
              <a:rPr dirty="0" sz="1200" spc="70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ПРЕД</a:t>
            </a:r>
            <a:r>
              <a:rPr dirty="0" sz="1200" spc="7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БЪЛГАРСКАТА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0000"/>
              </a:lnSpc>
              <a:spcBef>
                <a:spcPts val="10"/>
              </a:spcBef>
            </a:pPr>
            <a:r>
              <a:rPr dirty="0" sz="1200" b="1">
                <a:latin typeface="Times New Roman"/>
                <a:cs typeface="Times New Roman"/>
              </a:rPr>
              <a:t>ОБЩИНА“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изпълнение</a:t>
            </a:r>
            <a:r>
              <a:rPr dirty="0" sz="1200">
                <a:latin typeface="Times New Roman"/>
                <a:cs typeface="Times New Roman"/>
              </a:rPr>
              <a:t> на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Дейност</a:t>
            </a:r>
            <a:r>
              <a:rPr dirty="0" sz="1200">
                <a:latin typeface="Times New Roman"/>
                <a:cs typeface="Times New Roman"/>
              </a:rPr>
              <a:t> 4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проект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„Прилагане</a:t>
            </a:r>
            <a:r>
              <a:rPr dirty="0" sz="1200">
                <a:latin typeface="Times New Roman"/>
                <a:cs typeface="Times New Roman"/>
              </a:rPr>
              <a:t> на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мерки</a:t>
            </a:r>
            <a:r>
              <a:rPr dirty="0" sz="1200">
                <a:latin typeface="Times New Roman"/>
                <a:cs typeface="Times New Roman"/>
              </a:rPr>
              <a:t> за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успешна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адаптация към климатичните </a:t>
            </a:r>
            <a:r>
              <a:rPr dirty="0" sz="1200">
                <a:latin typeface="Times New Roman"/>
                <a:cs typeface="Times New Roman"/>
              </a:rPr>
              <a:t>промени“ № </a:t>
            </a:r>
            <a:r>
              <a:rPr dirty="0" sz="1200" spc="-5">
                <a:latin typeface="Times New Roman"/>
                <a:cs typeface="Times New Roman"/>
              </a:rPr>
              <a:t>BGENVIRONMENT-4.003-0017, финансиран </a:t>
            </a:r>
            <a:r>
              <a:rPr dirty="0" sz="1200" spc="5">
                <a:latin typeface="Times New Roman"/>
                <a:cs typeface="Times New Roman"/>
              </a:rPr>
              <a:t>по 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Програма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„Опазване</a:t>
            </a:r>
            <a:r>
              <a:rPr dirty="0" sz="1200">
                <a:latin typeface="Times New Roman"/>
                <a:cs typeface="Times New Roman"/>
              </a:rPr>
              <a:t> на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околната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среда</a:t>
            </a:r>
            <a:r>
              <a:rPr dirty="0" sz="1200">
                <a:latin typeface="Times New Roman"/>
                <a:cs typeface="Times New Roman"/>
              </a:rPr>
              <a:t> 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климатични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промени“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чрез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Финансовия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механизъм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5">
                <a:latin typeface="Times New Roman"/>
                <a:cs typeface="Times New Roman"/>
              </a:rPr>
              <a:t> Европейското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икономическо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пространство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2014-2021 </a:t>
            </a:r>
            <a:r>
              <a:rPr dirty="0" sz="1200" spc="-5">
                <a:latin typeface="Times New Roman"/>
                <a:cs typeface="Times New Roman"/>
              </a:rPr>
              <a:t>г.</a:t>
            </a:r>
            <a:endParaRPr sz="1200">
              <a:latin typeface="Times New Roman"/>
              <a:cs typeface="Times New Roman"/>
            </a:endParaRPr>
          </a:p>
          <a:p>
            <a:pPr algn="just" marL="12700" marR="5715" indent="494665">
              <a:lnSpc>
                <a:spcPct val="1101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По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време</a:t>
            </a:r>
            <a:r>
              <a:rPr dirty="0" sz="1200">
                <a:latin typeface="Times New Roman"/>
                <a:cs typeface="Times New Roman"/>
              </a:rPr>
              <a:t> на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събитието</a:t>
            </a:r>
            <a:r>
              <a:rPr dirty="0" sz="1200">
                <a:latin typeface="Times New Roman"/>
                <a:cs typeface="Times New Roman"/>
              </a:rPr>
              <a:t> ще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бъдат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представени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теми,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свързани</a:t>
            </a:r>
            <a:r>
              <a:rPr dirty="0" sz="1200">
                <a:latin typeface="Times New Roman"/>
                <a:cs typeface="Times New Roman"/>
              </a:rPr>
              <a:t> с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политиките</a:t>
            </a:r>
            <a:r>
              <a:rPr dirty="0" sz="1200" spc="3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областта </a:t>
            </a:r>
            <a:r>
              <a:rPr dirty="0" sz="1200">
                <a:latin typeface="Times New Roman"/>
                <a:cs typeface="Times New Roman"/>
              </a:rPr>
              <a:t>на </a:t>
            </a:r>
            <a:r>
              <a:rPr dirty="0" sz="1200" spc="-5">
                <a:latin typeface="Times New Roman"/>
                <a:cs typeface="Times New Roman"/>
              </a:rPr>
              <a:t>смекчаването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адаптацията към климатичните промени, както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действащата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нормативна уредба</a:t>
            </a:r>
            <a:r>
              <a:rPr dirty="0" sz="1200">
                <a:latin typeface="Times New Roman"/>
                <a:cs typeface="Times New Roman"/>
              </a:rPr>
              <a:t> в</a:t>
            </a:r>
            <a:r>
              <a:rPr dirty="0" sz="1200" spc="-5">
                <a:latin typeface="Times New Roman"/>
                <a:cs typeface="Times New Roman"/>
              </a:rPr>
              <a:t> сферата.</a:t>
            </a:r>
            <a:endParaRPr sz="1200">
              <a:latin typeface="Times New Roman"/>
              <a:cs typeface="Times New Roman"/>
            </a:endParaRPr>
          </a:p>
          <a:p>
            <a:pPr algn="just" marL="12700" indent="457200">
              <a:lnSpc>
                <a:spcPct val="100000"/>
              </a:lnSpc>
              <a:spcBef>
                <a:spcPts val="145"/>
              </a:spcBef>
            </a:pPr>
            <a:r>
              <a:rPr dirty="0" sz="1200">
                <a:latin typeface="Times New Roman"/>
                <a:cs typeface="Times New Roman"/>
              </a:rPr>
              <a:t>Форумът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е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насочен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към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представители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регионалните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институции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експерти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от</a:t>
            </a:r>
            <a:endParaRPr sz="1200">
              <a:latin typeface="Times New Roman"/>
              <a:cs typeface="Times New Roman"/>
            </a:endParaRPr>
          </a:p>
          <a:p>
            <a:pPr algn="just" marL="12700" marR="7620">
              <a:lnSpc>
                <a:spcPct val="1102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общински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областни администрации, отговорни </a:t>
            </a:r>
            <a:r>
              <a:rPr dirty="0" sz="1200">
                <a:latin typeface="Times New Roman"/>
                <a:cs typeface="Times New Roman"/>
              </a:rPr>
              <a:t>за </a:t>
            </a:r>
            <a:r>
              <a:rPr dirty="0" sz="1200" spc="-5">
                <a:latin typeface="Times New Roman"/>
                <a:cs typeface="Times New Roman"/>
              </a:rPr>
              <a:t>изпълнението на секторни политики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(енергетика, води, транспорт, отпадъци, селско стопанство, околна среда, </a:t>
            </a:r>
            <a:r>
              <a:rPr dirty="0" sz="1200">
                <a:latin typeface="Times New Roman"/>
                <a:cs typeface="Times New Roman"/>
              </a:rPr>
              <a:t>строителство).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Целта</a:t>
            </a:r>
            <a:r>
              <a:rPr dirty="0" sz="1200">
                <a:latin typeface="Times New Roman"/>
                <a:cs typeface="Times New Roman"/>
              </a:rPr>
              <a:t> е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да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се</a:t>
            </a:r>
            <a:r>
              <a:rPr dirty="0" sz="1200">
                <a:latin typeface="Times New Roman"/>
                <a:cs typeface="Times New Roman"/>
              </a:rPr>
              <a:t> повиши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институционалният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капацитет,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като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се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отчете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ефективността</a:t>
            </a:r>
            <a:r>
              <a:rPr dirty="0" sz="1200">
                <a:latin typeface="Times New Roman"/>
                <a:cs typeface="Times New Roman"/>
              </a:rPr>
              <a:t> от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изпълнени</a:t>
            </a:r>
            <a:r>
              <a:rPr dirty="0" sz="1200">
                <a:latin typeface="Times New Roman"/>
                <a:cs typeface="Times New Roman"/>
              </a:rPr>
              <a:t> до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момента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мерки</a:t>
            </a:r>
            <a:r>
              <a:rPr dirty="0" sz="1200">
                <a:latin typeface="Times New Roman"/>
                <a:cs typeface="Times New Roman"/>
              </a:rPr>
              <a:t> в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различни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сектори</a:t>
            </a:r>
            <a:r>
              <a:rPr dirty="0" sz="1200">
                <a:latin typeface="Times New Roman"/>
                <a:cs typeface="Times New Roman"/>
              </a:rPr>
              <a:t> на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регионално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ниво</a:t>
            </a:r>
            <a:r>
              <a:rPr dirty="0" sz="1200">
                <a:latin typeface="Times New Roman"/>
                <a:cs typeface="Times New Roman"/>
              </a:rPr>
              <a:t> и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се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обсъдят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пропуските</a:t>
            </a:r>
            <a:r>
              <a:rPr dirty="0" sz="1200">
                <a:latin typeface="Times New Roman"/>
                <a:cs typeface="Times New Roman"/>
              </a:rPr>
              <a:t> в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прилагането</a:t>
            </a:r>
            <a:r>
              <a:rPr dirty="0" sz="1200">
                <a:latin typeface="Times New Roman"/>
                <a:cs typeface="Times New Roman"/>
              </a:rPr>
              <a:t> им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база</a:t>
            </a:r>
            <a:r>
              <a:rPr dirty="0" sz="1200">
                <a:latin typeface="Times New Roman"/>
                <a:cs typeface="Times New Roman"/>
              </a:rPr>
              <a:t> на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отчетените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резултати.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Във</a:t>
            </a:r>
            <a:r>
              <a:rPr dirty="0" sz="1200">
                <a:latin typeface="Times New Roman"/>
                <a:cs typeface="Times New Roman"/>
              </a:rPr>
              <a:t> форума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ще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вземат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участие лектори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с</a:t>
            </a:r>
            <a:r>
              <a:rPr dirty="0" sz="1200" spc="-5">
                <a:latin typeface="Times New Roman"/>
                <a:cs typeface="Times New Roman"/>
              </a:rPr>
              <a:t> богат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професионален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опит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от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България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 </a:t>
            </a:r>
            <a:r>
              <a:rPr dirty="0" sz="1200" spc="-5">
                <a:latin typeface="Times New Roman"/>
                <a:cs typeface="Times New Roman"/>
              </a:rPr>
              <a:t>Норвегия.</a:t>
            </a:r>
            <a:endParaRPr sz="1200">
              <a:latin typeface="Times New Roman"/>
              <a:cs typeface="Times New Roman"/>
            </a:endParaRPr>
          </a:p>
          <a:p>
            <a:pPr algn="just" marL="469900">
              <a:lnSpc>
                <a:spcPct val="100000"/>
              </a:lnSpc>
              <a:spcBef>
                <a:spcPts val="145"/>
              </a:spcBef>
            </a:pPr>
            <a:r>
              <a:rPr dirty="0" sz="1200" spc="-5">
                <a:latin typeface="Times New Roman"/>
                <a:cs typeface="Times New Roman"/>
              </a:rPr>
              <a:t>Информационният</a:t>
            </a:r>
            <a:r>
              <a:rPr dirty="0" sz="1200" spc="229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форум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ще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се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проведе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28.02.2024</a:t>
            </a:r>
            <a:r>
              <a:rPr dirty="0" sz="1200" spc="2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г.</a:t>
            </a:r>
            <a:r>
              <a:rPr dirty="0" sz="1200" spc="2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в</a:t>
            </a:r>
            <a:r>
              <a:rPr dirty="0" sz="1200" spc="2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гр.</a:t>
            </a:r>
            <a:r>
              <a:rPr dirty="0" sz="1200" spc="23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Благоевград,</a:t>
            </a:r>
            <a:r>
              <a:rPr dirty="0" sz="1200" spc="2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пл.</a:t>
            </a: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40"/>
              </a:spcBef>
            </a:pPr>
            <a:r>
              <a:rPr dirty="0" sz="1200" spc="-5" b="1">
                <a:latin typeface="Times New Roman"/>
                <a:cs typeface="Times New Roman"/>
              </a:rPr>
              <a:t>„Георги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Измирлиев“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№1,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Зала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„22-ри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септември“,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с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начален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час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10:00 </a:t>
            </a:r>
            <a:r>
              <a:rPr dirty="0" sz="1200" spc="-5" b="1">
                <a:latin typeface="Times New Roman"/>
                <a:cs typeface="Times New Roman"/>
              </a:rPr>
              <a:t>часа.</a:t>
            </a:r>
            <a:endParaRPr sz="1200">
              <a:latin typeface="Times New Roman"/>
              <a:cs typeface="Times New Roman"/>
            </a:endParaRPr>
          </a:p>
          <a:p>
            <a:pPr algn="just" marL="469900">
              <a:lnSpc>
                <a:spcPct val="100000"/>
              </a:lnSpc>
              <a:spcBef>
                <a:spcPts val="150"/>
              </a:spcBef>
            </a:pPr>
            <a:r>
              <a:rPr dirty="0" sz="1200" spc="-5">
                <a:latin typeface="Times New Roman"/>
                <a:cs typeface="Times New Roman"/>
              </a:rPr>
              <a:t>Очакваме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Ви!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Times New Roman"/>
              <a:cs typeface="Times New Roman"/>
            </a:endParaRPr>
          </a:p>
          <a:p>
            <a:pPr algn="ctr" marR="106680">
              <a:lnSpc>
                <a:spcPct val="100000"/>
              </a:lnSpc>
            </a:pPr>
            <a:r>
              <a:rPr dirty="0" sz="1400" spc="160" b="1" i="1">
                <a:latin typeface="Times New Roman"/>
                <a:cs typeface="Times New Roman"/>
              </a:rPr>
              <a:t>Р</a:t>
            </a:r>
            <a:r>
              <a:rPr dirty="0" sz="1400" spc="150" b="1" i="1">
                <a:latin typeface="Times New Roman"/>
                <a:cs typeface="Times New Roman"/>
              </a:rPr>
              <a:t>АБ</a:t>
            </a:r>
            <a:r>
              <a:rPr dirty="0" sz="1400" spc="160" b="1" i="1">
                <a:latin typeface="Times New Roman"/>
                <a:cs typeface="Times New Roman"/>
              </a:rPr>
              <a:t>ОТ</a:t>
            </a:r>
            <a:r>
              <a:rPr dirty="0" sz="1400" spc="150" b="1" i="1">
                <a:latin typeface="Times New Roman"/>
                <a:cs typeface="Times New Roman"/>
              </a:rPr>
              <a:t>И</a:t>
            </a:r>
            <a:r>
              <a:rPr dirty="0" sz="1400" b="1" i="1">
                <a:latin typeface="Times New Roman"/>
                <a:cs typeface="Times New Roman"/>
              </a:rPr>
              <a:t>М</a:t>
            </a:r>
            <a:r>
              <a:rPr dirty="0" sz="1400" b="1" i="1">
                <a:latin typeface="Times New Roman"/>
                <a:cs typeface="Times New Roman"/>
              </a:rPr>
              <a:t> </a:t>
            </a:r>
            <a:r>
              <a:rPr dirty="0" sz="1400" spc="-45" b="1" i="1">
                <a:latin typeface="Times New Roman"/>
                <a:cs typeface="Times New Roman"/>
              </a:rPr>
              <a:t> </a:t>
            </a:r>
            <a:r>
              <a:rPr dirty="0" sz="1400" spc="160" b="1" i="1">
                <a:latin typeface="Times New Roman"/>
                <a:cs typeface="Times New Roman"/>
              </a:rPr>
              <a:t>З</a:t>
            </a:r>
            <a:r>
              <a:rPr dirty="0" sz="1400" spc="150" b="1" i="1">
                <a:latin typeface="Times New Roman"/>
                <a:cs typeface="Times New Roman"/>
              </a:rPr>
              <a:t>АЕ</a:t>
            </a:r>
            <a:r>
              <a:rPr dirty="0" sz="1400" spc="155" b="1" i="1">
                <a:latin typeface="Times New Roman"/>
                <a:cs typeface="Times New Roman"/>
              </a:rPr>
              <a:t>Д</a:t>
            </a:r>
            <a:r>
              <a:rPr dirty="0" sz="1400" spc="150" b="1" i="1">
                <a:latin typeface="Times New Roman"/>
                <a:cs typeface="Times New Roman"/>
              </a:rPr>
              <a:t>Н</a:t>
            </a:r>
            <a:r>
              <a:rPr dirty="0" sz="1400" b="1" i="1">
                <a:latin typeface="Times New Roman"/>
                <a:cs typeface="Times New Roman"/>
              </a:rPr>
              <a:t>О</a:t>
            </a:r>
            <a:r>
              <a:rPr dirty="0" sz="1400" b="1" i="1">
                <a:latin typeface="Times New Roman"/>
                <a:cs typeface="Times New Roman"/>
              </a:rPr>
              <a:t> </a:t>
            </a:r>
            <a:r>
              <a:rPr dirty="0" sz="1400" spc="-40" b="1" i="1">
                <a:latin typeface="Times New Roman"/>
                <a:cs typeface="Times New Roman"/>
              </a:rPr>
              <a:t> </a:t>
            </a:r>
            <a:r>
              <a:rPr dirty="0" sz="1400" spc="160" b="1" i="1">
                <a:latin typeface="Times New Roman"/>
                <a:cs typeface="Times New Roman"/>
              </a:rPr>
              <a:t>З</a:t>
            </a:r>
            <a:r>
              <a:rPr dirty="0" sz="1400" b="1" i="1">
                <a:latin typeface="Times New Roman"/>
                <a:cs typeface="Times New Roman"/>
              </a:rPr>
              <a:t>А</a:t>
            </a:r>
            <a:r>
              <a:rPr dirty="0" sz="1400" b="1" i="1">
                <a:latin typeface="Times New Roman"/>
                <a:cs typeface="Times New Roman"/>
              </a:rPr>
              <a:t> </a:t>
            </a:r>
            <a:r>
              <a:rPr dirty="0" sz="1400" spc="-20" b="1" i="1">
                <a:latin typeface="Times New Roman"/>
                <a:cs typeface="Times New Roman"/>
              </a:rPr>
              <a:t> </a:t>
            </a:r>
            <a:r>
              <a:rPr dirty="0" sz="1400" spc="155" b="1" i="1">
                <a:solidFill>
                  <a:srgbClr val="008000"/>
                </a:solidFill>
                <a:latin typeface="Times New Roman"/>
                <a:cs typeface="Times New Roman"/>
              </a:rPr>
              <a:t>П</a:t>
            </a:r>
            <a:r>
              <a:rPr dirty="0" sz="1400" spc="160" b="1" i="1">
                <a:solidFill>
                  <a:srgbClr val="008000"/>
                </a:solidFill>
                <a:latin typeface="Times New Roman"/>
                <a:cs typeface="Times New Roman"/>
              </a:rPr>
              <a:t>О</a:t>
            </a:r>
            <a:r>
              <a:rPr dirty="0" sz="1400" b="1" i="1">
                <a:solidFill>
                  <a:srgbClr val="008000"/>
                </a:solidFill>
                <a:latin typeface="Times New Roman"/>
                <a:cs typeface="Times New Roman"/>
              </a:rPr>
              <a:t>-</a:t>
            </a:r>
            <a:r>
              <a:rPr dirty="0" sz="1400" spc="-195" b="1" i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400" spc="160" b="1" i="1">
                <a:solidFill>
                  <a:srgbClr val="008000"/>
                </a:solidFill>
                <a:latin typeface="Times New Roman"/>
                <a:cs typeface="Times New Roman"/>
              </a:rPr>
              <a:t>З</a:t>
            </a:r>
            <a:r>
              <a:rPr dirty="0" sz="1400" spc="150" b="1" i="1">
                <a:solidFill>
                  <a:srgbClr val="008000"/>
                </a:solidFill>
                <a:latin typeface="Times New Roman"/>
                <a:cs typeface="Times New Roman"/>
              </a:rPr>
              <a:t>ЕЛЕН</a:t>
            </a:r>
            <a:r>
              <a:rPr dirty="0" sz="1400" b="1" i="1">
                <a:solidFill>
                  <a:srgbClr val="008000"/>
                </a:solidFill>
                <a:latin typeface="Times New Roman"/>
                <a:cs typeface="Times New Roman"/>
              </a:rPr>
              <a:t>А</a:t>
            </a:r>
            <a:r>
              <a:rPr dirty="0" sz="1400" b="1" i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400" spc="-35" b="1" i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400" spc="165" b="1" i="1">
                <a:latin typeface="Times New Roman"/>
                <a:cs typeface="Times New Roman"/>
              </a:rPr>
              <a:t>Е</a:t>
            </a:r>
            <a:r>
              <a:rPr dirty="0" sz="1400" spc="150" b="1" i="1">
                <a:latin typeface="Times New Roman"/>
                <a:cs typeface="Times New Roman"/>
              </a:rPr>
              <a:t>В</a:t>
            </a:r>
            <a:r>
              <a:rPr dirty="0" sz="1400" spc="160" b="1" i="1">
                <a:latin typeface="Times New Roman"/>
                <a:cs typeface="Times New Roman"/>
              </a:rPr>
              <a:t>РО</a:t>
            </a:r>
            <a:r>
              <a:rPr dirty="0" sz="1400" spc="150" b="1" i="1">
                <a:latin typeface="Times New Roman"/>
                <a:cs typeface="Times New Roman"/>
              </a:rPr>
              <a:t>П</a:t>
            </a:r>
            <a:r>
              <a:rPr dirty="0" sz="1400" b="1" i="1">
                <a:latin typeface="Times New Roman"/>
                <a:cs typeface="Times New Roman"/>
              </a:rPr>
              <a:t>А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50">
              <a:latin typeface="Times New Roman"/>
              <a:cs typeface="Times New Roman"/>
            </a:endParaRPr>
          </a:p>
          <a:p>
            <a:pPr algn="ctr" marR="106045">
              <a:lnSpc>
                <a:spcPts val="1530"/>
              </a:lnSpc>
            </a:pPr>
            <a:r>
              <a:rPr dirty="0" sz="1300" spc="-5" i="1">
                <a:latin typeface="Times New Roman"/>
                <a:cs typeface="Times New Roman"/>
              </a:rPr>
              <a:t>в</a:t>
            </a:r>
            <a:r>
              <a:rPr dirty="0" sz="1300" spc="310" i="1">
                <a:latin typeface="Times New Roman"/>
                <a:cs typeface="Times New Roman"/>
              </a:rPr>
              <a:t> </a:t>
            </a:r>
            <a:r>
              <a:rPr dirty="0" sz="1300" spc="130" i="1">
                <a:latin typeface="Times New Roman"/>
                <a:cs typeface="Times New Roman"/>
              </a:rPr>
              <a:t>рамките</a:t>
            </a:r>
            <a:r>
              <a:rPr dirty="0" sz="1300" spc="330" i="1">
                <a:latin typeface="Times New Roman"/>
                <a:cs typeface="Times New Roman"/>
              </a:rPr>
              <a:t> </a:t>
            </a:r>
            <a:r>
              <a:rPr dirty="0" sz="1300" spc="80" i="1">
                <a:latin typeface="Times New Roman"/>
                <a:cs typeface="Times New Roman"/>
              </a:rPr>
              <a:t>на</a:t>
            </a:r>
            <a:r>
              <a:rPr dirty="0" sz="1300" spc="325" i="1">
                <a:latin typeface="Times New Roman"/>
                <a:cs typeface="Times New Roman"/>
              </a:rPr>
              <a:t> </a:t>
            </a:r>
            <a:r>
              <a:rPr dirty="0" sz="1300" spc="130" i="1">
                <a:latin typeface="Times New Roman"/>
                <a:cs typeface="Times New Roman"/>
              </a:rPr>
              <a:t>проект</a:t>
            </a:r>
            <a:r>
              <a:rPr dirty="0" sz="1300" spc="325" i="1">
                <a:latin typeface="Times New Roman"/>
                <a:cs typeface="Times New Roman"/>
              </a:rPr>
              <a:t> </a:t>
            </a:r>
            <a:r>
              <a:rPr dirty="0" sz="1300" spc="140" i="1">
                <a:latin typeface="Times New Roman"/>
                <a:cs typeface="Times New Roman"/>
              </a:rPr>
              <a:t>BGENVIRONMENT</a:t>
            </a:r>
            <a:r>
              <a:rPr dirty="0" sz="1300" spc="-135" i="1">
                <a:latin typeface="Times New Roman"/>
                <a:cs typeface="Times New Roman"/>
              </a:rPr>
              <a:t> </a:t>
            </a:r>
            <a:r>
              <a:rPr dirty="0" sz="1300" spc="-5" i="1">
                <a:latin typeface="Times New Roman"/>
                <a:cs typeface="Times New Roman"/>
              </a:rPr>
              <a:t>-</a:t>
            </a:r>
            <a:r>
              <a:rPr dirty="0" sz="1300" spc="-170" i="1">
                <a:latin typeface="Times New Roman"/>
                <a:cs typeface="Times New Roman"/>
              </a:rPr>
              <a:t> </a:t>
            </a:r>
            <a:r>
              <a:rPr dirty="0" sz="1300" spc="-5" i="1">
                <a:latin typeface="Times New Roman"/>
                <a:cs typeface="Times New Roman"/>
              </a:rPr>
              <a:t>4</a:t>
            </a:r>
            <a:r>
              <a:rPr dirty="0" sz="1300" spc="-155" i="1">
                <a:latin typeface="Times New Roman"/>
                <a:cs typeface="Times New Roman"/>
              </a:rPr>
              <a:t> </a:t>
            </a:r>
            <a:r>
              <a:rPr dirty="0" sz="1300" spc="-5" i="1">
                <a:latin typeface="Times New Roman"/>
                <a:cs typeface="Times New Roman"/>
              </a:rPr>
              <a:t>.</a:t>
            </a:r>
            <a:r>
              <a:rPr dirty="0" sz="1300" spc="-175" i="1">
                <a:latin typeface="Times New Roman"/>
                <a:cs typeface="Times New Roman"/>
              </a:rPr>
              <a:t> </a:t>
            </a:r>
            <a:r>
              <a:rPr dirty="0" sz="1300" spc="100" i="1">
                <a:latin typeface="Times New Roman"/>
                <a:cs typeface="Times New Roman"/>
              </a:rPr>
              <a:t>003</a:t>
            </a:r>
            <a:r>
              <a:rPr dirty="0" sz="1300" spc="-155" i="1">
                <a:latin typeface="Times New Roman"/>
                <a:cs typeface="Times New Roman"/>
              </a:rPr>
              <a:t> </a:t>
            </a:r>
            <a:r>
              <a:rPr dirty="0" sz="1300" spc="-5" i="1">
                <a:latin typeface="Times New Roman"/>
                <a:cs typeface="Times New Roman"/>
              </a:rPr>
              <a:t>-</a:t>
            </a:r>
            <a:r>
              <a:rPr dirty="0" sz="1300" spc="-165" i="1">
                <a:latin typeface="Times New Roman"/>
                <a:cs typeface="Times New Roman"/>
              </a:rPr>
              <a:t> </a:t>
            </a:r>
            <a:r>
              <a:rPr dirty="0" sz="1300" spc="114" i="1">
                <a:latin typeface="Times New Roman"/>
                <a:cs typeface="Times New Roman"/>
              </a:rPr>
              <a:t>0017</a:t>
            </a:r>
            <a:endParaRPr sz="1300">
              <a:latin typeface="Times New Roman"/>
              <a:cs typeface="Times New Roman"/>
            </a:endParaRPr>
          </a:p>
          <a:p>
            <a:pPr algn="ctr" marL="765175" marR="817880">
              <a:lnSpc>
                <a:spcPts val="1490"/>
              </a:lnSpc>
              <a:spcBef>
                <a:spcPts val="80"/>
              </a:spcBef>
            </a:pPr>
            <a:r>
              <a:rPr dirty="0" sz="1300" spc="-5" b="1" i="1">
                <a:latin typeface="Times New Roman"/>
                <a:cs typeface="Times New Roman"/>
              </a:rPr>
              <a:t>„</a:t>
            </a:r>
            <a:r>
              <a:rPr dirty="0" sz="1300" spc="-160" b="1" i="1">
                <a:latin typeface="Times New Roman"/>
                <a:cs typeface="Times New Roman"/>
              </a:rPr>
              <a:t> </a:t>
            </a:r>
            <a:r>
              <a:rPr dirty="0" sz="1300" spc="135" b="1" i="1">
                <a:latin typeface="Times New Roman"/>
                <a:cs typeface="Times New Roman"/>
              </a:rPr>
              <a:t>Прилагане</a:t>
            </a:r>
            <a:r>
              <a:rPr dirty="0" sz="1300" spc="320" b="1" i="1">
                <a:latin typeface="Times New Roman"/>
                <a:cs typeface="Times New Roman"/>
              </a:rPr>
              <a:t> </a:t>
            </a:r>
            <a:r>
              <a:rPr dirty="0" sz="1300" spc="75" b="1" i="1">
                <a:latin typeface="Times New Roman"/>
                <a:cs typeface="Times New Roman"/>
              </a:rPr>
              <a:t>на</a:t>
            </a:r>
            <a:r>
              <a:rPr dirty="0" sz="1300" spc="335" b="1" i="1">
                <a:latin typeface="Times New Roman"/>
                <a:cs typeface="Times New Roman"/>
              </a:rPr>
              <a:t> </a:t>
            </a:r>
            <a:r>
              <a:rPr dirty="0" sz="1300" spc="120" b="1" i="1">
                <a:latin typeface="Times New Roman"/>
                <a:cs typeface="Times New Roman"/>
              </a:rPr>
              <a:t>мерки</a:t>
            </a:r>
            <a:r>
              <a:rPr dirty="0" sz="1300" spc="320" b="1" i="1">
                <a:latin typeface="Times New Roman"/>
                <a:cs typeface="Times New Roman"/>
              </a:rPr>
              <a:t> </a:t>
            </a:r>
            <a:r>
              <a:rPr dirty="0" sz="1300" spc="80" b="1" i="1">
                <a:latin typeface="Times New Roman"/>
                <a:cs typeface="Times New Roman"/>
              </a:rPr>
              <a:t>за</a:t>
            </a:r>
            <a:r>
              <a:rPr dirty="0" sz="1300" spc="325" b="1" i="1">
                <a:latin typeface="Times New Roman"/>
                <a:cs typeface="Times New Roman"/>
              </a:rPr>
              <a:t> </a:t>
            </a:r>
            <a:r>
              <a:rPr dirty="0" sz="1300" spc="130" b="1" i="1">
                <a:latin typeface="Times New Roman"/>
                <a:cs typeface="Times New Roman"/>
              </a:rPr>
              <a:t>успешна</a:t>
            </a:r>
            <a:r>
              <a:rPr dirty="0" sz="1300" spc="305" b="1" i="1">
                <a:latin typeface="Times New Roman"/>
                <a:cs typeface="Times New Roman"/>
              </a:rPr>
              <a:t> </a:t>
            </a:r>
            <a:r>
              <a:rPr dirty="0" sz="1300" spc="135" b="1" i="1">
                <a:latin typeface="Times New Roman"/>
                <a:cs typeface="Times New Roman"/>
              </a:rPr>
              <a:t>адаптация</a:t>
            </a:r>
            <a:r>
              <a:rPr dirty="0" sz="1300" spc="330" b="1" i="1">
                <a:latin typeface="Times New Roman"/>
                <a:cs typeface="Times New Roman"/>
              </a:rPr>
              <a:t> </a:t>
            </a:r>
            <a:r>
              <a:rPr dirty="0" sz="1300" spc="100" b="1" i="1">
                <a:latin typeface="Times New Roman"/>
                <a:cs typeface="Times New Roman"/>
              </a:rPr>
              <a:t>към </a:t>
            </a:r>
            <a:r>
              <a:rPr dirty="0" sz="1300" spc="-310" b="1" i="1">
                <a:latin typeface="Times New Roman"/>
                <a:cs typeface="Times New Roman"/>
              </a:rPr>
              <a:t> </a:t>
            </a:r>
            <a:r>
              <a:rPr dirty="0" sz="1300" spc="140" b="1" i="1">
                <a:latin typeface="Times New Roman"/>
                <a:cs typeface="Times New Roman"/>
              </a:rPr>
              <a:t>климатичните</a:t>
            </a:r>
            <a:r>
              <a:rPr dirty="0" sz="1300" spc="325" b="1" i="1">
                <a:latin typeface="Times New Roman"/>
                <a:cs typeface="Times New Roman"/>
              </a:rPr>
              <a:t> </a:t>
            </a:r>
            <a:r>
              <a:rPr dirty="0" sz="1300" spc="135" b="1" i="1">
                <a:latin typeface="Times New Roman"/>
                <a:cs typeface="Times New Roman"/>
              </a:rPr>
              <a:t>промени“</a:t>
            </a:r>
            <a:endParaRPr sz="1300">
              <a:latin typeface="Times New Roman"/>
              <a:cs typeface="Times New Roman"/>
            </a:endParaRPr>
          </a:p>
          <a:p>
            <a:pPr algn="ctr" marR="110489">
              <a:lnSpc>
                <a:spcPts val="1460"/>
              </a:lnSpc>
            </a:pPr>
            <a:r>
              <a:rPr dirty="0" sz="1300" spc="-5" i="1">
                <a:latin typeface="Times New Roman"/>
                <a:cs typeface="Times New Roman"/>
              </a:rPr>
              <a:t>в</a:t>
            </a:r>
            <a:r>
              <a:rPr dirty="0" sz="1300" spc="290" i="1">
                <a:latin typeface="Times New Roman"/>
                <a:cs typeface="Times New Roman"/>
              </a:rPr>
              <a:t> </a:t>
            </a:r>
            <a:r>
              <a:rPr dirty="0" sz="1300" spc="140" i="1">
                <a:latin typeface="Times New Roman"/>
                <a:cs typeface="Times New Roman"/>
              </a:rPr>
              <a:t>партньорство</a:t>
            </a:r>
            <a:r>
              <a:rPr dirty="0" sz="1300" spc="315" i="1">
                <a:latin typeface="Times New Roman"/>
                <a:cs typeface="Times New Roman"/>
              </a:rPr>
              <a:t> </a:t>
            </a:r>
            <a:r>
              <a:rPr dirty="0" sz="1300" spc="120" i="1">
                <a:latin typeface="Times New Roman"/>
                <a:cs typeface="Times New Roman"/>
              </a:rPr>
              <a:t>между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905635" y="8955734"/>
            <a:ext cx="531558" cy="690587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586101" y="8945105"/>
            <a:ext cx="511626" cy="681127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478401" y="8966365"/>
            <a:ext cx="520928" cy="690575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116321" y="8955734"/>
            <a:ext cx="542201" cy="69058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223895" y="8976982"/>
            <a:ext cx="1148181" cy="61621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4157" y="275398"/>
            <a:ext cx="6021656" cy="720295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253032" y="9753612"/>
            <a:ext cx="1570355" cy="6350"/>
          </a:xfrm>
          <a:custGeom>
            <a:avLst/>
            <a:gdLst/>
            <a:ahLst/>
            <a:cxnLst/>
            <a:rect l="l" t="t" r="r" b="b"/>
            <a:pathLst>
              <a:path w="1570355" h="6350">
                <a:moveTo>
                  <a:pt x="1570177" y="3048"/>
                </a:moveTo>
                <a:lnTo>
                  <a:pt x="3048" y="3048"/>
                </a:lnTo>
                <a:lnTo>
                  <a:pt x="0" y="3048"/>
                </a:lnTo>
                <a:lnTo>
                  <a:pt x="0" y="6083"/>
                </a:lnTo>
                <a:lnTo>
                  <a:pt x="3048" y="6083"/>
                </a:lnTo>
                <a:lnTo>
                  <a:pt x="1570177" y="6083"/>
                </a:lnTo>
                <a:lnTo>
                  <a:pt x="1570177" y="3048"/>
                </a:lnTo>
                <a:close/>
              </a:path>
              <a:path w="1570355" h="6350">
                <a:moveTo>
                  <a:pt x="1570177" y="0"/>
                </a:moveTo>
                <a:lnTo>
                  <a:pt x="3048" y="0"/>
                </a:lnTo>
                <a:lnTo>
                  <a:pt x="0" y="0"/>
                </a:lnTo>
                <a:lnTo>
                  <a:pt x="0" y="3035"/>
                </a:lnTo>
                <a:lnTo>
                  <a:pt x="3048" y="3035"/>
                </a:lnTo>
                <a:lnTo>
                  <a:pt x="1570177" y="3035"/>
                </a:lnTo>
                <a:lnTo>
                  <a:pt x="1570177" y="0"/>
                </a:lnTo>
                <a:close/>
              </a:path>
            </a:pathLst>
          </a:custGeom>
          <a:solidFill>
            <a:srgbClr val="9F9F9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64895" y="9485940"/>
            <a:ext cx="6257290" cy="1031875"/>
          </a:xfrm>
          <a:prstGeom prst="rect">
            <a:avLst/>
          </a:prstGeom>
        </p:spPr>
        <p:txBody>
          <a:bodyPr wrap="square" lIns="0" tIns="109220" rIns="0" bIns="0" rtlCol="0" vert="horz">
            <a:spAutoFit/>
          </a:bodyPr>
          <a:lstStyle/>
          <a:p>
            <a:pPr marL="2623820">
              <a:lnSpc>
                <a:spcPct val="100000"/>
              </a:lnSpc>
              <a:spcBef>
                <a:spcPts val="860"/>
              </a:spcBef>
              <a:tabLst>
                <a:tab pos="4144645" algn="l"/>
                <a:tab pos="6139180" algn="l"/>
              </a:tabLst>
            </a:pPr>
            <a:r>
              <a:rPr dirty="0" sz="1100" spc="-5">
                <a:solidFill>
                  <a:srgbClr val="0000FF"/>
                </a:solidFill>
                <a:latin typeface="Arial MT"/>
                <a:cs typeface="Arial MT"/>
                <a:hlinkClick r:id="rId3"/>
              </a:rPr>
              <a:t>www.eeagrants.bg</a:t>
            </a:r>
            <a:r>
              <a:rPr dirty="0" sz="1100" spc="-5">
                <a:solidFill>
                  <a:srgbClr val="0000FF"/>
                </a:solidFill>
                <a:latin typeface="Arial MT"/>
                <a:cs typeface="Arial MT"/>
              </a:rPr>
              <a:t>	</a:t>
            </a:r>
            <a:r>
              <a:rPr dirty="0" u="sng" sz="1100" spc="-5">
                <a:solidFill>
                  <a:srgbClr val="0000FF"/>
                </a:solidFill>
                <a:uFill>
                  <a:solidFill>
                    <a:srgbClr val="9F9F9F"/>
                  </a:solidFill>
                </a:uFill>
                <a:latin typeface="Arial MT"/>
                <a:cs typeface="Arial MT"/>
              </a:rPr>
              <a:t> </a:t>
            </a:r>
            <a:r>
              <a:rPr dirty="0" u="sng" sz="1100" spc="-5">
                <a:solidFill>
                  <a:srgbClr val="0000FF"/>
                </a:solidFill>
                <a:uFill>
                  <a:solidFill>
                    <a:srgbClr val="9F9F9F"/>
                  </a:solidFill>
                </a:uFill>
                <a:latin typeface="Arial MT"/>
                <a:cs typeface="Arial MT"/>
              </a:rPr>
              <a:t>	</a:t>
            </a:r>
            <a:endParaRPr sz="1100">
              <a:latin typeface="Arial MT"/>
              <a:cs typeface="Arial MT"/>
            </a:endParaRPr>
          </a:p>
          <a:p>
            <a:pPr algn="ctr" marL="105410" marR="98425">
              <a:lnSpc>
                <a:spcPts val="1030"/>
              </a:lnSpc>
              <a:spcBef>
                <a:spcPts val="700"/>
              </a:spcBef>
            </a:pPr>
            <a:r>
              <a:rPr dirty="0" sz="900" i="1">
                <a:latin typeface="Times New Roman"/>
                <a:cs typeface="Times New Roman"/>
              </a:rPr>
              <a:t>Този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създаден</a:t>
            </a:r>
            <a:r>
              <a:rPr dirty="0" sz="900" i="1">
                <a:latin typeface="Times New Roman"/>
                <a:cs typeface="Times New Roman"/>
              </a:rPr>
              <a:t> в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рамките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проект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„Прилагане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мерки за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успешна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адаптация </a:t>
            </a:r>
            <a:r>
              <a:rPr dirty="0" sz="900" i="1">
                <a:latin typeface="Times New Roman"/>
                <a:cs typeface="Times New Roman"/>
              </a:rPr>
              <a:t>към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климатичните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промени“, </a:t>
            </a:r>
            <a:r>
              <a:rPr dirty="0" sz="900" i="1">
                <a:latin typeface="Times New Roman"/>
                <a:cs typeface="Times New Roman"/>
              </a:rPr>
              <a:t> Договор </a:t>
            </a:r>
            <a:r>
              <a:rPr dirty="0" sz="900" spc="-5" i="1">
                <a:latin typeface="Times New Roman"/>
                <a:cs typeface="Times New Roman"/>
              </a:rPr>
              <a:t>за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БФП</a:t>
            </a:r>
            <a:r>
              <a:rPr dirty="0" sz="900" i="1">
                <a:latin typeface="Times New Roman"/>
                <a:cs typeface="Times New Roman"/>
              </a:rPr>
              <a:t> №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BGENVIRONMENT-4.003-0017-С01,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който се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осъществява</a:t>
            </a:r>
            <a:r>
              <a:rPr dirty="0" sz="900" i="1">
                <a:latin typeface="Times New Roman"/>
                <a:cs typeface="Times New Roman"/>
              </a:rPr>
              <a:t> с </a:t>
            </a:r>
            <a:r>
              <a:rPr dirty="0" sz="900" spc="-5" i="1">
                <a:latin typeface="Times New Roman"/>
                <a:cs typeface="Times New Roman"/>
              </a:rPr>
              <a:t>финансовата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подкрепа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 Програма</a:t>
            </a:r>
            <a:endParaRPr sz="900">
              <a:latin typeface="Times New Roman"/>
              <a:cs typeface="Times New Roman"/>
            </a:endParaRPr>
          </a:p>
          <a:p>
            <a:pPr algn="ctr" marL="12700" marR="5080">
              <a:lnSpc>
                <a:spcPts val="1030"/>
              </a:lnSpc>
            </a:pPr>
            <a:r>
              <a:rPr dirty="0" sz="900" spc="-5" i="1">
                <a:latin typeface="Times New Roman"/>
                <a:cs typeface="Times New Roman"/>
              </a:rPr>
              <a:t>„Опазване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околната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среда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климатични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промени“</a:t>
            </a:r>
            <a:r>
              <a:rPr dirty="0" sz="900" spc="4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чрез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ФМ</a:t>
            </a:r>
            <a:r>
              <a:rPr dirty="0" sz="900" spc="2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ЕИП</a:t>
            </a:r>
            <a:r>
              <a:rPr dirty="0" sz="900" spc="-5" i="1">
                <a:latin typeface="Times New Roman"/>
                <a:cs typeface="Times New Roman"/>
              </a:rPr>
              <a:t> 2014-2021.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Цялата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отговорност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за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съдържанието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 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носи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от </a:t>
            </a:r>
            <a:r>
              <a:rPr dirty="0" sz="900" spc="-5" i="1">
                <a:latin typeface="Times New Roman"/>
                <a:cs typeface="Times New Roman"/>
              </a:rPr>
              <a:t>Община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Кочериново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при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никакви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обстоятелства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може</a:t>
            </a:r>
            <a:r>
              <a:rPr dirty="0" sz="900" i="1">
                <a:latin typeface="Times New Roman"/>
                <a:cs typeface="Times New Roman"/>
              </a:rPr>
              <a:t> да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счита,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че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този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отразява</a:t>
            </a:r>
            <a:endParaRPr sz="900">
              <a:latin typeface="Times New Roman"/>
              <a:cs typeface="Times New Roman"/>
            </a:endParaRPr>
          </a:p>
          <a:p>
            <a:pPr algn="ctr" marL="4445">
              <a:lnSpc>
                <a:spcPts val="1019"/>
              </a:lnSpc>
            </a:pPr>
            <a:r>
              <a:rPr dirty="0" sz="900" spc="-5" i="1">
                <a:latin typeface="Times New Roman"/>
                <a:cs typeface="Times New Roman"/>
              </a:rPr>
              <a:t>официалното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становище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Програмния оператор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и/или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Офиса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3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Финансовия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механизъм.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8372" y="1161905"/>
            <a:ext cx="6002020" cy="2230120"/>
          </a:xfrm>
          <a:prstGeom prst="rect">
            <a:avLst/>
          </a:prstGeom>
        </p:spPr>
        <p:txBody>
          <a:bodyPr wrap="square" lIns="0" tIns="45085" rIns="0" bIns="0" rtlCol="0" vert="horz">
            <a:spAutoFit/>
          </a:bodyPr>
          <a:lstStyle/>
          <a:p>
            <a:pPr algn="ctr" marL="53975">
              <a:lnSpc>
                <a:spcPct val="100000"/>
              </a:lnSpc>
              <a:spcBef>
                <a:spcPts val="355"/>
              </a:spcBef>
            </a:pPr>
            <a:r>
              <a:rPr dirty="0" sz="1800" b="1">
                <a:latin typeface="Times New Roman"/>
                <a:cs typeface="Times New Roman"/>
              </a:rPr>
              <a:t>ПРОГРАМА</a:t>
            </a:r>
            <a:endParaRPr sz="1800">
              <a:latin typeface="Times New Roman"/>
              <a:cs typeface="Times New Roman"/>
            </a:endParaRPr>
          </a:p>
          <a:p>
            <a:pPr algn="ctr" marL="53340">
              <a:lnSpc>
                <a:spcPts val="1889"/>
              </a:lnSpc>
              <a:spcBef>
                <a:spcPts val="225"/>
              </a:spcBef>
            </a:pPr>
            <a:r>
              <a:rPr dirty="0" sz="1600">
                <a:latin typeface="Times New Roman"/>
                <a:cs typeface="Times New Roman"/>
              </a:rPr>
              <a:t>за</a:t>
            </a:r>
            <a:endParaRPr sz="1600">
              <a:latin typeface="Times New Roman"/>
              <a:cs typeface="Times New Roman"/>
            </a:endParaRPr>
          </a:p>
          <a:p>
            <a:pPr algn="ctr" marL="52705">
              <a:lnSpc>
                <a:spcPts val="1620"/>
              </a:lnSpc>
            </a:pPr>
            <a:r>
              <a:rPr dirty="0" sz="1400" spc="-5" b="1">
                <a:latin typeface="Times New Roman"/>
                <a:cs typeface="Times New Roman"/>
              </a:rPr>
              <a:t>ИНФОРМАЦИОНЕН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ФОРУМ</a:t>
            </a:r>
            <a:endParaRPr sz="1400">
              <a:latin typeface="Times New Roman"/>
              <a:cs typeface="Times New Roman"/>
            </a:endParaRPr>
          </a:p>
          <a:p>
            <a:pPr algn="ctr" marL="54610">
              <a:lnSpc>
                <a:spcPts val="1614"/>
              </a:lnSpc>
            </a:pPr>
            <a:r>
              <a:rPr dirty="0" sz="1400">
                <a:latin typeface="Times New Roman"/>
                <a:cs typeface="Times New Roman"/>
              </a:rPr>
              <a:t>на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тема</a:t>
            </a:r>
            <a:endParaRPr sz="1400">
              <a:latin typeface="Times New Roman"/>
              <a:cs typeface="Times New Roman"/>
            </a:endParaRPr>
          </a:p>
          <a:p>
            <a:pPr algn="ctr" marL="550545" marR="447675">
              <a:lnSpc>
                <a:spcPts val="1610"/>
              </a:lnSpc>
              <a:spcBef>
                <a:spcPts val="75"/>
              </a:spcBef>
            </a:pPr>
            <a:r>
              <a:rPr dirty="0" sz="1400" b="1">
                <a:latin typeface="Times New Roman"/>
                <a:cs typeface="Times New Roman"/>
              </a:rPr>
              <a:t>„ПРОМЕНИ В </a:t>
            </a:r>
            <a:r>
              <a:rPr dirty="0" sz="1400" spc="-5" b="1">
                <a:latin typeface="Times New Roman"/>
                <a:cs typeface="Times New Roman"/>
              </a:rPr>
              <a:t>КЛИМАТА </a:t>
            </a:r>
            <a:r>
              <a:rPr dirty="0" sz="1400" b="1">
                <a:latin typeface="Times New Roman"/>
                <a:cs typeface="Times New Roman"/>
              </a:rPr>
              <a:t>– </a:t>
            </a:r>
            <a:r>
              <a:rPr dirty="0" sz="1400" spc="-5" b="1">
                <a:latin typeface="Times New Roman"/>
                <a:cs typeface="Times New Roman"/>
              </a:rPr>
              <a:t>ПРЕДЗИВИКАТЕЛСТВА </a:t>
            </a:r>
            <a:r>
              <a:rPr dirty="0" sz="1400" b="1">
                <a:latin typeface="Times New Roman"/>
                <a:cs typeface="Times New Roman"/>
              </a:rPr>
              <a:t>ПРЕД </a:t>
            </a:r>
            <a:r>
              <a:rPr dirty="0" sz="1400" spc="-33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БЪЛГАРСКАТА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ОБЩИНА“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Дата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и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час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на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провеждане: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28.02.2024</a:t>
            </a:r>
            <a:r>
              <a:rPr dirty="0" sz="1200" spc="-5">
                <a:latin typeface="Times New Roman"/>
                <a:cs typeface="Times New Roman"/>
              </a:rPr>
              <a:t> г.,</a:t>
            </a:r>
            <a:r>
              <a:rPr dirty="0" sz="1200">
                <a:latin typeface="Times New Roman"/>
                <a:cs typeface="Times New Roman"/>
              </a:rPr>
              <a:t> 10:00</a:t>
            </a:r>
            <a:r>
              <a:rPr dirty="0" sz="1200" spc="-5">
                <a:latin typeface="Times New Roman"/>
                <a:cs typeface="Times New Roman"/>
              </a:rPr>
              <a:t> часа.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03099"/>
              </a:lnSpc>
              <a:spcBef>
                <a:spcPts val="165"/>
              </a:spcBef>
            </a:pPr>
            <a:r>
              <a:rPr dirty="0" sz="1200" spc="-5">
                <a:latin typeface="Times New Roman"/>
                <a:cs typeface="Times New Roman"/>
              </a:rPr>
              <a:t>Място: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Община</a:t>
            </a:r>
            <a:r>
              <a:rPr dirty="0" sz="1300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Благоевград,</a:t>
            </a:r>
            <a:r>
              <a:rPr dirty="0" sz="1300" spc="5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зала</a:t>
            </a:r>
            <a:r>
              <a:rPr dirty="0" sz="1300" b="1">
                <a:latin typeface="Times New Roman"/>
                <a:cs typeface="Times New Roman"/>
              </a:rPr>
              <a:t> „22</a:t>
            </a:r>
            <a:r>
              <a:rPr dirty="0" sz="1300" spc="-5" b="1">
                <a:latin typeface="Times New Roman"/>
                <a:cs typeface="Times New Roman"/>
              </a:rPr>
              <a:t> Септември“,</a:t>
            </a:r>
            <a:r>
              <a:rPr dirty="0" sz="1300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гр. </a:t>
            </a:r>
            <a:r>
              <a:rPr dirty="0" sz="1300" b="1">
                <a:latin typeface="Times New Roman"/>
                <a:cs typeface="Times New Roman"/>
              </a:rPr>
              <a:t>Благоевград,</a:t>
            </a:r>
            <a:r>
              <a:rPr dirty="0" sz="1300" spc="10" b="1">
                <a:latin typeface="Times New Roman"/>
                <a:cs typeface="Times New Roman"/>
              </a:rPr>
              <a:t> </a:t>
            </a:r>
            <a:r>
              <a:rPr dirty="0" sz="1300" spc="-10" b="1">
                <a:latin typeface="Times New Roman"/>
                <a:cs typeface="Times New Roman"/>
              </a:rPr>
              <a:t>пл.</a:t>
            </a:r>
            <a:r>
              <a:rPr dirty="0" sz="1300" spc="-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„Георги </a:t>
            </a:r>
            <a:r>
              <a:rPr dirty="0" sz="1300" spc="-310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Измирлиев“</a:t>
            </a:r>
            <a:r>
              <a:rPr dirty="0" sz="1300" spc="-10" b="1">
                <a:latin typeface="Times New Roman"/>
                <a:cs typeface="Times New Roman"/>
              </a:rPr>
              <a:t> </a:t>
            </a:r>
            <a:r>
              <a:rPr dirty="0" sz="1300" spc="-5" b="1">
                <a:latin typeface="Times New Roman"/>
                <a:cs typeface="Times New Roman"/>
              </a:rPr>
              <a:t>№ 1</a:t>
            </a:r>
            <a:endParaRPr sz="13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742187" y="3586606"/>
          <a:ext cx="6025515" cy="5641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7430"/>
                <a:gridCol w="4998085"/>
              </a:tblGrid>
              <a:tr h="406908">
                <a:tc>
                  <a:txBody>
                    <a:bodyPr/>
                    <a:lstStyle/>
                    <a:p>
                      <a:pPr marL="68580">
                        <a:lnSpc>
                          <a:spcPts val="139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09:30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10:00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E7E7E"/>
                      </a:solidFill>
                      <a:prstDash val="solid"/>
                    </a:lnR>
                    <a:lnT w="6350">
                      <a:solidFill>
                        <a:srgbClr val="7E7E7E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9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Регистрация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участниците.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E7E7E"/>
                      </a:solidFill>
                      <a:prstDash val="solid"/>
                    </a:lnL>
                    <a:lnT w="6350">
                      <a:solidFill>
                        <a:srgbClr val="7E7E7E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</a:tr>
              <a:tr h="604977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10:00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10:20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E7E7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55"/>
                        </a:lnSpc>
                      </a:pP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Представяне</a:t>
                      </a:r>
                      <a:r>
                        <a:rPr dirty="0" sz="1200" spc="-1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1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проекта</a:t>
                      </a:r>
                      <a:r>
                        <a:rPr dirty="0" sz="1200" spc="-1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партньорите.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Катя</a:t>
                      </a:r>
                      <a:r>
                        <a:rPr dirty="0" sz="1200" spc="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Селска</a:t>
                      </a:r>
                      <a:r>
                        <a:rPr dirty="0" sz="1200" spc="1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Координатор</a:t>
                      </a:r>
                      <a:r>
                        <a:rPr dirty="0" sz="1200" spc="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от</a:t>
                      </a:r>
                      <a:r>
                        <a:rPr dirty="0" sz="1200" spc="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Община</a:t>
                      </a:r>
                      <a:r>
                        <a:rPr dirty="0" sz="1200" spc="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Кочериново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E7E7E"/>
                      </a:solidFill>
                      <a:prstDash val="solid"/>
                    </a:lnL>
                  </a:tcPr>
                </a:tc>
              </a:tr>
              <a:tr h="1007668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10:20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11:15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E7E7E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5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Прилагани</a:t>
                      </a:r>
                      <a:r>
                        <a:rPr dirty="0" sz="12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мерки</a:t>
                      </a:r>
                      <a:r>
                        <a:rPr dirty="0" sz="12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местно</a:t>
                      </a:r>
                      <a:r>
                        <a:rPr dirty="0" sz="12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регионално</a:t>
                      </a:r>
                      <a:r>
                        <a:rPr dirty="0" sz="1200" spc="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ниво</a:t>
                      </a:r>
                      <a:r>
                        <a:rPr dirty="0" sz="12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dirty="0" sz="12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момента.</a:t>
                      </a:r>
                      <a:r>
                        <a:rPr dirty="0" sz="12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Ефективност.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Резултати.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Идентифицирани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пропуски.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 marR="65405">
                        <a:lnSpc>
                          <a:spcPts val="1590"/>
                        </a:lnSpc>
                        <a:spcBef>
                          <a:spcPts val="75"/>
                        </a:spcBef>
                        <a:tabLst>
                          <a:tab pos="3939540" algn="l"/>
                        </a:tabLst>
                      </a:pP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лектор</a:t>
                      </a:r>
                      <a:r>
                        <a:rPr dirty="0" sz="1200" spc="34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Любица</a:t>
                      </a:r>
                      <a:r>
                        <a:rPr dirty="0" sz="1200" spc="35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Томова</a:t>
                      </a:r>
                      <a:r>
                        <a:rPr dirty="0" sz="1200" spc="34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200" spc="34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Изпълнителен</a:t>
                      </a:r>
                      <a:r>
                        <a:rPr dirty="0" sz="1200" spc="34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директор</a:t>
                      </a:r>
                      <a:r>
                        <a:rPr dirty="0" sz="1200" spc="34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на	</a:t>
                      </a: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Сдружение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 на </a:t>
                      </a:r>
                      <a:r>
                        <a:rPr dirty="0" sz="1200" spc="-29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югозападните</a:t>
                      </a:r>
                      <a:r>
                        <a:rPr dirty="0" sz="1200" spc="-1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общини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E7E7E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</a:tr>
              <a:tr h="806196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11:15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12:00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E7E7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55"/>
                        </a:lnSpc>
                      </a:pP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Представяне</a:t>
                      </a:r>
                      <a:r>
                        <a:rPr dirty="0" sz="1200" spc="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1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Националната</a:t>
                      </a:r>
                      <a:r>
                        <a:rPr dirty="0" sz="1200" spc="1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стратегия</a:t>
                      </a:r>
                      <a:r>
                        <a:rPr dirty="0" sz="1200" spc="1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dirty="0" sz="1200" spc="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адаптация</a:t>
                      </a:r>
                      <a:r>
                        <a:rPr dirty="0" sz="1200" spc="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към</a:t>
                      </a:r>
                      <a:r>
                        <a:rPr dirty="0" sz="1200" spc="1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изменението</a:t>
                      </a:r>
                      <a:r>
                        <a:rPr dirty="0" sz="1200" spc="1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климата</a:t>
                      </a:r>
                      <a:r>
                        <a:rPr dirty="0" sz="1200" spc="-1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План</a:t>
                      </a:r>
                      <a:r>
                        <a:rPr dirty="0" sz="1200" spc="-1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dirty="0" sz="1200" spc="-1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действие.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лектор Илияна</a:t>
                      </a:r>
                      <a:r>
                        <a:rPr dirty="0" sz="120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Цветанова </a:t>
                      </a:r>
                      <a:r>
                        <a:rPr dirty="0" sz="120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Експерт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„Програми </a:t>
                      </a:r>
                      <a:r>
                        <a:rPr dirty="0" sz="120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и проекти“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E7E7E"/>
                      </a:solidFill>
                      <a:prstDash val="solid"/>
                    </a:lnL>
                  </a:tcPr>
                </a:tc>
              </a:tr>
              <a:tr h="402336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12:00–</a:t>
                      </a:r>
                      <a:r>
                        <a:rPr dirty="0" sz="1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13:00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E7E7E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Кетъринг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E7E7E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</a:tr>
              <a:tr h="806576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13:00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14:00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E7E7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55"/>
                        </a:lnSpc>
                      </a:pP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"Зелената</a:t>
                      </a:r>
                      <a:r>
                        <a:rPr dirty="0" sz="1200" spc="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сделка"</a:t>
                      </a:r>
                      <a:r>
                        <a:rPr dirty="0" sz="1200" spc="1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- </a:t>
                      </a: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основен</a:t>
                      </a:r>
                      <a:r>
                        <a:rPr dirty="0" sz="1200" spc="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приоритет</a:t>
                      </a:r>
                      <a:r>
                        <a:rPr dirty="0" sz="1200" spc="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на ЕК</a:t>
                      </a:r>
                      <a:r>
                        <a:rPr dirty="0" sz="1200" spc="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2019-2024.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 marR="61594">
                        <a:lnSpc>
                          <a:spcPct val="110200"/>
                        </a:lnSpc>
                        <a:spcBef>
                          <a:spcPts val="10"/>
                        </a:spcBef>
                      </a:pP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лектор</a:t>
                      </a:r>
                      <a:r>
                        <a:rPr dirty="0" sz="1200" spc="12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Мирослав</a:t>
                      </a:r>
                      <a:r>
                        <a:rPr dirty="0" sz="1200" spc="13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Иванов</a:t>
                      </a:r>
                      <a:r>
                        <a:rPr dirty="0" sz="1200" spc="12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200" spc="11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Преподавател</a:t>
                      </a:r>
                      <a:r>
                        <a:rPr dirty="0" sz="1200" spc="14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 spc="13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ЮЗУ</a:t>
                      </a:r>
                      <a:r>
                        <a:rPr dirty="0" sz="1200" spc="12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“Неофит</a:t>
                      </a:r>
                      <a:r>
                        <a:rPr dirty="0" sz="1200" spc="13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Рилски“ </a:t>
                      </a:r>
                      <a:r>
                        <a:rPr dirty="0" sz="1200" spc="-28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Благоевград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E7E7E"/>
                      </a:solidFill>
                      <a:prstDash val="solid"/>
                    </a:lnL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14:00-15:00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E7E7E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6675" marR="63500">
                        <a:lnSpc>
                          <a:spcPts val="1380"/>
                        </a:lnSpc>
                        <a:spcBef>
                          <a:spcPts val="1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Представяне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на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добри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практики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от</a:t>
                      </a:r>
                      <a:r>
                        <a:rPr dirty="0" sz="1200" spc="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България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управлението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проекти </a:t>
                      </a:r>
                      <a:r>
                        <a:rPr dirty="0" sz="1200" spc="-2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екологична устойчивост.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 marR="64135">
                        <a:lnSpc>
                          <a:spcPts val="1380"/>
                        </a:lnSpc>
                      </a:pP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лектор</a:t>
                      </a:r>
                      <a:r>
                        <a:rPr dirty="0" sz="1200" spc="23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Теодора</a:t>
                      </a:r>
                      <a:r>
                        <a:rPr dirty="0" sz="1200" spc="24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Динова</a:t>
                      </a:r>
                      <a:r>
                        <a:rPr dirty="0" sz="1200" spc="25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200" spc="23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Водещ</a:t>
                      </a:r>
                      <a:r>
                        <a:rPr dirty="0" sz="1200" spc="24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функционален</a:t>
                      </a:r>
                      <a:r>
                        <a:rPr dirty="0" sz="1200" spc="24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експерт</a:t>
                      </a:r>
                      <a:r>
                        <a:rPr dirty="0" sz="1200" spc="24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 spc="229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Американски </a:t>
                      </a:r>
                      <a:r>
                        <a:rPr dirty="0" sz="1200" spc="-28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университет</a:t>
                      </a:r>
                      <a:r>
                        <a:rPr dirty="0" sz="1200" spc="-1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 spc="-1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България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7E7E7E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</a:tr>
              <a:tr h="525780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15:00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16:00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E7E7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25"/>
                        </a:lnSpc>
                      </a:pP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Представяне</a:t>
                      </a:r>
                      <a:r>
                        <a:rPr dirty="0" sz="1200" spc="-1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1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добри </a:t>
                      </a: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практики </a:t>
                      </a:r>
                      <a:r>
                        <a:rPr dirty="0" sz="120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от</a:t>
                      </a:r>
                      <a:r>
                        <a:rPr dirty="0" sz="1200" spc="10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Норвегия.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ts val="1410"/>
                        </a:lnSpc>
                      </a:pP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лектор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Андерс</a:t>
                      </a:r>
                      <a:r>
                        <a:rPr dirty="0" sz="120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Столен</a:t>
                      </a:r>
                      <a:r>
                        <a:rPr dirty="0" sz="1200" spc="1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Изпълнителен</a:t>
                      </a:r>
                      <a:r>
                        <a:rPr dirty="0" sz="1200" spc="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директор</a:t>
                      </a:r>
                      <a:r>
                        <a:rPr dirty="0" sz="1200" spc="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1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IDNA,</a:t>
                      </a:r>
                      <a:r>
                        <a:rPr dirty="0" sz="1200" spc="5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i="1">
                          <a:solidFill>
                            <a:srgbClr val="333333"/>
                          </a:solidFill>
                          <a:latin typeface="Times New Roman"/>
                          <a:cs typeface="Times New Roman"/>
                        </a:rPr>
                        <a:t>Норвегия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E7E7E"/>
                      </a:solidFill>
                      <a:prstDash val="solid"/>
                    </a:lnL>
                  </a:tcPr>
                </a:tc>
              </a:tr>
              <a:tr h="201168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16:00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7E7E7E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5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Закриване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форума.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E7E7E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Yanislava Vangelova</dc:creator>
  <dcterms:created xsi:type="dcterms:W3CDTF">2024-05-31T16:04:44Z</dcterms:created>
  <dcterms:modified xsi:type="dcterms:W3CDTF">2024-05-31T16:04:44Z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2024-02-27T00:00:00Z</vt:filetime>
  </property>
  <property fmtid="{D5CDD505-2E9C-101B-9397-08002B2CF9AE}" pid="3" name="Creator">
    <vt:lpwstr>Microsoft® Word 2019</vt:lpwstr>
  </property>
  <property fmtid="{D5CDD505-2E9C-101B-9397-08002B2CF9AE}" pid="4" name="LastSaved">
    <vt:filetime>2024-05-31T00:00:00Z</vt:filetime>
  </property>
</Properties>
</file>