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7" r:id="rId2"/>
    <p:sldId id="258" r:id="rId3"/>
    <p:sldId id="259" r:id="rId4"/>
    <p:sldId id="260" r:id="rId5"/>
    <p:sldId id="294" r:id="rId6"/>
    <p:sldId id="280" r:id="rId7"/>
    <p:sldId id="281" r:id="rId8"/>
    <p:sldId id="282" r:id="rId9"/>
    <p:sldId id="295" r:id="rId10"/>
    <p:sldId id="296" r:id="rId11"/>
    <p:sldId id="300" r:id="rId12"/>
    <p:sldId id="297" r:id="rId13"/>
    <p:sldId id="299" r:id="rId14"/>
    <p:sldId id="301" r:id="rId15"/>
    <p:sldId id="302" r:id="rId16"/>
    <p:sldId id="306" r:id="rId17"/>
    <p:sldId id="303" r:id="rId18"/>
    <p:sldId id="307" r:id="rId19"/>
    <p:sldId id="309" r:id="rId20"/>
    <p:sldId id="310" r:id="rId21"/>
    <p:sldId id="311" r:id="rId22"/>
    <p:sldId id="316" r:id="rId23"/>
    <p:sldId id="313" r:id="rId24"/>
    <p:sldId id="314" r:id="rId25"/>
    <p:sldId id="298" r:id="rId26"/>
    <p:sldId id="271" r:id="rId27"/>
    <p:sldId id="317" r:id="rId28"/>
    <p:sldId id="27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B400-EE62-4544-81C9-89391D78C23D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8CB7-391D-4E7C-B321-BAAAEF8967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775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B400-EE62-4544-81C9-89391D78C23D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8CB7-391D-4E7C-B321-BAAAEF8967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014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B400-EE62-4544-81C9-89391D78C23D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8CB7-391D-4E7C-B321-BAAAEF89675C}" type="slidenum">
              <a:rPr lang="bg-BG" smtClean="0"/>
              <a:t>‹#›</a:t>
            </a:fld>
            <a:endParaRPr lang="bg-B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252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B400-EE62-4544-81C9-89391D78C23D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8CB7-391D-4E7C-B321-BAAAEF8967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8791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B400-EE62-4544-81C9-89391D78C23D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8CB7-391D-4E7C-B321-BAAAEF89675C}" type="slidenum">
              <a:rPr lang="bg-BG" smtClean="0"/>
              <a:t>‹#›</a:t>
            </a:fld>
            <a:endParaRPr lang="bg-B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1527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B400-EE62-4544-81C9-89391D78C23D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8CB7-391D-4E7C-B321-BAAAEF8967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7583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B400-EE62-4544-81C9-89391D78C23D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8CB7-391D-4E7C-B321-BAAAEF8967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4461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B400-EE62-4544-81C9-89391D78C23D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8CB7-391D-4E7C-B321-BAAAEF8967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918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B400-EE62-4544-81C9-89391D78C23D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8CB7-391D-4E7C-B321-BAAAEF8967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544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B400-EE62-4544-81C9-89391D78C23D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8CB7-391D-4E7C-B321-BAAAEF8967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707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B400-EE62-4544-81C9-89391D78C23D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8CB7-391D-4E7C-B321-BAAAEF8967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0615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B400-EE62-4544-81C9-89391D78C23D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8CB7-391D-4E7C-B321-BAAAEF8967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4090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B400-EE62-4544-81C9-89391D78C23D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8CB7-391D-4E7C-B321-BAAAEF8967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45706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B400-EE62-4544-81C9-89391D78C23D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8CB7-391D-4E7C-B321-BAAAEF8967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025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B400-EE62-4544-81C9-89391D78C23D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8CB7-391D-4E7C-B321-BAAAEF8967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627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B400-EE62-4544-81C9-89391D78C23D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8CB7-391D-4E7C-B321-BAAAEF8967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813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8B400-EE62-4544-81C9-89391D78C23D}" type="datetimeFigureOut">
              <a:rPr lang="bg-BG" smtClean="0"/>
              <a:t>26.03.24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6F8CB7-391D-4E7C-B321-BAAAEF8967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275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2">
            <a:extLst>
              <a:ext uri="{FF2B5EF4-FFF2-40B4-BE49-F238E27FC236}">
                <a16:creationId xmlns:a16="http://schemas.microsoft.com/office/drawing/2014/main" id="{14A3AE72-61B1-F736-C472-A374BC9CED0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088099" y="149520"/>
            <a:ext cx="1115622" cy="107261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8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882211EF-A69B-A21C-E319-3CB41311213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3553" y="131937"/>
            <a:ext cx="1946030" cy="1151740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</p:spPr>
      </p:pic>
      <p:pic>
        <p:nvPicPr>
          <p:cNvPr id="20" name="Контейнер за съдържание 19">
            <a:extLst>
              <a:ext uri="{FF2B5EF4-FFF2-40B4-BE49-F238E27FC236}">
                <a16:creationId xmlns:a16="http://schemas.microsoft.com/office/drawing/2014/main" id="{81E3EC68-24FB-83D7-E4FA-1ACC81D34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" y="12087"/>
            <a:ext cx="12191406" cy="6853363"/>
          </a:xfrm>
        </p:spPr>
      </p:pic>
      <p:pic>
        <p:nvPicPr>
          <p:cNvPr id="25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1AF20A4F-503D-7896-A35C-302234D628B2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2315" y="16667"/>
            <a:ext cx="2036295" cy="1206438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</p:spPr>
      </p:pic>
      <p:pic>
        <p:nvPicPr>
          <p:cNvPr id="27" name="Картина 26">
            <a:extLst>
              <a:ext uri="{FF2B5EF4-FFF2-40B4-BE49-F238E27FC236}">
                <a16:creationId xmlns:a16="http://schemas.microsoft.com/office/drawing/2014/main" id="{75CA51D8-05A5-C231-45C4-A2AC685699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2988" y="17638"/>
            <a:ext cx="1181116" cy="1072989"/>
          </a:xfrm>
          <a:prstGeom prst="rect">
            <a:avLst/>
          </a:prstGeom>
        </p:spPr>
      </p:pic>
      <p:sp>
        <p:nvSpPr>
          <p:cNvPr id="28" name="Текстово поле 27">
            <a:extLst>
              <a:ext uri="{FF2B5EF4-FFF2-40B4-BE49-F238E27FC236}">
                <a16:creationId xmlns:a16="http://schemas.microsoft.com/office/drawing/2014/main" id="{33770783-3A89-CCA6-BBAE-D527BD105DEC}"/>
              </a:ext>
            </a:extLst>
          </p:cNvPr>
          <p:cNvSpPr txBox="1"/>
          <p:nvPr/>
        </p:nvSpPr>
        <p:spPr>
          <a:xfrm>
            <a:off x="1090246" y="1230920"/>
            <a:ext cx="10155116" cy="2822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dirty="0">
                <a:solidFill>
                  <a:schemeClr val="bg1"/>
                </a:solidFill>
              </a:rPr>
              <a:t>Информационен форум на тема: </a:t>
            </a:r>
          </a:p>
          <a:p>
            <a:pPr algn="ctr"/>
            <a:r>
              <a:rPr lang="bg-BG" sz="4000" b="1" dirty="0">
                <a:solidFill>
                  <a:schemeClr val="accent6">
                    <a:lumMod val="75000"/>
                  </a:schemeClr>
                </a:solidFill>
              </a:rPr>
              <a:t>„Промени в климата – предизвикателства пред българската община“</a:t>
            </a:r>
          </a:p>
          <a:p>
            <a:pPr algn="ctr"/>
            <a:endParaRPr lang="bg-BG" sz="2800" b="1" dirty="0">
              <a:solidFill>
                <a:schemeClr val="bg1"/>
              </a:solidFill>
            </a:endParaRPr>
          </a:p>
          <a:p>
            <a:pPr algn="ctr"/>
            <a:r>
              <a:rPr lang="bg-BG" sz="2800" b="1" dirty="0">
                <a:solidFill>
                  <a:schemeClr val="bg1"/>
                </a:solidFill>
              </a:rPr>
              <a:t>гр. Благоевград, 28.02.2024 г.</a:t>
            </a:r>
          </a:p>
        </p:txBody>
      </p:sp>
      <p:sp>
        <p:nvSpPr>
          <p:cNvPr id="34" name="Текстово поле 33">
            <a:extLst>
              <a:ext uri="{FF2B5EF4-FFF2-40B4-BE49-F238E27FC236}">
                <a16:creationId xmlns:a16="http://schemas.microsoft.com/office/drawing/2014/main" id="{86C9F641-6EE6-37E6-0AC9-4EC633ABC5AD}"/>
              </a:ext>
            </a:extLst>
          </p:cNvPr>
          <p:cNvSpPr txBox="1"/>
          <p:nvPr/>
        </p:nvSpPr>
        <p:spPr>
          <a:xfrm>
            <a:off x="11933" y="4558251"/>
            <a:ext cx="12180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410585" algn="l"/>
              </a:tabLst>
            </a:pPr>
            <a:r>
              <a:rPr lang="ru-RU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РАБОТИМ ЗАЕДНО ЗА </a:t>
            </a:r>
            <a:r>
              <a:rPr lang="ru-RU" sz="1800" b="1" i="1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ПО-ЗЕЛЕНА</a:t>
            </a:r>
            <a:r>
              <a:rPr lang="ru-RU" sz="18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ЕВРОПА</a:t>
            </a:r>
            <a:endParaRPr lang="bg-B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3410585" algn="l"/>
              </a:tabLst>
            </a:pPr>
            <a:r>
              <a:rPr lang="ru-RU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WORKING TOGETHER FOR </a:t>
            </a:r>
            <a:r>
              <a:rPr lang="ru-RU" sz="1800" b="1" i="1" dirty="0">
                <a:solidFill>
                  <a:srgbClr val="0E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GREEN </a:t>
            </a:r>
            <a:r>
              <a:rPr lang="ru-RU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EUROPE</a:t>
            </a:r>
          </a:p>
          <a:p>
            <a:pPr algn="ctr">
              <a:tabLst>
                <a:tab pos="3410585" algn="l"/>
              </a:tabLst>
            </a:pPr>
            <a:endParaRPr lang="ru-RU" b="1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bg-BG" b="1" i="1" dirty="0"/>
              <a:t>Програма „Опазване на околната среда и климатични промени“</a:t>
            </a:r>
          </a:p>
          <a:p>
            <a:pPr algn="ctr"/>
            <a:r>
              <a:rPr lang="bg-BG" b="1" i="1" dirty="0"/>
              <a:t>Проект № </a:t>
            </a:r>
            <a:r>
              <a:rPr lang="en-US" b="1" i="1" dirty="0"/>
              <a:t>BGENVIRONMENT-4.003-0017 „</a:t>
            </a:r>
            <a:r>
              <a:rPr lang="bg-BG" b="1" i="1" dirty="0"/>
              <a:t>Прилагане на мерки за успешна адаптация към климатичните промени“</a:t>
            </a:r>
          </a:p>
          <a:p>
            <a:pPr algn="ctr"/>
            <a:endParaRPr lang="bg-BG" b="1" i="1" dirty="0"/>
          </a:p>
          <a:p>
            <a:pPr algn="ctr"/>
            <a:r>
              <a:rPr lang="bg-BG" b="1" i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bg-BG" b="1" i="1" dirty="0">
              <a:solidFill>
                <a:schemeClr val="bg1"/>
              </a:solidFill>
            </a:endParaRPr>
          </a:p>
        </p:txBody>
      </p:sp>
      <p:pic>
        <p:nvPicPr>
          <p:cNvPr id="35" name="Картина 34" descr="Gerb">
            <a:extLst>
              <a:ext uri="{FF2B5EF4-FFF2-40B4-BE49-F238E27FC236}">
                <a16:creationId xmlns:a16="http://schemas.microsoft.com/office/drawing/2014/main" id="{CFEA10E9-3B22-0280-D0FD-E3F99AE1E731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4005094" y="5995011"/>
            <a:ext cx="698186" cy="82318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36" name="Картина 35">
            <a:extLst>
              <a:ext uri="{FF2B5EF4-FFF2-40B4-BE49-F238E27FC236}">
                <a16:creationId xmlns:a16="http://schemas.microsoft.com/office/drawing/2014/main" id="{67762B6B-26E1-F958-DC54-6363E32FD772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5630935" y="5989662"/>
            <a:ext cx="730030" cy="856251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37" name="Картина 36">
            <a:extLst>
              <a:ext uri="{FF2B5EF4-FFF2-40B4-BE49-F238E27FC236}">
                <a16:creationId xmlns:a16="http://schemas.microsoft.com/office/drawing/2014/main" id="{48D7FC83-E449-0AE9-D014-9863970200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9315" y="6002561"/>
            <a:ext cx="731583" cy="823031"/>
          </a:xfrm>
          <a:prstGeom prst="rect">
            <a:avLst/>
          </a:prstGeom>
        </p:spPr>
      </p:pic>
      <p:pic>
        <p:nvPicPr>
          <p:cNvPr id="39" name="Картина 38">
            <a:extLst>
              <a:ext uri="{FF2B5EF4-FFF2-40B4-BE49-F238E27FC236}">
                <a16:creationId xmlns:a16="http://schemas.microsoft.com/office/drawing/2014/main" id="{1FF70F47-86F8-BE7E-B8C4-B6F9BF2C92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7000" y="5972078"/>
            <a:ext cx="792549" cy="853514"/>
          </a:xfrm>
          <a:prstGeom prst="rect">
            <a:avLst/>
          </a:prstGeom>
        </p:spPr>
      </p:pic>
      <p:pic>
        <p:nvPicPr>
          <p:cNvPr id="40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5782546-CA15-28E4-E5AE-57AB0FDF91EA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7344966" y="5985132"/>
            <a:ext cx="1543050" cy="82740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88554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1728"/>
          </a:xfrm>
        </p:spPr>
        <p:txBody>
          <a:bodyPr/>
          <a:lstStyle/>
          <a:p>
            <a:r>
              <a:rPr lang="bg-BG" b="1" dirty="0"/>
              <a:t>ДОБРИ ПРАКТИКИ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97875"/>
            <a:ext cx="9276563" cy="5033554"/>
          </a:xfrm>
        </p:spPr>
        <p:txBody>
          <a:bodyPr>
            <a:normAutofit/>
          </a:bodyPr>
          <a:lstStyle/>
          <a:p>
            <a:r>
              <a:rPr lang="ru-RU" dirty="0"/>
              <a:t>Проект „Прилагане на иновативни мерки за смекчаване и адаптация към изменението на климата в общините на Република България“ – финансира се в рамките на Програма „Опазване на околната среда и климатичните промени“ на ФМ на ЕИП </a:t>
            </a:r>
          </a:p>
          <a:p>
            <a:r>
              <a:rPr lang="ru-RU" dirty="0"/>
              <a:t>Общини - партньори - Бургас, Варна, Кърджали, Пловдив, Русе, Сливен, София и Стара Загора</a:t>
            </a:r>
          </a:p>
          <a:p>
            <a:r>
              <a:rPr lang="ru-RU" dirty="0"/>
              <a:t>Фокус върху преодоляване на ефекта на градските топлинни острови, намаляване на риска от градски наводнения след обилни валежи, предпазване от активиращи се свлачища.</a:t>
            </a:r>
          </a:p>
          <a:p>
            <a:r>
              <a:rPr lang="ru-RU" dirty="0"/>
              <a:t>София обособи място за събития «Амфитеатър» – споделено „охладено“ пространство в парк „Възраждане“ - прилагане на решения за естествено засенчване с катерлива и друга растителност, монтиране на системи за оросяване (мъглообразуватели), изграждане на скални кътове, подмяна на съществуващата настилка със светла настилка от естествени материали с нисък термичен капацитет и инсталиране на подходяща техника за провеждане на събития.</a:t>
            </a:r>
            <a:endParaRPr lang="bg-BG" dirty="0"/>
          </a:p>
        </p:txBody>
      </p:sp>
      <p:sp>
        <p:nvSpPr>
          <p:cNvPr id="4" name="5-Point Star 3"/>
          <p:cNvSpPr/>
          <p:nvPr/>
        </p:nvSpPr>
        <p:spPr>
          <a:xfrm>
            <a:off x="298510" y="4223656"/>
            <a:ext cx="757645" cy="6270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2171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2" y="0"/>
            <a:ext cx="12151978" cy="6914192"/>
          </a:xfrm>
        </p:spPr>
      </p:pic>
    </p:spTree>
    <p:extLst>
      <p:ext uri="{BB962C8B-B14F-4D97-AF65-F5344CB8AC3E}">
        <p14:creationId xmlns:p14="http://schemas.microsoft.com/office/powerpoint/2010/main" val="3486708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8170"/>
            <a:ext cx="8596668" cy="1320800"/>
          </a:xfrm>
        </p:spPr>
        <p:txBody>
          <a:bodyPr/>
          <a:lstStyle/>
          <a:p>
            <a:r>
              <a:rPr lang="bg-BG" b="1" dirty="0"/>
              <a:t>ДОБРИ ПРАКТИКИ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925" y="1227907"/>
            <a:ext cx="9673772" cy="5085807"/>
          </a:xfrm>
        </p:spPr>
        <p:txBody>
          <a:bodyPr>
            <a:normAutofit/>
          </a:bodyPr>
          <a:lstStyle/>
          <a:p>
            <a:r>
              <a:rPr lang="ru-RU" sz="2000" dirty="0"/>
              <a:t>Община Бургас – Облагородяване на градското пространство между ул. „Оборище“ и паркинг „Гурко“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sz="2000" dirty="0"/>
              <a:t>Ново градско пространство с изцяло естествени материали, а тези от разчистването на терена, са повторно използвани за целите на новосъздадения парк.</a:t>
            </a:r>
          </a:p>
          <a:p>
            <a:r>
              <a:rPr lang="ru-RU" sz="2000" dirty="0"/>
              <a:t>Паркът, още наречен </a:t>
            </a:r>
            <a:r>
              <a:rPr lang="ru-RU" sz="2000" dirty="0">
                <a:solidFill>
                  <a:srgbClr val="00B050"/>
                </a:solidFill>
              </a:rPr>
              <a:t>Healing Island /Целебен остров/</a:t>
            </a:r>
            <a:r>
              <a:rPr lang="ru-RU" sz="2000" dirty="0"/>
              <a:t>, е мярка в посока  адаптирането на градската среда към климатичните промени. </a:t>
            </a:r>
          </a:p>
          <a:p>
            <a:r>
              <a:rPr lang="ru-RU" sz="2000" dirty="0"/>
              <a:t>Освен това, паркът има и социален аспект, като пример за това е наличието на кътове за движение и физиотерапия, кътове за звукова и водна терапия, парков подиум, както и тактилни пейки, на които хора на всякаква възраст могат да се насладят на това място за отдих.</a:t>
            </a:r>
            <a:endParaRPr lang="bg-BG" sz="2000" dirty="0"/>
          </a:p>
        </p:txBody>
      </p:sp>
      <p:sp>
        <p:nvSpPr>
          <p:cNvPr id="6" name="5-Point Star 5"/>
          <p:cNvSpPr/>
          <p:nvPr/>
        </p:nvSpPr>
        <p:spPr>
          <a:xfrm>
            <a:off x="154818" y="1088570"/>
            <a:ext cx="794415" cy="7489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2571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145000" cy="11572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82039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ДОБРА ПРАКТИКА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8834"/>
            <a:ext cx="8596668" cy="4685211"/>
          </a:xfrm>
        </p:spPr>
        <p:txBody>
          <a:bodyPr/>
          <a:lstStyle/>
          <a:p>
            <a:r>
              <a:rPr lang="bg-BG" dirty="0"/>
              <a:t>  Община Габрово – Общински фонд „Да превърнем сивото в зелено“</a:t>
            </a:r>
          </a:p>
          <a:p>
            <a:endParaRPr lang="bg-BG" dirty="0"/>
          </a:p>
          <a:p>
            <a:r>
              <a:rPr lang="bg-BG" dirty="0"/>
              <a:t>Модели за въвличане на населението – включване на всички заинтересовани страни, добра и открита комуникация, ясни критерии и регламенти</a:t>
            </a:r>
          </a:p>
          <a:p>
            <a:r>
              <a:rPr lang="bg-BG" dirty="0"/>
              <a:t>Съвместни дейности между общината и гражданите по благоустрояване на обекти общинска собственост – ремонт на тротоарни площи, пешеходни зони, облагородяване на междублокови пространства, подходи и др.</a:t>
            </a:r>
          </a:p>
          <a:p>
            <a:r>
              <a:rPr lang="bg-BG" dirty="0"/>
              <a:t>Задължително съфинансиране                                                                   от страна на гражданите –                                                                    гаранция за устойчивост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220134" y="12700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389" y="4394019"/>
            <a:ext cx="3710939" cy="238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0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2480"/>
          </a:xfrm>
        </p:spPr>
        <p:txBody>
          <a:bodyPr/>
          <a:lstStyle/>
          <a:p>
            <a:r>
              <a:rPr lang="bg-BG" b="1" dirty="0"/>
              <a:t>ТРАНСПОРТ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8503"/>
            <a:ext cx="9442026" cy="4702628"/>
          </a:xfrm>
        </p:spPr>
        <p:txBody>
          <a:bodyPr>
            <a:normAutofit lnSpcReduction="10000"/>
          </a:bodyPr>
          <a:lstStyle/>
          <a:p>
            <a:r>
              <a:rPr lang="bg-BG" sz="2000" dirty="0"/>
              <a:t>Комплексен подход </a:t>
            </a:r>
          </a:p>
          <a:p>
            <a:r>
              <a:rPr lang="bg-BG" sz="2000" dirty="0"/>
              <a:t>Намаляване на ползването на личен транспорт за                                 сметка на публичен</a:t>
            </a:r>
          </a:p>
          <a:p>
            <a:r>
              <a:rPr lang="bg-BG" sz="2000" dirty="0"/>
              <a:t>Създаване на условия в градска среда за                                   велосипедно и пешеходно придвижване</a:t>
            </a:r>
          </a:p>
          <a:p>
            <a:r>
              <a:rPr lang="bg-BG" sz="2000" dirty="0"/>
              <a:t>Ефективна транспортна схема – информация в реално                                      време, синхронизация на светофарните уредби</a:t>
            </a:r>
          </a:p>
          <a:p>
            <a:r>
              <a:rPr lang="bg-BG" sz="2000" dirty="0"/>
              <a:t>Обновяване на подвижния състав на обществения                         транспорт и осигуряване на прилежаща                              инфраструктура</a:t>
            </a:r>
          </a:p>
          <a:p>
            <a:r>
              <a:rPr lang="bg-BG" sz="2000" dirty="0"/>
              <a:t>Осигуряване на безопасна и сигурна среда –                              поддържане и подобряване на пътната маркировка,              обезопасяване на пешеходни пътеки и кръстовища,          видеонаблюдение и др.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749" y="0"/>
            <a:ext cx="4624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26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45637" cy="975360"/>
          </a:xfrm>
        </p:spPr>
        <p:txBody>
          <a:bodyPr/>
          <a:lstStyle/>
          <a:p>
            <a:r>
              <a:rPr lang="bg-BG" b="1" dirty="0"/>
              <a:t>ТРАНСПОРТ – МЕРКИ НА МЕСТНО НИВО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7841"/>
            <a:ext cx="8945636" cy="4273522"/>
          </a:xfrm>
        </p:spPr>
        <p:txBody>
          <a:bodyPr>
            <a:normAutofit/>
          </a:bodyPr>
          <a:lstStyle/>
          <a:p>
            <a:r>
              <a:rPr lang="bg-BG" sz="2000" dirty="0"/>
              <a:t>Планове за устойчива градска мобилност – разработване и приемане</a:t>
            </a:r>
          </a:p>
          <a:p>
            <a:r>
              <a:rPr lang="bg-BG" sz="2000" dirty="0"/>
              <a:t>Приемане на транспортни схеми, които предлагат гъвкави решения за транспортна свързаност</a:t>
            </a:r>
          </a:p>
          <a:p>
            <a:r>
              <a:rPr lang="bg-BG" sz="2000" dirty="0"/>
              <a:t>Инвестиции в системи за видеонаблюдение и интелигентно управление на трафика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0" y="3734188"/>
            <a:ext cx="5860869" cy="312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52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3771"/>
          </a:xfrm>
        </p:spPr>
        <p:txBody>
          <a:bodyPr/>
          <a:lstStyle/>
          <a:p>
            <a:r>
              <a:rPr lang="bg-BG" b="1" dirty="0"/>
              <a:t>ДОБРА ПРАКТИКА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93371"/>
            <a:ext cx="9825204" cy="509451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sz="3200" dirty="0"/>
              <a:t>        Проект </a:t>
            </a:r>
            <a:r>
              <a:rPr lang="en-US" sz="3200" dirty="0"/>
              <a:t>INNOAIR</a:t>
            </a:r>
            <a:r>
              <a:rPr lang="bg-BG" sz="3200" dirty="0"/>
              <a:t> на Столична община </a:t>
            </a:r>
          </a:p>
          <a:p>
            <a:pPr marL="0" indent="0">
              <a:buNone/>
            </a:pPr>
            <a:endParaRPr lang="ru-RU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/>
              <a:t>Тестване на иновативни, креативни, но и рискови решения на градски предизвикателства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/>
              <a:t>Въвеждане на „зелени коридори“ с цел развитие на градската екосистема - приоритет на транспорт с нулеви емисии – електробуси, тролейбуси, трамваи, метро и персонални средства за придвижване – споделени велосипеди, е-скутери, е-тротинетки, електрически автомобили.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/>
              <a:t>Зелените коридори ще действат в обхвата на определените зони за „зелен транспорт до поискване“ и свързват тези зони с големите транспортни хъбове в София.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/>
              <a:t>Постигане на устойчива „зелена инфраструктурна мрежа“ - свързаност с останалите „зелени системи“ в София, като паркове, отворени пространства за рекреация, велоалеи, пешеходни зони за отдих и т.н.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/>
              <a:t>Цялата тази информация е отразени върху уеб базирана и публично достъпна цифрова карта – https://livemap.sofiatraffic.bg, базирана на OpenStreetMaps - без предварителна регистрация и с безплатен достъп.</a:t>
            </a:r>
            <a:endParaRPr lang="bg-BG" sz="2900" dirty="0"/>
          </a:p>
        </p:txBody>
      </p:sp>
      <p:sp>
        <p:nvSpPr>
          <p:cNvPr id="4" name="5-Point Star 3"/>
          <p:cNvSpPr/>
          <p:nvPr/>
        </p:nvSpPr>
        <p:spPr>
          <a:xfrm>
            <a:off x="313509" y="126274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5908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1189"/>
          </a:xfrm>
        </p:spPr>
        <p:txBody>
          <a:bodyPr/>
          <a:lstStyle/>
          <a:p>
            <a:r>
              <a:rPr lang="bg-BG" b="1" dirty="0"/>
              <a:t>ДОБРА ПРАКТИКА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10789"/>
            <a:ext cx="9529113" cy="4630573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Проект „Интегриран градски транспорт на град Благоевград“ на община Благоевград</a:t>
            </a:r>
          </a:p>
          <a:p>
            <a:r>
              <a:rPr lang="ru-RU" dirty="0"/>
              <a:t>Подобряване скоростта и качеството на обслужване на обществения градски транспорт;</a:t>
            </a:r>
          </a:p>
          <a:p>
            <a:r>
              <a:rPr lang="ru-RU" dirty="0"/>
              <a:t>Подкрепа и развитие на устойчива, модерна и безопасна транспортна система за гражданите и гостите на града;</a:t>
            </a:r>
          </a:p>
          <a:p>
            <a:r>
              <a:rPr lang="ru-RU" dirty="0"/>
              <a:t>Осигуряване и улесняване достъпа до услугите на градския транспорт на хора в неравностойно положение;</a:t>
            </a:r>
          </a:p>
          <a:p>
            <a:r>
              <a:rPr lang="ru-RU" dirty="0"/>
              <a:t>Облекчаване свързаността на кварталите и преодоляване на ограниченията, породени от разположението на ж.п. линиите в града, както и облекчаване преминаването на хората, моторните превозни средства и линиите на градския транспорт;</a:t>
            </a:r>
          </a:p>
          <a:p>
            <a:r>
              <a:rPr lang="ru-RU" dirty="0"/>
              <a:t>Опазване на околната среда чрез подобряване характеристиките на инфраструктурата, свързана с масовия обществен градски транспорт.</a:t>
            </a:r>
            <a:endParaRPr lang="bg-BG" dirty="0"/>
          </a:p>
        </p:txBody>
      </p:sp>
      <p:sp>
        <p:nvSpPr>
          <p:cNvPr id="4" name="5-Point Star 3"/>
          <p:cNvSpPr/>
          <p:nvPr/>
        </p:nvSpPr>
        <p:spPr>
          <a:xfrm>
            <a:off x="148047" y="118872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57655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72"/>
            <a:ext cx="12192000" cy="685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6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2817"/>
          </a:xfrm>
        </p:spPr>
        <p:txBody>
          <a:bodyPr/>
          <a:lstStyle/>
          <a:p>
            <a:r>
              <a:rPr lang="bg-BG" b="1" dirty="0"/>
              <a:t>БОРБА С КЛИМАТИЧНИТЕ ПРОМЕНИ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83" y="1517515"/>
            <a:ext cx="9679021" cy="4523847"/>
          </a:xfrm>
        </p:spPr>
        <p:txBody>
          <a:bodyPr/>
          <a:lstStyle/>
          <a:p>
            <a:r>
              <a:rPr lang="bg-BG" dirty="0"/>
              <a:t>1979 г. – Първа световна конференция за климатичните промени – Женева, организирана от СМО</a:t>
            </a:r>
          </a:p>
          <a:p>
            <a:r>
              <a:rPr lang="bg-BG" dirty="0"/>
              <a:t>1988 г. – Междуправителствена комисия за климатичните промени, създадена от ООН и СМО</a:t>
            </a:r>
          </a:p>
          <a:p>
            <a:r>
              <a:rPr lang="bg-BG" dirty="0"/>
              <a:t>1992 г. – Рамкова конвенция за климатичните промени /влиза в сила през 1994 г./</a:t>
            </a:r>
          </a:p>
          <a:p>
            <a:r>
              <a:rPr lang="bg-BG" dirty="0"/>
              <a:t>Ежегодни конференции на ООН за климата</a:t>
            </a:r>
          </a:p>
          <a:p>
            <a:r>
              <a:rPr lang="bg-BG" dirty="0"/>
              <a:t>1997 г. – СОР-3 – Киото – търговия с емисии</a:t>
            </a:r>
          </a:p>
          <a:p>
            <a:r>
              <a:rPr lang="bg-BG" dirty="0"/>
              <a:t>2016 г. СОР-21 – Парижко споразумение - </a:t>
            </a:r>
            <a:r>
              <a:rPr lang="ru-RU" dirty="0"/>
              <a:t>ограничаване на повишението на глобалната температура до края на века до 2°C </a:t>
            </a:r>
          </a:p>
          <a:p>
            <a:r>
              <a:rPr lang="ru-RU" dirty="0"/>
              <a:t>2021 г. – СОР-26 – Глазгоу – опит да се задържи повишението на глобалната температура под 1,5</a:t>
            </a:r>
            <a:r>
              <a:rPr lang="en-US" dirty="0"/>
              <a:t>°C</a:t>
            </a:r>
            <a:endParaRPr lang="bg-BG" dirty="0"/>
          </a:p>
          <a:p>
            <a:r>
              <a:rPr lang="bg-BG" dirty="0"/>
              <a:t>2024 – СОР-29 - ???</a:t>
            </a:r>
          </a:p>
        </p:txBody>
      </p:sp>
    </p:spTree>
    <p:extLst>
      <p:ext uri="{BB962C8B-B14F-4D97-AF65-F5344CB8AC3E}">
        <p14:creationId xmlns:p14="http://schemas.microsoft.com/office/powerpoint/2010/main" val="1878627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8606"/>
          </a:xfrm>
        </p:spPr>
        <p:txBody>
          <a:bodyPr/>
          <a:lstStyle/>
          <a:p>
            <a:r>
              <a:rPr lang="bg-BG" b="1" dirty="0"/>
              <a:t>ЕНЕРГИЙНА ЕФЕКТИВНОСТ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19201"/>
            <a:ext cx="9807786" cy="53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b="1" dirty="0"/>
              <a:t>На сградите в ЕС се падат</a:t>
            </a:r>
          </a:p>
          <a:p>
            <a:pPr marL="0" indent="0">
              <a:buNone/>
            </a:pPr>
            <a:endParaRPr lang="bg-BG" sz="2400" b="1" dirty="0"/>
          </a:p>
          <a:p>
            <a:pPr marL="0" indent="0">
              <a:buNone/>
            </a:pPr>
            <a:r>
              <a:rPr lang="bg-BG" dirty="0"/>
              <a:t>                            от общата употреба на енергия 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dirty="0"/>
              <a:t>                                                  от произведените въглеродни емисии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dirty="0"/>
              <a:t>                            </a:t>
            </a:r>
          </a:p>
          <a:p>
            <a:pPr marL="0" indent="0">
              <a:buNone/>
            </a:pPr>
            <a:r>
              <a:rPr lang="bg-BG" dirty="0"/>
              <a:t>                           от тях отговарят на съвременните стандарти </a:t>
            </a:r>
          </a:p>
          <a:p>
            <a:endParaRPr lang="bg-BG" dirty="0"/>
          </a:p>
          <a:p>
            <a:pPr marL="0" indent="0">
              <a:buNone/>
            </a:pPr>
            <a:r>
              <a:rPr lang="bg-BG" sz="2400" b="1" dirty="0"/>
              <a:t>Принцип за производство най-близо до потребителя </a:t>
            </a:r>
          </a:p>
          <a:p>
            <a:pPr marL="0" indent="0">
              <a:buNone/>
            </a:pPr>
            <a:endParaRPr lang="bg-BG" sz="2400" b="1" dirty="0"/>
          </a:p>
          <a:p>
            <a:pPr marL="0" indent="0">
              <a:buNone/>
            </a:pPr>
            <a:r>
              <a:rPr lang="bg-BG" sz="2400" b="1" dirty="0"/>
              <a:t>                                      </a:t>
            </a:r>
            <a:r>
              <a:rPr lang="bg-BG" b="1" dirty="0"/>
              <a:t>загуби по електропреносната мрежа</a:t>
            </a:r>
            <a:endParaRPr lang="bg-BG" dirty="0"/>
          </a:p>
        </p:txBody>
      </p:sp>
      <p:sp>
        <p:nvSpPr>
          <p:cNvPr id="6" name="Hexagon 5"/>
          <p:cNvSpPr/>
          <p:nvPr/>
        </p:nvSpPr>
        <p:spPr>
          <a:xfrm>
            <a:off x="1506583" y="1959429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>
                <a:solidFill>
                  <a:schemeClr val="tx1"/>
                </a:solidFill>
              </a:rPr>
              <a:t>40%</a:t>
            </a:r>
          </a:p>
        </p:txBody>
      </p:sp>
      <p:sp>
        <p:nvSpPr>
          <p:cNvPr id="7" name="Hexagon 6"/>
          <p:cNvSpPr/>
          <p:nvPr/>
        </p:nvSpPr>
        <p:spPr>
          <a:xfrm>
            <a:off x="3030583" y="2756263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>
                <a:solidFill>
                  <a:schemeClr val="tx1"/>
                </a:solidFill>
              </a:rPr>
              <a:t>36%</a:t>
            </a:r>
          </a:p>
        </p:txBody>
      </p:sp>
      <p:sp>
        <p:nvSpPr>
          <p:cNvPr id="8" name="Hexagon 7"/>
          <p:cNvSpPr/>
          <p:nvPr/>
        </p:nvSpPr>
        <p:spPr>
          <a:xfrm>
            <a:off x="1506583" y="3966754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>
                <a:solidFill>
                  <a:schemeClr val="tx1"/>
                </a:solidFill>
              </a:rPr>
              <a:t>7%</a:t>
            </a:r>
          </a:p>
        </p:txBody>
      </p:sp>
      <p:sp>
        <p:nvSpPr>
          <p:cNvPr id="9" name="Hexagon 8"/>
          <p:cNvSpPr/>
          <p:nvPr/>
        </p:nvSpPr>
        <p:spPr>
          <a:xfrm>
            <a:off x="3030583" y="5817326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>
                <a:solidFill>
                  <a:schemeClr val="tx1"/>
                </a:solidFill>
              </a:rPr>
              <a:t>70%</a:t>
            </a:r>
          </a:p>
        </p:txBody>
      </p:sp>
    </p:spTree>
    <p:extLst>
      <p:ext uri="{BB962C8B-B14F-4D97-AF65-F5344CB8AC3E}">
        <p14:creationId xmlns:p14="http://schemas.microsoft.com/office/powerpoint/2010/main" val="2652662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91" y="609600"/>
            <a:ext cx="9527177" cy="1320800"/>
          </a:xfrm>
        </p:spPr>
        <p:txBody>
          <a:bodyPr/>
          <a:lstStyle/>
          <a:p>
            <a:r>
              <a:rPr lang="bg-BG" b="1" dirty="0"/>
              <a:t>ЕНЕРГИЙНА ЕФЕКТИВНОСТ – ПРЕПОРЪКИ КЪМ ОБЩИНИТЕ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51" y="2002971"/>
            <a:ext cx="9466217" cy="403839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Създаване на общински енергийни информационни центрове – модел „one-stop-shop“</a:t>
            </a:r>
            <a:endParaRPr lang="bg-BG" dirty="0"/>
          </a:p>
          <a:p>
            <a:r>
              <a:rPr lang="bg-BG" dirty="0"/>
              <a:t>Повишаване на капацитета за енергийна ефективност и назначаване на енергиен мениджър /служител, екип, отдел/</a:t>
            </a:r>
          </a:p>
          <a:p>
            <a:r>
              <a:rPr lang="bg-BG" dirty="0"/>
              <a:t>Участие в Европейски мрежи за                                                                          енергийна ефективност, във формални и                                                            неформални тематични организации</a:t>
            </a:r>
          </a:p>
          <a:p>
            <a:r>
              <a:rPr lang="bg-BG" dirty="0"/>
              <a:t>Включване в Конвента на кметовете</a:t>
            </a:r>
          </a:p>
          <a:p>
            <a:r>
              <a:rPr lang="bg-BG" dirty="0"/>
              <a:t>Участие в инициативите на ОМЕЕ 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529360"/>
            <a:ext cx="3471726" cy="323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95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</p:spPr>
        <p:txBody>
          <a:bodyPr/>
          <a:lstStyle/>
          <a:p>
            <a:r>
              <a:rPr lang="bg-BG" b="1" dirty="0"/>
              <a:t>ДОБРИ ПРАКТИКИ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997" y="1976846"/>
            <a:ext cx="9102392" cy="3971108"/>
          </a:xfrm>
        </p:spPr>
        <p:txBody>
          <a:bodyPr>
            <a:normAutofit/>
          </a:bodyPr>
          <a:lstStyle/>
          <a:p>
            <a:r>
              <a:rPr lang="ru-RU" sz="2000" dirty="0"/>
              <a:t>Енергийна ефективност в многофамилни жилищни сгради</a:t>
            </a:r>
          </a:p>
          <a:p>
            <a:r>
              <a:rPr lang="ru-RU" sz="2000" dirty="0"/>
              <a:t>Енергийна ефективност в публични сгради</a:t>
            </a:r>
          </a:p>
          <a:p>
            <a:r>
              <a:rPr lang="ru-RU" sz="2000" dirty="0"/>
              <a:t>Подмяна на уличното осветление с енергийно ефективно</a:t>
            </a:r>
          </a:p>
          <a:p>
            <a:r>
              <a:rPr lang="ru-RU" sz="2000" dirty="0"/>
              <a:t>Подмяна на подвижния състав на обществения транспорт</a:t>
            </a:r>
          </a:p>
          <a:p>
            <a:r>
              <a:rPr lang="ru-RU" sz="2000" dirty="0"/>
              <a:t>Насърчаване на частните превозвачи, логистичните фирми и другите участници в социално – икономическия живот към оптимизиране на енергийното потребление</a:t>
            </a:r>
          </a:p>
          <a:p>
            <a:r>
              <a:rPr lang="ru-RU" sz="2000" dirty="0"/>
              <a:t>Създаване на енергийни общности – пилотна инициатива на община Габрово – 73 участника, сред които 31 местни лица, 6 юридически лица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81186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6023"/>
          </a:xfrm>
        </p:spPr>
        <p:txBody>
          <a:bodyPr/>
          <a:lstStyle/>
          <a:p>
            <a:r>
              <a:rPr lang="bg-BG" b="1" dirty="0"/>
              <a:t>УПРАВЛЕНИЕ НА ОТПАДЪЦИТЕ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27" y="1445623"/>
            <a:ext cx="9668450" cy="3880773"/>
          </a:xfrm>
        </p:spPr>
        <p:txBody>
          <a:bodyPr>
            <a:normAutofit/>
          </a:bodyPr>
          <a:lstStyle/>
          <a:p>
            <a:r>
              <a:rPr lang="ru-RU" dirty="0"/>
              <a:t>Прилагане на модели, обхващащи пълния цикъл на управление на отпадъците</a:t>
            </a:r>
          </a:p>
          <a:p>
            <a:r>
              <a:rPr lang="bg-BG" dirty="0"/>
              <a:t>Подход „намаляване на отпадъка при източника“ или „нулев отпадък“</a:t>
            </a:r>
          </a:p>
          <a:p>
            <a:r>
              <a:rPr lang="bg-BG" dirty="0"/>
              <a:t>Ефективно разделно събиране</a:t>
            </a:r>
          </a:p>
          <a:p>
            <a:r>
              <a:rPr lang="bg-BG" dirty="0"/>
              <a:t>Създаване на възможности за измерване на точно количество отпадък</a:t>
            </a:r>
          </a:p>
          <a:p>
            <a:r>
              <a:rPr lang="bg-BG" dirty="0"/>
              <a:t>Изпълнение на пилотни и иновативни проекти</a:t>
            </a:r>
          </a:p>
          <a:p>
            <a:r>
              <a:rPr lang="bg-BG" dirty="0"/>
              <a:t>Партньорски подход – институции, бизнес, НПО, медии, образователни институции </a:t>
            </a:r>
          </a:p>
          <a:p>
            <a:r>
              <a:rPr lang="bg-BG" dirty="0"/>
              <a:t>Постоянни информационни и образователни кампании</a:t>
            </a:r>
          </a:p>
          <a:p>
            <a:r>
              <a:rPr lang="bg-BG" dirty="0"/>
              <a:t>Активно въвличане на гражданите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2361"/>
            <a:ext cx="8961120" cy="227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47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9269"/>
          </a:xfrm>
        </p:spPr>
        <p:txBody>
          <a:bodyPr/>
          <a:lstStyle/>
          <a:p>
            <a:r>
              <a:rPr lang="bg-BG" b="1" dirty="0"/>
              <a:t>ДОБРА ПРАКТИКА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9497"/>
            <a:ext cx="9293980" cy="4621865"/>
          </a:xfrm>
        </p:spPr>
        <p:txBody>
          <a:bodyPr/>
          <a:lstStyle/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dirty="0"/>
              <a:t>            Инсталиране на две депозитни </a:t>
            </a:r>
            <a:r>
              <a:rPr lang="bg-BG" dirty="0" err="1"/>
              <a:t>вендинг</a:t>
            </a:r>
            <a:r>
              <a:rPr lang="bg-BG" dirty="0"/>
              <a:t> машини за пластмасови бутилки и 	     метални </a:t>
            </a:r>
            <a:r>
              <a:rPr lang="bg-BG" dirty="0" err="1"/>
              <a:t>кенчета</a:t>
            </a:r>
            <a:r>
              <a:rPr lang="bg-BG" dirty="0"/>
              <a:t> - Община Габрово 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dirty="0"/>
              <a:t>Постигнати резултати за една година: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/>
              <a:t>Общ брой на депозираните опаковки - 374 000 бр.;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/>
              <a:t>Тегло на пластмасовите бутилки – 8,5 т.;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/>
              <a:t>Тегло на алуминиевите </a:t>
            </a:r>
            <a:r>
              <a:rPr lang="bg-BG" dirty="0" err="1"/>
              <a:t>кенчета</a:t>
            </a:r>
            <a:r>
              <a:rPr lang="bg-BG" dirty="0"/>
              <a:t> – 1,5 т.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dirty="0"/>
              <a:t>                     Идея за надграждане: Поставяне на </a:t>
            </a:r>
            <a:r>
              <a:rPr lang="bg-BG" dirty="0" err="1"/>
              <a:t>вендинг</a:t>
            </a:r>
            <a:r>
              <a:rPr lang="bg-BG" dirty="0"/>
              <a:t> машини в големите                  			търговски вериги.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19497"/>
            <a:ext cx="969348" cy="975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57" y="4595541"/>
            <a:ext cx="1663536" cy="166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06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91" y="609600"/>
            <a:ext cx="9440091" cy="914400"/>
          </a:xfrm>
        </p:spPr>
        <p:txBody>
          <a:bodyPr/>
          <a:lstStyle/>
          <a:p>
            <a:r>
              <a:rPr lang="bg-BG" b="1" dirty="0"/>
              <a:t>ОЩЕ ИДЕИ - </a:t>
            </a:r>
            <a:r>
              <a:rPr lang="en-US" b="1" dirty="0"/>
              <a:t>Cities Energy Saving Sprint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177" y="1785257"/>
            <a:ext cx="9692640" cy="4476206"/>
          </a:xfrm>
        </p:spPr>
        <p:txBody>
          <a:bodyPr>
            <a:normAutofit/>
          </a:bodyPr>
          <a:lstStyle/>
          <a:p>
            <a:r>
              <a:rPr lang="ru-RU" dirty="0"/>
              <a:t>Успешни действия на градско ниво – представени от кметове на конференция в Брюксел през март 2023 г.</a:t>
            </a:r>
          </a:p>
          <a:p>
            <a:r>
              <a:rPr lang="ru-RU" dirty="0"/>
              <a:t>Примери за мерки, прилагани от институциите - понижаване на температурите в общинските сгради; преминаване към по-ефективно улично осветление; преминаване до ускоряване на обновяването на публични сгради; насърчаване на устойчива мобилност; улесняване на създаването на енергийни общности; както и повишаване на осведомеността на гражданите и предоставяне на съвети за пестене на енергия и др.</a:t>
            </a:r>
          </a:p>
          <a:p>
            <a:r>
              <a:rPr lang="ru-RU" dirty="0"/>
              <a:t>Примери за мерки, прилагани от останалите участници в обществено – икономическия живот - понижаване на температурите в местата за туристическо настаняване; преминаване към по-ефективно осветяване на търговски площи; екологична политика на големи търговски вериги; инвестиране в интелигентни търговски системи; образователни кампании за служители и клиенти и др.</a:t>
            </a:r>
            <a:endParaRPr lang="en-US" dirty="0"/>
          </a:p>
          <a:p>
            <a:r>
              <a:rPr lang="en-US" dirty="0"/>
              <a:t>https://www.youtube.com/playlist?list=PLW6r1UO2x_-y6ndXD7wEsLGAPB6FhIaU5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91739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ПРОБЛЕМИ И ПРОПУСКИ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36" y="1854926"/>
            <a:ext cx="9659740" cy="5207726"/>
          </a:xfrm>
        </p:spPr>
        <p:txBody>
          <a:bodyPr>
            <a:normAutofit/>
          </a:bodyPr>
          <a:lstStyle/>
          <a:p>
            <a:r>
              <a:rPr lang="bg-BG" dirty="0"/>
              <a:t>Липса на политическа воля и решимост</a:t>
            </a:r>
          </a:p>
          <a:p>
            <a:r>
              <a:rPr lang="bg-BG" dirty="0"/>
              <a:t>Липса на скорост и мащаб </a:t>
            </a:r>
          </a:p>
          <a:p>
            <a:r>
              <a:rPr lang="bg-BG" dirty="0"/>
              <a:t>Липса на осъзнатост, че целта и усилията са общи – липса на ефективен диалог между местна и централна власт; между управляващи/ контролни органи и бенефициенти</a:t>
            </a:r>
          </a:p>
          <a:p>
            <a:r>
              <a:rPr lang="ru-RU" dirty="0"/>
              <a:t>Липса на комуникация и координация между институциите, отговорни за процеса</a:t>
            </a:r>
          </a:p>
          <a:p>
            <a:r>
              <a:rPr lang="ru-RU" dirty="0"/>
              <a:t>Кампанийно финансиране – необходими са дългосрочни и комплексни решения</a:t>
            </a:r>
          </a:p>
          <a:p>
            <a:r>
              <a:rPr lang="bg-BG" dirty="0"/>
              <a:t>Недостатъчен административен и финансов капацитет</a:t>
            </a:r>
          </a:p>
          <a:p>
            <a:r>
              <a:rPr lang="bg-BG" dirty="0"/>
              <a:t>Затруднен достъп до кредитен ресурс и оборотни средства</a:t>
            </a:r>
          </a:p>
          <a:p>
            <a:r>
              <a:rPr lang="bg-BG" dirty="0"/>
              <a:t>Недостатъчна ангажираност от страна на крайните потребители – проблеми с осигуряването на </a:t>
            </a:r>
            <a:r>
              <a:rPr lang="bg-BG" dirty="0" err="1"/>
              <a:t>съфинасиране</a:t>
            </a:r>
            <a:endParaRPr lang="bg-BG" dirty="0"/>
          </a:p>
          <a:p>
            <a:r>
              <a:rPr lang="bg-BG" dirty="0"/>
              <a:t>Недостатъчно познаване на финансовите инструменти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01955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9897"/>
          </a:xfrm>
        </p:spPr>
        <p:txBody>
          <a:bodyPr/>
          <a:lstStyle/>
          <a:p>
            <a:r>
              <a:rPr lang="bg-BG" b="1" dirty="0"/>
              <a:t>ПРОБЛЕМИ И ПРОПУСКИ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28801"/>
            <a:ext cx="8596668" cy="4319450"/>
          </a:xfrm>
        </p:spPr>
        <p:txBody>
          <a:bodyPr>
            <a:normAutofit/>
          </a:bodyPr>
          <a:lstStyle/>
          <a:p>
            <a:r>
              <a:rPr lang="ru-RU" dirty="0"/>
              <a:t>Голяма административна тежест и тежки процедури</a:t>
            </a:r>
          </a:p>
          <a:p>
            <a:r>
              <a:rPr lang="ru-RU" dirty="0"/>
              <a:t>Наличие на регулаторни пречки</a:t>
            </a:r>
          </a:p>
          <a:p>
            <a:r>
              <a:rPr lang="ru-RU" dirty="0"/>
              <a:t>Липса на споделен риск – отговорен е само бенефициента</a:t>
            </a:r>
          </a:p>
          <a:p>
            <a:r>
              <a:rPr lang="ru-RU" dirty="0"/>
              <a:t>Недостиг на квалифицирани изпълнители</a:t>
            </a:r>
          </a:p>
          <a:p>
            <a:r>
              <a:rPr lang="ru-RU" dirty="0"/>
              <a:t>Лошо изходно състояние на обектите</a:t>
            </a:r>
          </a:p>
          <a:p>
            <a:r>
              <a:rPr lang="ru-RU" dirty="0"/>
              <a:t>Проблеми с формата на собственост</a:t>
            </a:r>
          </a:p>
          <a:p>
            <a:r>
              <a:rPr lang="ru-RU" dirty="0"/>
              <a:t>Недостиг на собствени средства</a:t>
            </a:r>
          </a:p>
          <a:p>
            <a:r>
              <a:rPr lang="ru-RU" dirty="0"/>
              <a:t>Недостатъчно адекватна техническа помощ – общодостъпни методологии и протоколи</a:t>
            </a:r>
          </a:p>
          <a:p>
            <a:r>
              <a:rPr lang="ru-RU" dirty="0"/>
              <a:t>Информация на нерабираем «европейски» език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96248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631" y="2420983"/>
            <a:ext cx="8596668" cy="1320800"/>
          </a:xfrm>
        </p:spPr>
        <p:txBody>
          <a:bodyPr/>
          <a:lstStyle/>
          <a:p>
            <a:pPr algn="ctr"/>
            <a:r>
              <a:rPr lang="bg-BG" b="1" dirty="0">
                <a:solidFill>
                  <a:schemeClr val="accent2">
                    <a:lumMod val="75000"/>
                  </a:schemeClr>
                </a:solidFill>
              </a:rPr>
              <a:t>БЛАГОДАРЯ ЗА ВНИМАНИЕТО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265714"/>
            <a:ext cx="8596668" cy="2775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Любица Томова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Сдружение на Югозападните общини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tomova@aswm.net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7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0638"/>
          </a:xfrm>
        </p:spPr>
        <p:txBody>
          <a:bodyPr/>
          <a:lstStyle/>
          <a:p>
            <a:r>
              <a:rPr lang="bg-BG" b="1" dirty="0"/>
              <a:t>ОТ ДУМИ КЪМ ДЕЛА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2613"/>
            <a:ext cx="8596668" cy="4348749"/>
          </a:xfrm>
        </p:spPr>
        <p:txBody>
          <a:bodyPr/>
          <a:lstStyle/>
          <a:p>
            <a:r>
              <a:rPr lang="bg-BG" dirty="0"/>
              <a:t>Европейският закон за климата – приет 2021 г. превърна целите в областта на климата до 2030 и 2050 в законодателство.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/>
          </a:p>
          <a:p>
            <a:r>
              <a:rPr lang="ru-RU" dirty="0"/>
              <a:t>Държавите членки са правно задължени да предприемат действия за намаляване на емисиите с цел постигане на неутралност по отношение на климата.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Законодателния пакет „Подготвени за цел 55“ - ЕС въведе необходимите мерки за намаляване на емисиите си с най-малко 55% до 2030 г. и за преминаване към благоприятни за климата икономика и общество.</a:t>
            </a:r>
            <a:endParaRPr lang="bg-BG" dirty="0"/>
          </a:p>
        </p:txBody>
      </p:sp>
      <p:sp>
        <p:nvSpPr>
          <p:cNvPr id="4" name="Down Arrow 3"/>
          <p:cNvSpPr/>
          <p:nvPr/>
        </p:nvSpPr>
        <p:spPr>
          <a:xfrm>
            <a:off x="4931923" y="2480552"/>
            <a:ext cx="440828" cy="6184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Down Arrow 4"/>
          <p:cNvSpPr/>
          <p:nvPr/>
        </p:nvSpPr>
        <p:spPr>
          <a:xfrm>
            <a:off x="4905823" y="3886975"/>
            <a:ext cx="466928" cy="675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8437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8964" cy="771728"/>
          </a:xfrm>
        </p:spPr>
        <p:txBody>
          <a:bodyPr>
            <a:normAutofit/>
          </a:bodyPr>
          <a:lstStyle/>
          <a:p>
            <a:r>
              <a:rPr lang="bg-BG" b="1" dirty="0"/>
              <a:t>РЕАЛНИ МЕРКИ НА ЕВРОПЕЙСКО НИВО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6153"/>
            <a:ext cx="9285272" cy="4747098"/>
          </a:xfrm>
        </p:spPr>
        <p:txBody>
          <a:bodyPr>
            <a:normAutofit/>
          </a:bodyPr>
          <a:lstStyle/>
          <a:p>
            <a:r>
              <a:rPr lang="ru-RU" dirty="0"/>
              <a:t>Стимулиране на енергията от възобновяеми източници</a:t>
            </a:r>
          </a:p>
          <a:p>
            <a:r>
              <a:rPr lang="ru-RU" dirty="0"/>
              <a:t>Подобряване на енергийната ефективност</a:t>
            </a:r>
          </a:p>
          <a:p>
            <a:r>
              <a:rPr lang="ru-RU" dirty="0"/>
              <a:t>Реформиране и разширяване на търговията с емисии</a:t>
            </a:r>
          </a:p>
          <a:p>
            <a:r>
              <a:rPr lang="ru-RU" dirty="0"/>
              <a:t>Увеличаване на поглъщането на въглерод</a:t>
            </a:r>
          </a:p>
          <a:p>
            <a:r>
              <a:rPr lang="ru-RU" dirty="0"/>
              <a:t>Подобряване на екологосъобразността на транспорта</a:t>
            </a:r>
          </a:p>
          <a:p>
            <a:r>
              <a:rPr lang="ru-RU" dirty="0"/>
              <a:t>Подпомагане на хората в прехода към по-екологична икономика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През 2021 г. емисиите на парникови газове в ЕС бяха с 28,5% по-ниски в сравнение с нивата от 1990 г.</a:t>
            </a:r>
          </a:p>
          <a:p>
            <a:pPr marL="0" indent="0">
              <a:buNone/>
            </a:pPr>
            <a:r>
              <a:rPr lang="ru-RU" dirty="0"/>
              <a:t>България е подготвила проект на актуализиран Интегриран национален план за енергетика и климат (ИНПЕК), който следва да бъде одобрен от службите на ЕК до 30 юни 2024 г.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97015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176785" cy="1320800"/>
          </a:xfrm>
        </p:spPr>
        <p:txBody>
          <a:bodyPr/>
          <a:lstStyle/>
          <a:p>
            <a:r>
              <a:rPr lang="bg-BG" b="1" dirty="0"/>
              <a:t>КОМПЕТЕНТНОСТИ НА МЕСТНИТЕ ВЛАСТИ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" y="1930400"/>
            <a:ext cx="9109166" cy="43244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Местните власти прилагат директно: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70% от законодателството на ЕС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70% от мерките за смекчаване на климата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90% от мерките за адаптиране към климата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65% от целите на ООН за устойчиво развитие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Местните власти управляват 1/3 от публичните разходи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Отговорни са за 2/3 от публичните инвестиции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sz="2400" dirty="0">
                <a:solidFill>
                  <a:schemeClr val="accent2">
                    <a:lumMod val="50000"/>
                  </a:schemeClr>
                </a:solidFill>
              </a:rPr>
              <a:t>Обезпечени ли са отговорностите с ресурси?</a:t>
            </a:r>
          </a:p>
        </p:txBody>
      </p:sp>
    </p:spTree>
    <p:extLst>
      <p:ext uri="{BB962C8B-B14F-4D97-AF65-F5344CB8AC3E}">
        <p14:creationId xmlns:p14="http://schemas.microsoft.com/office/powerpoint/2010/main" val="140424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289" y="609600"/>
            <a:ext cx="9445558" cy="1320800"/>
          </a:xfrm>
        </p:spPr>
        <p:txBody>
          <a:bodyPr>
            <a:normAutofit fontScale="90000"/>
          </a:bodyPr>
          <a:lstStyle/>
          <a:p>
            <a:r>
              <a:rPr lang="bg-BG" b="1" dirty="0"/>
              <a:t>КАК СВЪРЗВАМЕ СВЕТОВНИТЕ И ЕВРОПЕЙСКИ ПОЛИТИКИ С МЕСТНИ ДЕЙСТВИЯ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06" y="2160589"/>
            <a:ext cx="8760196" cy="3880773"/>
          </a:xfrm>
        </p:spPr>
        <p:txBody>
          <a:bodyPr>
            <a:normAutofit/>
          </a:bodyPr>
          <a:lstStyle/>
          <a:p>
            <a:r>
              <a:rPr lang="bg-BG" dirty="0"/>
              <a:t>Конвент на кметовете - </a:t>
            </a:r>
            <a:r>
              <a:rPr lang="ru-RU" dirty="0"/>
              <a:t>чрез присъединяването си към инициативата, те се ангажират доброволно да изпълняват целите на ЕС в областта на климата и енергията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800" dirty="0"/>
              <a:t>Европейски – 2008 г.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800" dirty="0"/>
              <a:t>Световен – 2015 г.</a:t>
            </a:r>
          </a:p>
          <a:p>
            <a:r>
              <a:rPr lang="ru-RU" dirty="0"/>
              <a:t>Конвента на кметовете за климата и енергията е единствено по рода си политическо движение, ръководено от кметове</a:t>
            </a:r>
          </a:p>
          <a:p>
            <a:r>
              <a:rPr lang="bg-BG" dirty="0"/>
              <a:t>Подход „отдолу нагоре“</a:t>
            </a:r>
          </a:p>
          <a:p>
            <a:r>
              <a:rPr lang="ru-RU" dirty="0"/>
              <a:t>Модел за многостепенно сътрудничество  </a:t>
            </a:r>
          </a:p>
          <a:p>
            <a:r>
              <a:rPr lang="ru-RU" dirty="0"/>
              <a:t>Водена от контекста рамка за действия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8459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Конвент на кметовете - принципи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8171"/>
            <a:ext cx="8596668" cy="4476206"/>
          </a:xfrm>
        </p:spPr>
        <p:txBody>
          <a:bodyPr>
            <a:normAutofit/>
          </a:bodyPr>
          <a:lstStyle/>
          <a:p>
            <a:r>
              <a:rPr lang="ru-RU" dirty="0"/>
              <a:t>Последователност и прозрачност - благодарение на обща рамка за отчитане за всички</a:t>
            </a:r>
          </a:p>
          <a:p>
            <a:r>
              <a:rPr lang="ru-RU" dirty="0"/>
              <a:t>Гъвкавост и адаптивност на общата рамка за по-добро отчитане на конкретните потребности и местната ситуация</a:t>
            </a:r>
          </a:p>
          <a:p>
            <a:r>
              <a:rPr lang="ru-RU" dirty="0"/>
              <a:t>Оценка на данните, докладвани от Съвместния изследователски център на Европейската комисия - участващите страни могат да бъдат отстранени при неизпълнение</a:t>
            </a:r>
          </a:p>
          <a:p>
            <a:r>
              <a:rPr lang="ru-RU" dirty="0"/>
              <a:t>Насърчаване и обмен на опит чрез разпространение на новини на уебсайта, страниците в социалните мрежи, онлайн и присъствени събития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bg-BG" dirty="0"/>
              <a:t>Участващите български общини са            Те са поели ангажименти, свързани със смекчаване на последиците от изменение, адаптация към климатичните промени и борба с енергийната бедност.</a:t>
            </a:r>
          </a:p>
        </p:txBody>
      </p:sp>
      <p:sp>
        <p:nvSpPr>
          <p:cNvPr id="5" name="Oval 4"/>
          <p:cNvSpPr/>
          <p:nvPr/>
        </p:nvSpPr>
        <p:spPr>
          <a:xfrm>
            <a:off x="4528457" y="4781003"/>
            <a:ext cx="722810" cy="653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>
                <a:solidFill>
                  <a:schemeClr val="accent2">
                    <a:lumMod val="50000"/>
                  </a:schemeClr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397397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57" y="609600"/>
            <a:ext cx="9523379" cy="1320800"/>
          </a:xfrm>
        </p:spPr>
        <p:txBody>
          <a:bodyPr/>
          <a:lstStyle/>
          <a:p>
            <a:r>
              <a:rPr lang="bg-BG" b="1" dirty="0"/>
              <a:t>КОНВЕНТ НА КМЕТОВЕТЕ – СТЪЛБОВЕ  И ОТГОВОРНОСТИ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9147602" cy="4421762"/>
          </a:xfrm>
        </p:spPr>
        <p:txBody>
          <a:bodyPr>
            <a:normAutofit fontScale="92500"/>
          </a:bodyPr>
          <a:lstStyle/>
          <a:p>
            <a:pPr marL="914400" lvl="2" indent="0">
              <a:buNone/>
            </a:pPr>
            <a:r>
              <a:rPr lang="ru-RU" sz="2100" dirty="0"/>
              <a:t>Намаляване на емисиите на парникови газове с 55% до 2030 г. </a:t>
            </a:r>
          </a:p>
          <a:p>
            <a:pPr marL="914400" lvl="2" indent="0">
              <a:buNone/>
            </a:pPr>
            <a:r>
              <a:rPr lang="ru-RU" sz="2100" dirty="0"/>
              <a:t>Повишаване на устойчивостта </a:t>
            </a:r>
          </a:p>
          <a:p>
            <a:pPr marL="914400" lvl="2" indent="0">
              <a:buNone/>
            </a:pPr>
            <a:r>
              <a:rPr lang="ru-RU" sz="2100" dirty="0"/>
              <a:t>Намаляване на енергийната бедност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1. ЩЕ ПОЕМЕМ </a:t>
            </a:r>
            <a:r>
              <a:rPr lang="ru-RU" dirty="0"/>
              <a:t>ангажимент да определим средносрочни и дългосрочни цели, в съответствие с целите на ЕС, и поне толкова амбициозни, колкото националните цели. </a:t>
            </a:r>
          </a:p>
          <a:p>
            <a:pPr marL="0" indent="0">
              <a:buNone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2. ЩЕ АНГАЖИРАМЕ </a:t>
            </a:r>
            <a:r>
              <a:rPr lang="ru-RU" dirty="0"/>
              <a:t>нашите граждани, бизнеси и правителства на всички равнища на изпълнение на тази визия и в трансформацията на нашите социални и икономически системи. </a:t>
            </a:r>
          </a:p>
          <a:p>
            <a:pPr marL="0" indent="0">
              <a:buNone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3. ЩЕ ДЕЙСТВАМЕ</a:t>
            </a:r>
            <a:r>
              <a:rPr lang="ru-RU" dirty="0"/>
              <a:t>, сега и заедно, за да наваксаме и ускорим необходимия преход. </a:t>
            </a:r>
          </a:p>
          <a:p>
            <a:pPr marL="0" indent="0">
              <a:buNone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4. ЩЕ СЪЗДАДЕМ КОНТАКТИ </a:t>
            </a:r>
            <a:r>
              <a:rPr lang="ru-RU" dirty="0"/>
              <a:t>с наши колеги кметове и местни лидери в Европа и извън нея, за да си служим взаимно като източник на вдъхновение. </a:t>
            </a:r>
            <a:endParaRPr lang="bg-BG" dirty="0"/>
          </a:p>
        </p:txBody>
      </p:sp>
      <p:sp>
        <p:nvSpPr>
          <p:cNvPr id="5" name="Right Arrow 4"/>
          <p:cNvSpPr/>
          <p:nvPr/>
        </p:nvSpPr>
        <p:spPr>
          <a:xfrm>
            <a:off x="942982" y="2011901"/>
            <a:ext cx="698620" cy="23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48" y="2356726"/>
            <a:ext cx="719390" cy="292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48" y="2780041"/>
            <a:ext cx="719390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1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64334" cy="1320800"/>
          </a:xfrm>
        </p:spPr>
        <p:txBody>
          <a:bodyPr/>
          <a:lstStyle/>
          <a:p>
            <a:r>
              <a:rPr lang="bg-BG" b="1" dirty="0"/>
              <a:t>ГРАДСКА СРЕДА И УРБАНИСТИЧНИ РЕШЕНИЯ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2000" dirty="0"/>
              <a:t>Свързване на глобалните предизвикателства с местни решения</a:t>
            </a:r>
          </a:p>
          <a:p>
            <a:r>
              <a:rPr lang="bg-BG" sz="2000" dirty="0"/>
              <a:t>Ключово значение за успешни решения в градска среда има отличната предварителна преценка</a:t>
            </a:r>
          </a:p>
          <a:p>
            <a:r>
              <a:rPr lang="bg-BG" sz="2000" dirty="0"/>
              <a:t>Подход „Новият Европейски </a:t>
            </a:r>
            <a:r>
              <a:rPr lang="bg-BG" sz="2000" dirty="0" err="1"/>
              <a:t>Баухаус</a:t>
            </a:r>
            <a:r>
              <a:rPr lang="bg-BG" sz="2000" dirty="0"/>
              <a:t>“ – по-красиви, устойчиви и приобщаващи пространства. Важна е не само физическата трансформация, градските пространства трябва „да оживеят“</a:t>
            </a:r>
          </a:p>
          <a:p>
            <a:endParaRPr lang="bg-BG" dirty="0"/>
          </a:p>
          <a:p>
            <a:pPr marL="0" indent="0">
              <a:buNone/>
            </a:pPr>
            <a:r>
              <a:rPr lang="bg-BG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995" y="4699770"/>
            <a:ext cx="3338784" cy="222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933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17918</TotalTime>
  <Words>2139</Words>
  <Application>Microsoft Office PowerPoint</Application>
  <PresentationFormat>Широк екран</PresentationFormat>
  <Paragraphs>205</Paragraphs>
  <Slides>28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28</vt:i4>
      </vt:variant>
    </vt:vector>
  </HeadingPairs>
  <TitlesOfParts>
    <vt:vector size="34" baseType="lpstr">
      <vt:lpstr>Arial</vt:lpstr>
      <vt:lpstr>Times New Roman</vt:lpstr>
      <vt:lpstr>Trebuchet MS</vt:lpstr>
      <vt:lpstr>Wingdings</vt:lpstr>
      <vt:lpstr>Wingdings 3</vt:lpstr>
      <vt:lpstr>Facet</vt:lpstr>
      <vt:lpstr>Презентация на PowerPoint</vt:lpstr>
      <vt:lpstr>БОРБА С КЛИМАТИЧНИТЕ ПРОМЕНИ </vt:lpstr>
      <vt:lpstr>ОТ ДУМИ КЪМ ДЕЛА</vt:lpstr>
      <vt:lpstr>РЕАЛНИ МЕРКИ НА ЕВРОПЕЙСКО НИВО</vt:lpstr>
      <vt:lpstr>КОМПЕТЕНТНОСТИ НА МЕСТНИТЕ ВЛАСТИ</vt:lpstr>
      <vt:lpstr>КАК СВЪРЗВАМЕ СВЕТОВНИТЕ И ЕВРОПЕЙСКИ ПОЛИТИКИ С МЕСТНИ ДЕЙСТВИЯ</vt:lpstr>
      <vt:lpstr>Конвент на кметовете - принципи</vt:lpstr>
      <vt:lpstr>КОНВЕНТ НА КМЕТОВЕТЕ – СТЪЛБОВЕ  И ОТГОВОРНОСТИ</vt:lpstr>
      <vt:lpstr>ГРАДСКА СРЕДА И УРБАНИСТИЧНИ РЕШЕНИЯ</vt:lpstr>
      <vt:lpstr>ДОБРИ ПРАКТИКИ</vt:lpstr>
      <vt:lpstr>Презентация на PowerPoint</vt:lpstr>
      <vt:lpstr>ДОБРИ ПРАКТИКИ</vt:lpstr>
      <vt:lpstr>Презентация на PowerPoint</vt:lpstr>
      <vt:lpstr>ДОБРА ПРАКТИКА</vt:lpstr>
      <vt:lpstr>ТРАНСПОРТ</vt:lpstr>
      <vt:lpstr>ТРАНСПОРТ – МЕРКИ НА МЕСТНО НИВО</vt:lpstr>
      <vt:lpstr>ДОБРА ПРАКТИКА</vt:lpstr>
      <vt:lpstr>ДОБРА ПРАКТИКА</vt:lpstr>
      <vt:lpstr>Презентация на PowerPoint</vt:lpstr>
      <vt:lpstr>ЕНЕРГИЙНА ЕФЕКТИВНОСТ</vt:lpstr>
      <vt:lpstr>ЕНЕРГИЙНА ЕФЕКТИВНОСТ – ПРЕПОРЪКИ КЪМ ОБЩИНИТЕ</vt:lpstr>
      <vt:lpstr>ДОБРИ ПРАКТИКИ</vt:lpstr>
      <vt:lpstr>УПРАВЛЕНИЕ НА ОТПАДЪЦИТЕ </vt:lpstr>
      <vt:lpstr>ДОБРА ПРАКТИКА</vt:lpstr>
      <vt:lpstr>ОЩЕ ИДЕИ - Cities Energy Saving Sprint</vt:lpstr>
      <vt:lpstr>ПРОБЛЕМИ И ПРОПУСКИ</vt:lpstr>
      <vt:lpstr>ПРОБЛЕМИ И ПРОПУСКИ</vt:lpstr>
      <vt:lpstr>БЛАГОДАРЯ ЗА ВНИМАНИЕТО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Svetlana Ivanova</dc:creator>
  <cp:lastModifiedBy>Svetlana Ivanova</cp:lastModifiedBy>
  <cp:revision>100</cp:revision>
  <dcterms:created xsi:type="dcterms:W3CDTF">2024-02-13T09:47:10Z</dcterms:created>
  <dcterms:modified xsi:type="dcterms:W3CDTF">2024-03-26T15:22:10Z</dcterms:modified>
</cp:coreProperties>
</file>