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0" r:id="rId3"/>
    <p:sldId id="279" r:id="rId4"/>
    <p:sldId id="261" r:id="rId5"/>
    <p:sldId id="257" r:id="rId6"/>
    <p:sldId id="264" r:id="rId7"/>
    <p:sldId id="259" r:id="rId8"/>
    <p:sldId id="260" r:id="rId9"/>
    <p:sldId id="262" r:id="rId10"/>
    <p:sldId id="265" r:id="rId11"/>
    <p:sldId id="267" r:id="rId12"/>
    <p:sldId id="268" r:id="rId13"/>
    <p:sldId id="269" r:id="rId14"/>
    <p:sldId id="270" r:id="rId15"/>
    <p:sldId id="272" r:id="rId16"/>
    <p:sldId id="271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30CA67E-C57F-810A-6CEA-963CF2A2D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2C50BA7D-6F5F-DAB2-8FCD-2EA83DF4C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738B4E6-A35C-187F-D2F7-8EAAE470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8E9F1673-1766-3D29-577F-027F6C317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9B3DAB8-E101-0AAC-5736-8380B977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8368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9AC7CDE-1879-D53A-9A77-0F7C25612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1E9D7554-336E-B4C3-20DA-B0FA4D8C2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D26CE8B5-469E-C0C6-8BA8-D46D2BF1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56069CA-4DFC-C8C3-270D-27A86456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930FBF2-B989-3B9B-E53C-8F9BBAEFA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5582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B8576C0F-D312-8BE5-A573-EF3040A301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8FF4D738-C735-EB13-2F77-9C4DDD396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98F4036E-851C-B914-8E3A-87C36F66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99B73FA6-BFF7-371A-6A3A-1C8CC96C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1DB2D4F1-AC6D-AE67-B4CC-BE5EB736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8660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08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21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80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30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2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73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8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1A413C3-6407-170C-5BED-DCE51D436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ADBB2CD-23D6-C9FF-3A3F-0C6F86321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2B97BC64-884D-0263-B4C9-ED736C589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EB964BF-88CC-072D-C70F-FE5F9EA1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BE1456F-AAF1-FB0C-4488-371BE3345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97049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31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15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83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E39F26C-8018-EDDA-0033-4F00E4E3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5EBE9797-86B9-1896-2109-1C205965F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6034716-2624-DC7C-A44C-DB63FC70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B4E0F2B-D6BA-0B77-2FFF-9243AF81B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58C2118-7BF7-EEF4-0DEC-160CB11C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23806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E1AD87-7833-D145-7642-661A314A8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E3EA3C3-B5FF-1ED2-4509-1ED70A88D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9BB1180E-829A-5804-A741-258B0ED2A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E463E7BC-F969-EAD5-859B-D01B8CAD8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B2E45DA9-BE38-4231-7D6B-91E597A7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B74F5986-7B2A-CDE1-3FA1-06B5F45F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89981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1188070-B76D-E926-1086-69ADF3CD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CD47926-0135-55EC-CA97-E2AFBA1A5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CAF7E7E6-09A1-7782-04EC-E860946A4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E991B581-4535-0CA4-29A7-1C42DC4BD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33B9B247-3B11-23F8-5050-D948AF156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10E63B34-CBE6-B543-10FE-59205596A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166C815B-6ED2-3535-CA15-14B376D29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A9D2FEAE-B2C5-2DD0-B6A6-3E472644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3080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3C6842C-2D2C-6666-0A58-69022C2DC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A7C24A68-27D7-6225-3EBC-65BBE9753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64116091-2358-D2ED-F403-0A47E8F4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69CE77EB-ED87-FD26-E2BE-57FF8087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3390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7B47138F-B13B-0F8B-5538-BCC3AA6DA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E3F00306-C3CA-83B4-12A3-AEC19477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6E3BA791-06A2-7969-E96E-D0711CFB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9902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1543E86-5E5F-C704-270B-36E3E56B2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4D76F3C-B4C3-F932-FFCF-A16805474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F95661A1-DF7F-7157-216B-37A95D375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FDC3A1B4-6C81-9FC6-E854-66BF28FEC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7C0D30BC-C28B-501C-A660-AE5E7BB32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EB33E8AB-72A1-5A6E-CEC5-05453894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7504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A67751-5B90-1037-FF30-17724728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786299BB-389C-1396-1CBC-3FEAC8426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E8ECA351-4077-E428-5830-614C2718F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3295ADFD-49E2-D261-2AE0-49DC62A40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03DD80D9-3001-6F4C-968B-AE22A340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4E2D440-C450-DF16-6A66-736B80C6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0675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F8267A39-9E61-C365-C455-E8FB5F42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91439E14-1BC5-0178-7705-EBCEFA38D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693F3A9-0A67-27E9-5CA9-3FAC6EC49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8B400-EE62-4544-81C9-89391D78C23D}" type="datetimeFigureOut">
              <a:rPr lang="bg-BG" smtClean="0"/>
              <a:t>26.03.24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56B58732-04C2-9043-B518-B7222BE0B5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5C4799B7-773B-B709-A201-8182CEB34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F8CB7-391D-4E7C-B321-BAAAEF8967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0476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F6B87-E404-4C8D-82DA-F00BCD6F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2CBE-3001-413E-B0D5-84020821A1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openxmlformats.org/officeDocument/2006/relationships/image" Target="../media/image4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0" name="Контейнер за съдържание 19">
            <a:extLst>
              <a:ext uri="{FF2B5EF4-FFF2-40B4-BE49-F238E27FC236}">
                <a16:creationId xmlns:a16="http://schemas.microsoft.com/office/drawing/2014/main" id="{81E3EC68-24FB-83D7-E4FA-1ACC81D34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" y="12087"/>
            <a:ext cx="12191406" cy="6853363"/>
          </a:xfrm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28" name="Текстово поле 27">
            <a:extLst>
              <a:ext uri="{FF2B5EF4-FFF2-40B4-BE49-F238E27FC236}">
                <a16:creationId xmlns:a16="http://schemas.microsoft.com/office/drawing/2014/main" id="{33770783-3A89-CCA6-BBAE-D527BD105DEC}"/>
              </a:ext>
            </a:extLst>
          </p:cNvPr>
          <p:cNvSpPr txBox="1"/>
          <p:nvPr/>
        </p:nvSpPr>
        <p:spPr>
          <a:xfrm>
            <a:off x="1090246" y="1230920"/>
            <a:ext cx="10155116" cy="2822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>
                <a:solidFill>
                  <a:schemeClr val="bg1"/>
                </a:solidFill>
              </a:rPr>
              <a:t>Информационен форум на тема: </a:t>
            </a:r>
          </a:p>
          <a:p>
            <a:pPr algn="ctr"/>
            <a:r>
              <a:rPr lang="bg-BG" sz="4000" b="1" dirty="0">
                <a:solidFill>
                  <a:schemeClr val="accent6">
                    <a:lumMod val="75000"/>
                  </a:schemeClr>
                </a:solidFill>
              </a:rPr>
              <a:t>„Промени в климата – предизвикателства пред българската община“</a:t>
            </a:r>
          </a:p>
          <a:p>
            <a:pPr algn="ctr"/>
            <a:endParaRPr lang="bg-BG" sz="2800" b="1" dirty="0">
              <a:solidFill>
                <a:schemeClr val="bg1"/>
              </a:solidFill>
            </a:endParaRPr>
          </a:p>
          <a:p>
            <a:pPr algn="ctr"/>
            <a:r>
              <a:rPr lang="bg-BG" sz="2800" b="1" dirty="0">
                <a:solidFill>
                  <a:schemeClr val="bg1"/>
                </a:solidFill>
              </a:rPr>
              <a:t>гр. Благоевград, 28.02.2024 г.</a:t>
            </a:r>
          </a:p>
        </p:txBody>
      </p:sp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10585" algn="l"/>
              </a:tabLst>
            </a:pPr>
            <a:r>
              <a:rPr lang="ru-RU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РАБОТИМ ЗАЕДНО ЗА </a:t>
            </a:r>
            <a:r>
              <a:rPr lang="ru-RU" sz="1800" b="1" i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ПО-ЗЕЛЕНА</a:t>
            </a:r>
            <a:r>
              <a:rPr lang="ru-RU" sz="1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ЕВРОПА</a:t>
            </a:r>
            <a:endParaRPr lang="bg-B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3410585" algn="l"/>
              </a:tabLst>
            </a:pPr>
            <a:r>
              <a:rPr lang="ru-RU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WORKING TOGETHER FOR </a:t>
            </a:r>
            <a:r>
              <a:rPr lang="ru-RU" sz="1800" b="1" i="1" dirty="0">
                <a:solidFill>
                  <a:srgbClr val="0E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GREEN </a:t>
            </a:r>
            <a:r>
              <a:rPr lang="ru-RU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EUROPE</a:t>
            </a:r>
          </a:p>
          <a:p>
            <a:pPr algn="ctr">
              <a:tabLst>
                <a:tab pos="3410585" algn="l"/>
              </a:tabLst>
            </a:pPr>
            <a:endParaRPr lang="ru-RU" b="1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bg-BG" b="1" i="1" dirty="0"/>
              <a:t>Програма „Опазване на околната среда и климатични промени“</a:t>
            </a:r>
          </a:p>
          <a:p>
            <a:pPr algn="ctr"/>
            <a:r>
              <a:rPr lang="bg-BG" b="1" i="1" dirty="0"/>
              <a:t>Проект № </a:t>
            </a:r>
            <a:r>
              <a:rPr lang="en-US" b="1" i="1" dirty="0"/>
              <a:t>BGENVIRONMENT-4.003-0017 „</a:t>
            </a:r>
            <a:r>
              <a:rPr lang="bg-BG" b="1" i="1" dirty="0"/>
              <a:t>Прилагане на мерки за успешна адаптация към климатичните промени“</a:t>
            </a:r>
          </a:p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34457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Rectangle 6"/>
          <p:cNvSpPr/>
          <p:nvPr/>
        </p:nvSpPr>
        <p:spPr>
          <a:xfrm>
            <a:off x="2582935" y="2069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404040"/>
                </a:solidFill>
              </a:rPr>
              <a:t>Европейски зелен пакт</a:t>
            </a:r>
          </a:p>
          <a:p>
            <a:pPr algn="ctr"/>
            <a:r>
              <a:rPr lang="ru-RU" dirty="0">
                <a:solidFill>
                  <a:srgbClr val="404040"/>
                </a:solidFill>
              </a:rPr>
              <a:t>Стремеж да бъдем първият неутрален по отношение на климата континент</a:t>
            </a:r>
            <a:endParaRPr lang="ru-RU" dirty="0">
              <a:solidFill>
                <a:srgbClr val="40404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44966" y="1137211"/>
            <a:ext cx="45845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404040"/>
                </a:solidFill>
              </a:rPr>
              <a:t>Изменението на климата и влошаването на състоянието на околната среда са заплаха за самото съществуване на Европа и света. За да преодолеем тези предизвикателства, Европейският зелен пакт ще допринесе за превръщането на ЕС в модерна, ресурсно ефективна и конкурентоспособна икономика, при което: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04040"/>
                </a:solidFill>
              </a:rPr>
              <a:t>до 2050 г. да няма нетни емисии на парникови газове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04040"/>
                </a:solidFill>
              </a:rPr>
              <a:t>икономическият растеж ще бъде отделен от използването на ресурси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04040"/>
                </a:solidFill>
              </a:rPr>
              <a:t>нито един човек или регион няма да не бъде изоставен.</a:t>
            </a:r>
          </a:p>
          <a:p>
            <a:pPr algn="just"/>
            <a:r>
              <a:rPr lang="ru-RU" sz="1600" dirty="0">
                <a:solidFill>
                  <a:srgbClr val="404040"/>
                </a:solidFill>
              </a:rPr>
              <a:t>Разчитаме на Европейския зелен пакт и за възстановяването от пандемията от COVID-19. Европейският зелен пакт ще се финансира с </a:t>
            </a:r>
            <a:r>
              <a:rPr lang="ru-RU" sz="1600" b="1" dirty="0">
                <a:solidFill>
                  <a:srgbClr val="404040"/>
                </a:solidFill>
              </a:rPr>
              <a:t>една трета от 1,8-те трилиона евро</a:t>
            </a:r>
            <a:r>
              <a:rPr lang="ru-RU" sz="1600" dirty="0">
                <a:solidFill>
                  <a:srgbClr val="404040"/>
                </a:solidFill>
              </a:rPr>
              <a:t> инвестиции от плана за възстановяване NextGenerationEU и от седемгодишния бюджет на ЕС.</a:t>
            </a:r>
            <a:endParaRPr lang="ru-RU" sz="1600" dirty="0">
              <a:solidFill>
                <a:srgbClr val="404040"/>
              </a:solidFill>
              <a:effectLst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103553" y="1651223"/>
            <a:ext cx="65624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37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3362126" y="105411"/>
            <a:ext cx="7006825" cy="5866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5004" y="2044460"/>
            <a:ext cx="199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Какво представлява европейската зелена сделка?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48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1892482" y="503395"/>
            <a:ext cx="8936966" cy="634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96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2541149" y="16667"/>
            <a:ext cx="6689115" cy="60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60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2541149" y="16667"/>
            <a:ext cx="6689115" cy="60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8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3308515" y="19631"/>
            <a:ext cx="6672247" cy="67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01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-87197" y="16667"/>
            <a:ext cx="6748906" cy="6023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7230" y="0"/>
            <a:ext cx="5985258" cy="69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86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11933" y="2020"/>
            <a:ext cx="6125705" cy="6823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9385" y="-15195"/>
            <a:ext cx="6112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76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267454" y="1523276"/>
            <a:ext cx="5273444" cy="767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543" y="2799335"/>
            <a:ext cx="5310355" cy="724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543" y="4148025"/>
            <a:ext cx="5310355" cy="764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3772" y="1568282"/>
            <a:ext cx="5410567" cy="677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23605" y="2756434"/>
            <a:ext cx="5685625" cy="769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9508" y="4105772"/>
            <a:ext cx="5491382" cy="8063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5441" y="4972196"/>
            <a:ext cx="6516661" cy="9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66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-1" y="0"/>
            <a:ext cx="6273459" cy="6845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5352" y="16667"/>
            <a:ext cx="5978369" cy="68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33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1894123" cy="107396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Rectangle 2"/>
          <p:cNvSpPr/>
          <p:nvPr/>
        </p:nvSpPr>
        <p:spPr>
          <a:xfrm>
            <a:off x="2514006" y="76567"/>
            <a:ext cx="4349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prstClr val="black"/>
                </a:solidFill>
              </a:rPr>
              <a:t>Климата на земята динамична величина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052" name="Picture 4" descr="File:Geological time spiral.png"/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" y="1398947"/>
            <a:ext cx="4052794" cy="35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05094" y="48090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202124"/>
                </a:solidFill>
                <a:latin typeface="Google Sans"/>
              </a:rPr>
              <a:t>These have been caused by many natural factors, including </a:t>
            </a:r>
            <a:r>
              <a:rPr lang="en-US" dirty="0">
                <a:solidFill>
                  <a:srgbClr val="040C28"/>
                </a:solidFill>
                <a:latin typeface="Google Sans"/>
              </a:rPr>
              <a:t>changes in the sun, emissions from volcanoes, variations in Earth's orbit and levels of carbon dioxide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 (CO</a:t>
            </a:r>
            <a:r>
              <a:rPr lang="en-US" baseline="-25000" dirty="0">
                <a:solidFill>
                  <a:srgbClr val="202124"/>
                </a:solidFill>
                <a:latin typeface="Google Sans"/>
              </a:rPr>
              <a:t>2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). Global climate change has typically occurred very slowly, over thousands or millions of years.</a:t>
            </a:r>
            <a:endParaRPr lang="en-US" dirty="0"/>
          </a:p>
        </p:txBody>
      </p:sp>
      <p:sp>
        <p:nvSpPr>
          <p:cNvPr id="6" name="AutoShape 6" descr="Climate Chan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0136" y="1927966"/>
            <a:ext cx="5838825" cy="3057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1939" y="4858894"/>
            <a:ext cx="6657458" cy="20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75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bg-BG" dirty="0"/>
              <a:t>Благодаря за вниманието!!!!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6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1894123" cy="107396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9090804" cy="279319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7787" y="1192237"/>
            <a:ext cx="9676998" cy="4810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1294" y="385441"/>
            <a:ext cx="398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Концентрация на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CO2</a:t>
            </a:r>
            <a:r>
              <a:rPr kumimoji="0" lang="bg-BG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в Атмосферата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5009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026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80" y="1338376"/>
            <a:ext cx="4507678" cy="450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5106" y="6858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02124"/>
                </a:solidFill>
                <a:latin typeface="Google Sans"/>
              </a:rPr>
              <a:t>The current global average concentration of CO</a:t>
            </a:r>
            <a:r>
              <a:rPr lang="en-US" baseline="-25000" dirty="0">
                <a:solidFill>
                  <a:srgbClr val="202124"/>
                </a:solidFill>
                <a:latin typeface="Google Sans"/>
              </a:rPr>
              <a:t>2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 in the atmosphere is </a:t>
            </a:r>
            <a:r>
              <a:rPr lang="en-US" dirty="0">
                <a:solidFill>
                  <a:srgbClr val="040C28"/>
                </a:solidFill>
                <a:latin typeface="Google Sans"/>
              </a:rPr>
              <a:t>421 ppm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 as of May 2022 (0.04%).</a:t>
            </a:r>
            <a:endParaRPr lang="bg-BG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5106" y="14286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4D5156"/>
                </a:solidFill>
                <a:latin typeface="Google Sans"/>
              </a:rPr>
              <a:t>In May 2023, carbon dioxide hit </a:t>
            </a:r>
            <a:r>
              <a:rPr lang="en-US" dirty="0">
                <a:solidFill>
                  <a:srgbClr val="040C28"/>
                </a:solidFill>
                <a:latin typeface="Google Sans"/>
              </a:rPr>
              <a:t>424 ppm</a:t>
            </a:r>
            <a:r>
              <a:rPr lang="en-US" dirty="0">
                <a:solidFill>
                  <a:srgbClr val="4D5156"/>
                </a:solidFill>
                <a:latin typeface="Google Sans"/>
              </a:rPr>
              <a:t>—a new record. NOAA Climate.gov image, based on Mauna Loa monthly mean data from NOAA Global Monitoring Lab. </a:t>
            </a:r>
            <a:endParaRPr lang="en-US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0965" y="2579382"/>
            <a:ext cx="3321490" cy="31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49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2671" y="181270"/>
            <a:ext cx="9144000" cy="1505109"/>
          </a:xfrm>
        </p:spPr>
        <p:txBody>
          <a:bodyPr>
            <a:noAutofit/>
          </a:bodyPr>
          <a:lstStyle/>
          <a:p>
            <a:br>
              <a:rPr lang="ru-RU" sz="2400" dirty="0"/>
            </a:br>
            <a:br>
              <a:rPr lang="ru-RU" sz="2400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6649" y="5943281"/>
            <a:ext cx="8747686" cy="854016"/>
          </a:xfrm>
        </p:spPr>
        <p:txBody>
          <a:bodyPr>
            <a:normAutofit/>
          </a:bodyPr>
          <a:lstStyle/>
          <a:p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8" y="1012190"/>
            <a:ext cx="1043673" cy="562992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Rectangle 8"/>
          <p:cNvSpPr/>
          <p:nvPr/>
        </p:nvSpPr>
        <p:spPr>
          <a:xfrm>
            <a:off x="1118024" y="407628"/>
            <a:ext cx="10153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Кой са основните парникови газове?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248" y="1318286"/>
            <a:ext cx="4390845" cy="42945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182" y="1104447"/>
            <a:ext cx="2322777" cy="2127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876" y="1205577"/>
            <a:ext cx="2591025" cy="2066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2705" y="3404992"/>
            <a:ext cx="1691982" cy="21270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763" y="2868323"/>
            <a:ext cx="2158171" cy="18106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13934" y="3248186"/>
            <a:ext cx="18686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>
                <a:solidFill>
                  <a:prstClr val="black"/>
                </a:solidFill>
              </a:rPr>
              <a:t>Други</a:t>
            </a:r>
            <a:r>
              <a:rPr lang="en-US" dirty="0">
                <a:solidFill>
                  <a:prstClr val="black"/>
                </a:solidFill>
              </a:rPr>
              <a:t>: CO, NOx, NMVOCs</a:t>
            </a:r>
          </a:p>
          <a:p>
            <a:r>
              <a:rPr lang="en-US" dirty="0">
                <a:solidFill>
                  <a:prstClr val="black"/>
                </a:solidFill>
              </a:rPr>
              <a:t>HFC-23, HFC-32, HFC-41, HFC-43-10mee, Chloroform, Methylene chloride, Sulphur hexafluoride, </a:t>
            </a:r>
            <a:r>
              <a:rPr lang="en-US" dirty="0" err="1">
                <a:solidFill>
                  <a:prstClr val="black"/>
                </a:solidFill>
              </a:rPr>
              <a:t>Perfluoromethane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Perfluorethane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13934" y="2498991"/>
            <a:ext cx="153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prstClr val="black"/>
                </a:solidFill>
              </a:rPr>
              <a:t>Водни пари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49692" y="4309660"/>
            <a:ext cx="153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prstClr val="black"/>
                </a:solidFill>
              </a:rPr>
              <a:t>Азотни оксиди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35193" y="2596772"/>
            <a:ext cx="153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prstClr val="black"/>
                </a:solidFill>
              </a:rPr>
              <a:t>Въглероден диоксид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9373" y="5280543"/>
            <a:ext cx="153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prstClr val="black"/>
                </a:solidFill>
              </a:rPr>
              <a:t>метан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3797"/>
            <a:ext cx="1894123" cy="1073960"/>
          </a:xfrm>
          <a:prstGeom prst="rect">
            <a:avLst/>
          </a:prstGeom>
          <a:solidFill>
            <a:sysClr val="window" lastClr="FFFFFF"/>
          </a:solidFill>
          <a:ln>
            <a:noFill/>
            <a:prstDash/>
          </a:ln>
        </p:spPr>
      </p:pic>
      <p:pic>
        <p:nvPicPr>
          <p:cNvPr id="22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3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2275176" y="5906489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11933" y="1360250"/>
            <a:ext cx="6785721" cy="4351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6098" y="131937"/>
            <a:ext cx="3126536" cy="35396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67487" y="336430"/>
            <a:ext cx="383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Промени в глобалните температури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85" y="3746927"/>
            <a:ext cx="3931439" cy="29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7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63" y="1338375"/>
            <a:ext cx="9162973" cy="4549610"/>
          </a:xfrm>
        </p:spPr>
      </p:pic>
      <p:sp>
        <p:nvSpPr>
          <p:cNvPr id="4" name="TextBox 3"/>
          <p:cNvSpPr txBox="1"/>
          <p:nvPr/>
        </p:nvSpPr>
        <p:spPr>
          <a:xfrm>
            <a:off x="3476445" y="336430"/>
            <a:ext cx="4813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Прогнозни сценарии за нивото на емисиите на въглероден диоксид и темпа на промени на глобалните температури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71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TextBox 3"/>
          <p:cNvSpPr txBox="1"/>
          <p:nvPr/>
        </p:nvSpPr>
        <p:spPr>
          <a:xfrm>
            <a:off x="3476445" y="336430"/>
            <a:ext cx="4813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Прогнозни сценарии за нивото на емисиите на въглероден диоксид и темпа на промени на глобалните температури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-2211" y="1398947"/>
            <a:ext cx="6743182" cy="2847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3274" y="1984477"/>
            <a:ext cx="5082635" cy="389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71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2">
            <a:extLst>
              <a:ext uri="{FF2B5EF4-FFF2-40B4-BE49-F238E27FC236}">
                <a16:creationId xmlns:a16="http://schemas.microsoft.com/office/drawing/2014/main" id="{14A3AE72-61B1-F736-C472-A374BC9CED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088099" y="149520"/>
            <a:ext cx="1115622" cy="107261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882211EF-A69B-A21C-E319-3CB41311213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553" y="131937"/>
            <a:ext cx="1946030" cy="115174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5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AF20A4F-503D-7896-A35C-302234D628B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315" y="16667"/>
            <a:ext cx="2036295" cy="120643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75CA51D8-05A5-C231-45C4-A2AC68569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88" y="17638"/>
            <a:ext cx="1181116" cy="1072989"/>
          </a:xfrm>
          <a:prstGeom prst="rect">
            <a:avLst/>
          </a:prstGeom>
        </p:spPr>
      </p:pic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86C9F641-6EE6-37E6-0AC9-4EC633ABC5AD}"/>
              </a:ext>
            </a:extLst>
          </p:cNvPr>
          <p:cNvSpPr txBox="1"/>
          <p:nvPr/>
        </p:nvSpPr>
        <p:spPr>
          <a:xfrm>
            <a:off x="11933" y="4558251"/>
            <a:ext cx="1218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b="1" i="1" dirty="0"/>
          </a:p>
          <a:p>
            <a:pPr algn="ctr"/>
            <a:r>
              <a:rPr lang="bg-BG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35" name="Картина 34" descr="Gerb">
            <a:extLst>
              <a:ext uri="{FF2B5EF4-FFF2-40B4-BE49-F238E27FC236}">
                <a16:creationId xmlns:a16="http://schemas.microsoft.com/office/drawing/2014/main" id="{CFEA10E9-3B22-0280-D0FD-E3F99AE1E73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05094" y="5995011"/>
            <a:ext cx="698186" cy="8231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67762B6B-26E1-F958-DC54-6363E32FD7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630935" y="5989662"/>
            <a:ext cx="730030" cy="85625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48D7FC83-E449-0AE9-D014-986397020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15" y="6002561"/>
            <a:ext cx="731583" cy="823031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1FF70F47-86F8-BE7E-B8C4-B6F9BF2C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00" y="5972078"/>
            <a:ext cx="792549" cy="853514"/>
          </a:xfrm>
          <a:prstGeom prst="rect">
            <a:avLst/>
          </a:prstGeom>
        </p:spPr>
      </p:pic>
      <p:pic>
        <p:nvPicPr>
          <p:cNvPr id="4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782546-CA15-28E4-E5AE-57AB0FDF91E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44966" y="5985132"/>
            <a:ext cx="1543050" cy="82740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TextBox 3"/>
          <p:cNvSpPr txBox="1"/>
          <p:nvPr/>
        </p:nvSpPr>
        <p:spPr>
          <a:xfrm>
            <a:off x="3476445" y="336430"/>
            <a:ext cx="481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Парижкото споразумение и Европейския зелен пакт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103553" y="1471942"/>
            <a:ext cx="5724382" cy="4351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6350" y="1171186"/>
            <a:ext cx="5871620" cy="483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563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411</Words>
  <Application>Microsoft Office PowerPoint</Application>
  <PresentationFormat>Широк екран</PresentationFormat>
  <Paragraphs>73</Paragraphs>
  <Slides>20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20</vt:i4>
      </vt:variant>
    </vt:vector>
  </HeadingPairs>
  <TitlesOfParts>
    <vt:vector size="28" baseType="lpstr">
      <vt:lpstr>arial</vt:lpstr>
      <vt:lpstr>arial</vt:lpstr>
      <vt:lpstr>Calibri</vt:lpstr>
      <vt:lpstr>Calibri Light</vt:lpstr>
      <vt:lpstr>Google Sans</vt:lpstr>
      <vt:lpstr>Times New Roman</vt:lpstr>
      <vt:lpstr>Тема на Office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 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Svetlana Ivanova</dc:creator>
  <cp:lastModifiedBy>Svetlana Ivanova</cp:lastModifiedBy>
  <cp:revision>33</cp:revision>
  <dcterms:created xsi:type="dcterms:W3CDTF">2024-02-13T09:47:10Z</dcterms:created>
  <dcterms:modified xsi:type="dcterms:W3CDTF">2024-03-26T15:21:39Z</dcterms:modified>
</cp:coreProperties>
</file>