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4157" y="275398"/>
            <a:ext cx="6021656" cy="72029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53032" y="9681971"/>
            <a:ext cx="1570355" cy="6350"/>
          </a:xfrm>
          <a:custGeom>
            <a:avLst/>
            <a:gdLst/>
            <a:ahLst/>
            <a:cxnLst/>
            <a:rect l="l" t="t" r="r" b="b"/>
            <a:pathLst>
              <a:path w="1570355" h="6350">
                <a:moveTo>
                  <a:pt x="1570177" y="3060"/>
                </a:moveTo>
                <a:lnTo>
                  <a:pt x="3048" y="3060"/>
                </a:lnTo>
                <a:lnTo>
                  <a:pt x="0" y="3060"/>
                </a:lnTo>
                <a:lnTo>
                  <a:pt x="0" y="6096"/>
                </a:lnTo>
                <a:lnTo>
                  <a:pt x="3048" y="6096"/>
                </a:lnTo>
                <a:lnTo>
                  <a:pt x="1570177" y="6096"/>
                </a:lnTo>
                <a:lnTo>
                  <a:pt x="1570177" y="3060"/>
                </a:lnTo>
                <a:close/>
              </a:path>
              <a:path w="1570355" h="6350">
                <a:moveTo>
                  <a:pt x="1570177" y="0"/>
                </a:moveTo>
                <a:lnTo>
                  <a:pt x="3048" y="0"/>
                </a:lnTo>
                <a:lnTo>
                  <a:pt x="0" y="0"/>
                </a:lnTo>
                <a:lnTo>
                  <a:pt x="0" y="3048"/>
                </a:lnTo>
                <a:lnTo>
                  <a:pt x="3048" y="3048"/>
                </a:lnTo>
                <a:lnTo>
                  <a:pt x="1570177" y="3048"/>
                </a:lnTo>
                <a:lnTo>
                  <a:pt x="1570177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hyperlink" Target="http://www.eeagrants.bg/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204" y="477803"/>
            <a:ext cx="6094587" cy="72986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705484" y="9726358"/>
            <a:ext cx="2078355" cy="0"/>
          </a:xfrm>
          <a:custGeom>
            <a:avLst/>
            <a:gdLst/>
            <a:ahLst/>
            <a:cxnLst/>
            <a:rect l="l" t="t" r="r" b="b"/>
            <a:pathLst>
              <a:path w="2078355" h="0">
                <a:moveTo>
                  <a:pt x="0" y="0"/>
                </a:moveTo>
                <a:lnTo>
                  <a:pt x="20783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21868" y="1558797"/>
            <a:ext cx="6135370" cy="8959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46785" marR="823594" indent="-41275">
              <a:lnSpc>
                <a:spcPct val="1442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Информационен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форум под </a:t>
            </a:r>
            <a:r>
              <a:rPr dirty="0" sz="1200" spc="-5">
                <a:latin typeface="Times New Roman"/>
                <a:cs typeface="Times New Roman"/>
              </a:rPr>
              <a:t>надслов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„ПРОМЕНИ</a:t>
            </a:r>
            <a:r>
              <a:rPr dirty="0" sz="1200" b="1">
                <a:latin typeface="Times New Roman"/>
                <a:cs typeface="Times New Roman"/>
              </a:rPr>
              <a:t> В </a:t>
            </a:r>
            <a:r>
              <a:rPr dirty="0" sz="1200" spc="-5" b="1">
                <a:latin typeface="Times New Roman"/>
                <a:cs typeface="Times New Roman"/>
              </a:rPr>
              <a:t>КЛИМАТА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–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ПРЕДИЗВИКАТЕЛСТВА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ПРЕД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БЪЛГАРСКАТА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ОБЩИНА“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just" marL="88900" marR="5080" indent="457200">
              <a:lnSpc>
                <a:spcPct val="143700"/>
              </a:lnSpc>
            </a:pPr>
            <a:r>
              <a:rPr dirty="0" sz="1200" spc="-5">
                <a:latin typeface="Times New Roman"/>
                <a:cs typeface="Times New Roman"/>
              </a:rPr>
              <a:t>На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28 февруари, от 09.30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ч.,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в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зала „22-ри септември“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в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гр. Благоевград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ще се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проведе </a:t>
            </a:r>
            <a:r>
              <a:rPr dirty="0" sz="1200" spc="-2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информационен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форум под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надслов „ПРОМЕНИ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В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КЛИМАТА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ПРЕДИЗВИКАТЕЛСТВА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ПРЕД</a:t>
            </a:r>
            <a:r>
              <a:rPr dirty="0" sz="1200" spc="-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БЪЛГАРСКАТА</a:t>
            </a:r>
            <a:r>
              <a:rPr dirty="0" sz="1200" spc="-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ОБЩИНА“.</a:t>
            </a:r>
            <a:r>
              <a:rPr dirty="0" sz="1200" spc="-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Събитито</a:t>
            </a:r>
            <a:r>
              <a:rPr dirty="0" sz="1200" spc="-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се</a:t>
            </a:r>
            <a:r>
              <a:rPr dirty="0" sz="1200" spc="-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организира</a:t>
            </a:r>
            <a:r>
              <a:rPr dirty="0" sz="1200" spc="-4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42424"/>
                </a:solidFill>
                <a:latin typeface="Times New Roman"/>
                <a:cs typeface="Times New Roman"/>
              </a:rPr>
              <a:t>в</a:t>
            </a:r>
            <a:r>
              <a:rPr dirty="0" sz="1200" spc="-5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42424"/>
                </a:solidFill>
                <a:latin typeface="Times New Roman"/>
                <a:cs typeface="Times New Roman"/>
              </a:rPr>
              <a:t>рамките</a:t>
            </a:r>
            <a:r>
              <a:rPr dirty="0" sz="1200" spc="-6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42424"/>
                </a:solidFill>
                <a:latin typeface="Times New Roman"/>
                <a:cs typeface="Times New Roman"/>
              </a:rPr>
              <a:t>на</a:t>
            </a:r>
            <a:r>
              <a:rPr dirty="0" sz="1200" spc="-5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42424"/>
                </a:solidFill>
                <a:latin typeface="Times New Roman"/>
                <a:cs typeface="Times New Roman"/>
              </a:rPr>
              <a:t>проект</a:t>
            </a:r>
            <a:r>
              <a:rPr dirty="0" sz="1200" spc="-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„Прилагане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мерки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успешна адаптация към климатичните </a:t>
            </a:r>
            <a:r>
              <a:rPr dirty="0" sz="1200">
                <a:latin typeface="Times New Roman"/>
                <a:cs typeface="Times New Roman"/>
              </a:rPr>
              <a:t>промени“, № </a:t>
            </a:r>
            <a:r>
              <a:rPr dirty="0" sz="1200" spc="-5">
                <a:latin typeface="Times New Roman"/>
                <a:cs typeface="Times New Roman"/>
              </a:rPr>
              <a:t>BGENVIRONMENT-4.003- </a:t>
            </a:r>
            <a:r>
              <a:rPr dirty="0" sz="1200">
                <a:latin typeface="Times New Roman"/>
                <a:cs typeface="Times New Roman"/>
              </a:rPr>
              <a:t> 0017, </a:t>
            </a:r>
            <a:r>
              <a:rPr dirty="0" sz="1200" spc="-5">
                <a:latin typeface="Times New Roman"/>
                <a:cs typeface="Times New Roman"/>
              </a:rPr>
              <a:t>финансиран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Програма „Опазване </a:t>
            </a:r>
            <a:r>
              <a:rPr dirty="0" sz="1200">
                <a:latin typeface="Times New Roman"/>
                <a:cs typeface="Times New Roman"/>
              </a:rPr>
              <a:t>на околната </a:t>
            </a:r>
            <a:r>
              <a:rPr dirty="0" sz="1200" spc="-5">
                <a:latin typeface="Times New Roman"/>
                <a:cs typeface="Times New Roman"/>
              </a:rPr>
              <a:t>среда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климатичните промени“ чрез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Финансовия механизъм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Европейското икономическо пространство </a:t>
            </a:r>
            <a:r>
              <a:rPr dirty="0" sz="1200">
                <a:latin typeface="Times New Roman"/>
                <a:cs typeface="Times New Roman"/>
              </a:rPr>
              <a:t>2014-2021 </a:t>
            </a:r>
            <a:r>
              <a:rPr dirty="0" sz="1200" spc="-5">
                <a:latin typeface="Times New Roman"/>
                <a:cs typeface="Times New Roman"/>
              </a:rPr>
              <a:t>г. Проектът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изпълнява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партньорство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между</a:t>
            </a:r>
            <a:r>
              <a:rPr dirty="0" sz="1200">
                <a:latin typeface="Times New Roman"/>
                <a:cs typeface="Times New Roman"/>
              </a:rPr>
              <a:t> общините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Благоевград,</a:t>
            </a:r>
            <a:r>
              <a:rPr dirty="0" sz="1200">
                <a:latin typeface="Times New Roman"/>
                <a:cs typeface="Times New Roman"/>
              </a:rPr>
              <a:t> Симитли,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r>
              <a:rPr dirty="0" sz="1200">
                <a:latin typeface="Times New Roman"/>
                <a:cs typeface="Times New Roman"/>
              </a:rPr>
              <a:t> и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Бобошево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Международната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асоциация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5">
                <a:latin typeface="Times New Roman"/>
                <a:cs typeface="Times New Roman"/>
              </a:rPr>
              <a:t> развитие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Норвегия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/IDNA/.</a:t>
            </a:r>
            <a:endParaRPr sz="1200">
              <a:latin typeface="Times New Roman"/>
              <a:cs typeface="Times New Roman"/>
            </a:endParaRPr>
          </a:p>
          <a:p>
            <a:pPr algn="just" marL="88900" marR="8255" indent="45720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По време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събитието </a:t>
            </a:r>
            <a:r>
              <a:rPr dirty="0" sz="1200">
                <a:latin typeface="Times New Roman"/>
                <a:cs typeface="Times New Roman"/>
              </a:rPr>
              <a:t>ще </a:t>
            </a:r>
            <a:r>
              <a:rPr dirty="0" sz="1200" spc="-5">
                <a:latin typeface="Times New Roman"/>
                <a:cs typeface="Times New Roman"/>
              </a:rPr>
              <a:t>бъдат представени теми, свързани </a:t>
            </a:r>
            <a:r>
              <a:rPr dirty="0" sz="1200">
                <a:latin typeface="Times New Roman"/>
                <a:cs typeface="Times New Roman"/>
              </a:rPr>
              <a:t>с политиките в </a:t>
            </a:r>
            <a:r>
              <a:rPr dirty="0" sz="1200" spc="-5">
                <a:latin typeface="Times New Roman"/>
                <a:cs typeface="Times New Roman"/>
              </a:rPr>
              <a:t>областта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смекчаването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адаптацията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както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действащата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нормативна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уредба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5">
                <a:latin typeface="Times New Roman"/>
                <a:cs typeface="Times New Roman"/>
              </a:rPr>
              <a:t> сферата.</a:t>
            </a:r>
            <a:endParaRPr sz="1200">
              <a:latin typeface="Times New Roman"/>
              <a:cs typeface="Times New Roman"/>
            </a:endParaRPr>
          </a:p>
          <a:p>
            <a:pPr algn="just" marL="88900" indent="3048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Форумът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насочен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представители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регионални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институции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експерти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endParaRPr sz="1200">
              <a:latin typeface="Times New Roman"/>
              <a:cs typeface="Times New Roman"/>
            </a:endParaRPr>
          </a:p>
          <a:p>
            <a:pPr algn="just" marL="88900" marR="5715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общински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областни администрации, </a:t>
            </a:r>
            <a:r>
              <a:rPr dirty="0" sz="1200">
                <a:latin typeface="Times New Roman"/>
                <a:cs typeface="Times New Roman"/>
              </a:rPr>
              <a:t>отговорни за </a:t>
            </a:r>
            <a:r>
              <a:rPr dirty="0" sz="1200" spc="-5">
                <a:latin typeface="Times New Roman"/>
                <a:cs typeface="Times New Roman"/>
              </a:rPr>
              <a:t>изпълнението на различни секторни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политики</a:t>
            </a:r>
            <a:r>
              <a:rPr dirty="0" sz="1200">
                <a:latin typeface="Times New Roman"/>
                <a:cs typeface="Times New Roman"/>
              </a:rPr>
              <a:t> -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енергетика,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води,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транспорт,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отпадъци,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селско</a:t>
            </a:r>
            <a:r>
              <a:rPr dirty="0" sz="1200">
                <a:latin typeface="Times New Roman"/>
                <a:cs typeface="Times New Roman"/>
              </a:rPr>
              <a:t> стопанство,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околна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среда,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строителство.</a:t>
            </a:r>
            <a:endParaRPr sz="1200">
              <a:latin typeface="Times New Roman"/>
              <a:cs typeface="Times New Roman"/>
            </a:endParaRPr>
          </a:p>
          <a:p>
            <a:pPr algn="just" marL="88900" indent="457200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Целта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 </a:t>
            </a:r>
            <a:r>
              <a:rPr dirty="0" sz="1200" spc="-5">
                <a:latin typeface="Times New Roman"/>
                <a:cs typeface="Times New Roman"/>
              </a:rPr>
              <a:t>се </a:t>
            </a:r>
            <a:r>
              <a:rPr dirty="0" sz="1200">
                <a:latin typeface="Times New Roman"/>
                <a:cs typeface="Times New Roman"/>
              </a:rPr>
              <a:t>повиши</a:t>
            </a:r>
            <a:r>
              <a:rPr dirty="0" sz="1200" spc="-5">
                <a:latin typeface="Times New Roman"/>
                <a:cs typeface="Times New Roman"/>
              </a:rPr>
              <a:t> институционалният капацитет, като се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отчете</a:t>
            </a:r>
            <a:r>
              <a:rPr dirty="0" sz="1200">
                <a:latin typeface="Times New Roman"/>
                <a:cs typeface="Times New Roman"/>
              </a:rPr>
              <a:t> ефективността</a:t>
            </a:r>
            <a:r>
              <a:rPr dirty="0" sz="1200" spc="-10">
                <a:latin typeface="Times New Roman"/>
                <a:cs typeface="Times New Roman"/>
              </a:rPr>
              <a:t> от</a:t>
            </a:r>
            <a:endParaRPr sz="1200">
              <a:latin typeface="Times New Roman"/>
              <a:cs typeface="Times New Roman"/>
            </a:endParaRPr>
          </a:p>
          <a:p>
            <a:pPr algn="just" marL="88900" marR="508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изпълнените</a:t>
            </a:r>
            <a:r>
              <a:rPr dirty="0" sz="1200">
                <a:latin typeface="Times New Roman"/>
                <a:cs typeface="Times New Roman"/>
              </a:rPr>
              <a:t> до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момента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отделните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сектори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регионално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ниво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обсъдят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пропуските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прилагането</a:t>
            </a:r>
            <a:r>
              <a:rPr dirty="0" sz="1200">
                <a:latin typeface="Times New Roman"/>
                <a:cs typeface="Times New Roman"/>
              </a:rPr>
              <a:t> им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база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отчетените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резултати.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След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провеждането</a:t>
            </a:r>
            <a:r>
              <a:rPr dirty="0" sz="1200">
                <a:latin typeface="Times New Roman"/>
                <a:cs typeface="Times New Roman"/>
              </a:rPr>
              <a:t> 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инициативата се очаква повишаване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осведомеността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засилване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комуникацията</a:t>
            </a:r>
            <a:r>
              <a:rPr dirty="0" sz="1200">
                <a:latin typeface="Times New Roman"/>
                <a:cs typeface="Times New Roman"/>
              </a:rPr>
              <a:t> в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отговор на </a:t>
            </a:r>
            <a:r>
              <a:rPr dirty="0" sz="1200" spc="-5">
                <a:latin typeface="Times New Roman"/>
                <a:cs typeface="Times New Roman"/>
              </a:rPr>
              <a:t>съществуващото несъответствие между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капацитета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поетите ангажименти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в 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сферата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на околната среда 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климата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от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централните, регионални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местни власти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и други 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заинтересовани страни.</a:t>
            </a:r>
            <a:endParaRPr sz="1200">
              <a:latin typeface="Times New Roman"/>
              <a:cs typeface="Times New Roman"/>
            </a:endParaRPr>
          </a:p>
          <a:p>
            <a:pPr algn="just" marL="88900" indent="457200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Във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форума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вземат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участие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лектори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богат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професионален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опит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България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endParaRPr sz="1200">
              <a:latin typeface="Times New Roman"/>
              <a:cs typeface="Times New Roman"/>
            </a:endParaRPr>
          </a:p>
          <a:p>
            <a:pPr algn="just" marL="88900" marR="508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Норвегия.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Норвежкият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партньор </a:t>
            </a:r>
            <a:r>
              <a:rPr dirty="0" sz="1200" spc="-10">
                <a:solidFill>
                  <a:srgbClr val="333333"/>
                </a:solidFill>
                <a:latin typeface="Times New Roman"/>
                <a:cs typeface="Times New Roman"/>
              </a:rPr>
              <a:t>IDNA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ще представи добри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практики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от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Норвегия, свързани </a:t>
            </a:r>
            <a:r>
              <a:rPr dirty="0" sz="1200" spc="-2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с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рационалното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използване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на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природните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ресурси,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етапите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на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въвеждане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на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мерки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за 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адаптация към изменението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на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климата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създаването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на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стимули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за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обществото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за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активно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включване</a:t>
            </a:r>
            <a:r>
              <a:rPr dirty="0" sz="1200" spc="-1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в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 изпълнението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на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тези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политики.</a:t>
            </a:r>
            <a:endParaRPr sz="1200">
              <a:latin typeface="Times New Roman"/>
              <a:cs typeface="Times New Roman"/>
            </a:endParaRPr>
          </a:p>
          <a:p>
            <a:pPr marL="2426970">
              <a:lnSpc>
                <a:spcPct val="100000"/>
              </a:lnSpc>
              <a:spcBef>
                <a:spcPts val="1110"/>
              </a:spcBef>
              <a:tabLst>
                <a:tab pos="3948429" algn="l"/>
                <a:tab pos="6117590" algn="l"/>
              </a:tabLst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</a:rPr>
              <a:t>	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  <a:p>
            <a:pPr algn="ctr" marL="33655" marR="48260">
              <a:lnSpc>
                <a:spcPts val="1030"/>
              </a:lnSpc>
              <a:spcBef>
                <a:spcPts val="66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24765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 носи</a:t>
            </a:r>
            <a:r>
              <a:rPr dirty="0" sz="900" i="1">
                <a:latin typeface="Times New Roman"/>
                <a:cs typeface="Times New Roman"/>
              </a:rPr>
              <a:t> от</a:t>
            </a:r>
            <a:r>
              <a:rPr dirty="0" sz="900" spc="-5" i="1">
                <a:latin typeface="Times New Roman"/>
                <a:cs typeface="Times New Roman"/>
              </a:rPr>
              <a:t> Община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i="1">
                <a:latin typeface="Times New Roman"/>
                <a:cs typeface="Times New Roman"/>
              </a:rPr>
              <a:t> и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може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 счита, че 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endParaRPr sz="900">
              <a:latin typeface="Times New Roman"/>
              <a:cs typeface="Times New Roman"/>
            </a:endParaRPr>
          </a:p>
          <a:p>
            <a:pPr algn="ctr" marR="9525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 оператор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5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5833" y="1723389"/>
            <a:ext cx="4610735" cy="1196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160" b="1" i="1">
                <a:latin typeface="Times New Roman"/>
                <a:cs typeface="Times New Roman"/>
              </a:rPr>
              <a:t>Р</a:t>
            </a:r>
            <a:r>
              <a:rPr dirty="0" sz="1400" spc="150" b="1" i="1">
                <a:latin typeface="Times New Roman"/>
                <a:cs typeface="Times New Roman"/>
              </a:rPr>
              <a:t>АБ</a:t>
            </a:r>
            <a:r>
              <a:rPr dirty="0" sz="1400" spc="160" b="1" i="1">
                <a:latin typeface="Times New Roman"/>
                <a:cs typeface="Times New Roman"/>
              </a:rPr>
              <a:t>ОТ</a:t>
            </a:r>
            <a:r>
              <a:rPr dirty="0" sz="1400" spc="150" b="1" i="1">
                <a:latin typeface="Times New Roman"/>
                <a:cs typeface="Times New Roman"/>
              </a:rPr>
              <a:t>И</a:t>
            </a:r>
            <a:r>
              <a:rPr dirty="0" sz="1400" b="1" i="1">
                <a:latin typeface="Times New Roman"/>
                <a:cs typeface="Times New Roman"/>
              </a:rPr>
              <a:t>М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5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spc="150" b="1" i="1">
                <a:latin typeface="Times New Roman"/>
                <a:cs typeface="Times New Roman"/>
              </a:rPr>
              <a:t>АЕ</a:t>
            </a:r>
            <a:r>
              <a:rPr dirty="0" sz="1400" spc="155" b="1" i="1">
                <a:latin typeface="Times New Roman"/>
                <a:cs typeface="Times New Roman"/>
              </a:rPr>
              <a:t>Д</a:t>
            </a:r>
            <a:r>
              <a:rPr dirty="0" sz="1400" spc="150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О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0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spc="155" b="1" i="1">
                <a:solidFill>
                  <a:srgbClr val="008000"/>
                </a:solidFill>
                <a:latin typeface="Times New Roman"/>
                <a:cs typeface="Times New Roman"/>
              </a:rPr>
              <a:t>П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О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-</a:t>
            </a:r>
            <a:r>
              <a:rPr dirty="0" sz="1400" spc="-19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З</a:t>
            </a:r>
            <a:r>
              <a:rPr dirty="0" sz="1400" spc="150" b="1" i="1">
                <a:solidFill>
                  <a:srgbClr val="008000"/>
                </a:solidFill>
                <a:latin typeface="Times New Roman"/>
                <a:cs typeface="Times New Roman"/>
              </a:rPr>
              <a:t>ЕЛЕН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А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-3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5" b="1" i="1">
                <a:latin typeface="Times New Roman"/>
                <a:cs typeface="Times New Roman"/>
              </a:rPr>
              <a:t>Е</a:t>
            </a:r>
            <a:r>
              <a:rPr dirty="0" sz="1400" spc="150" b="1" i="1">
                <a:latin typeface="Times New Roman"/>
                <a:cs typeface="Times New Roman"/>
              </a:rPr>
              <a:t>В</a:t>
            </a:r>
            <a:r>
              <a:rPr dirty="0" sz="1400" spc="160" b="1" i="1">
                <a:latin typeface="Times New Roman"/>
                <a:cs typeface="Times New Roman"/>
              </a:rPr>
              <a:t>РО</a:t>
            </a:r>
            <a:r>
              <a:rPr dirty="0" sz="1400" spc="150" b="1" i="1">
                <a:latin typeface="Times New Roman"/>
                <a:cs typeface="Times New Roman"/>
              </a:rPr>
              <a:t>П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530"/>
              </a:lnSpc>
            </a:pPr>
            <a:r>
              <a:rPr dirty="0" sz="1300" spc="-5" i="1">
                <a:latin typeface="Times New Roman"/>
                <a:cs typeface="Times New Roman"/>
              </a:rPr>
              <a:t>в</a:t>
            </a:r>
            <a:r>
              <a:rPr dirty="0" sz="1300" spc="310" i="1">
                <a:latin typeface="Times New Roman"/>
                <a:cs typeface="Times New Roman"/>
              </a:rPr>
              <a:t> </a:t>
            </a:r>
            <a:r>
              <a:rPr dirty="0" sz="1300" spc="130" i="1">
                <a:latin typeface="Times New Roman"/>
                <a:cs typeface="Times New Roman"/>
              </a:rPr>
              <a:t>рамките</a:t>
            </a:r>
            <a:r>
              <a:rPr dirty="0" sz="1300" spc="310" i="1">
                <a:latin typeface="Times New Roman"/>
                <a:cs typeface="Times New Roman"/>
              </a:rPr>
              <a:t> </a:t>
            </a:r>
            <a:r>
              <a:rPr dirty="0" sz="1300" spc="80" i="1">
                <a:latin typeface="Times New Roman"/>
                <a:cs typeface="Times New Roman"/>
              </a:rPr>
              <a:t>на</a:t>
            </a:r>
            <a:r>
              <a:rPr dirty="0" sz="1300" spc="325" i="1">
                <a:latin typeface="Times New Roman"/>
                <a:cs typeface="Times New Roman"/>
              </a:rPr>
              <a:t> </a:t>
            </a:r>
            <a:r>
              <a:rPr dirty="0" sz="1300" spc="130" i="1">
                <a:latin typeface="Times New Roman"/>
                <a:cs typeface="Times New Roman"/>
              </a:rPr>
              <a:t>проект</a:t>
            </a:r>
            <a:r>
              <a:rPr dirty="0" sz="1300" spc="325" i="1">
                <a:latin typeface="Times New Roman"/>
                <a:cs typeface="Times New Roman"/>
              </a:rPr>
              <a:t> </a:t>
            </a:r>
            <a:r>
              <a:rPr dirty="0" sz="1300" spc="140" i="1">
                <a:latin typeface="Times New Roman"/>
                <a:cs typeface="Times New Roman"/>
              </a:rPr>
              <a:t>BGENVIRONMENT</a:t>
            </a:r>
            <a:r>
              <a:rPr dirty="0" sz="1300" spc="-120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-</a:t>
            </a:r>
            <a:r>
              <a:rPr dirty="0" sz="1300" spc="-165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4</a:t>
            </a:r>
            <a:r>
              <a:rPr dirty="0" sz="1300" spc="-160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.</a:t>
            </a:r>
            <a:r>
              <a:rPr dirty="0" sz="1300" spc="-175" i="1">
                <a:latin typeface="Times New Roman"/>
                <a:cs typeface="Times New Roman"/>
              </a:rPr>
              <a:t> </a:t>
            </a:r>
            <a:r>
              <a:rPr dirty="0" sz="1300" spc="100" i="1">
                <a:latin typeface="Times New Roman"/>
                <a:cs typeface="Times New Roman"/>
              </a:rPr>
              <a:t>003</a:t>
            </a:r>
            <a:r>
              <a:rPr dirty="0" sz="1300" spc="-150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-</a:t>
            </a:r>
            <a:r>
              <a:rPr dirty="0" sz="1300" spc="-170" i="1">
                <a:latin typeface="Times New Roman"/>
                <a:cs typeface="Times New Roman"/>
              </a:rPr>
              <a:t> </a:t>
            </a:r>
            <a:r>
              <a:rPr dirty="0" sz="1300" spc="114" i="1">
                <a:latin typeface="Times New Roman"/>
                <a:cs typeface="Times New Roman"/>
              </a:rPr>
              <a:t>0017</a:t>
            </a:r>
            <a:endParaRPr sz="1300">
              <a:latin typeface="Times New Roman"/>
              <a:cs typeface="Times New Roman"/>
            </a:endParaRPr>
          </a:p>
          <a:p>
            <a:pPr algn="ctr" marL="97790" marR="34290">
              <a:lnSpc>
                <a:spcPts val="1490"/>
              </a:lnSpc>
              <a:spcBef>
                <a:spcPts val="80"/>
              </a:spcBef>
            </a:pPr>
            <a:r>
              <a:rPr dirty="0" sz="1300" spc="-5" b="1" i="1">
                <a:latin typeface="Times New Roman"/>
                <a:cs typeface="Times New Roman"/>
              </a:rPr>
              <a:t>„</a:t>
            </a:r>
            <a:r>
              <a:rPr dirty="0" sz="1300" spc="-160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Прилагане</a:t>
            </a:r>
            <a:r>
              <a:rPr dirty="0" sz="1300" spc="335" b="1" i="1">
                <a:latin typeface="Times New Roman"/>
                <a:cs typeface="Times New Roman"/>
              </a:rPr>
              <a:t> </a:t>
            </a:r>
            <a:r>
              <a:rPr dirty="0" sz="1300" spc="75" b="1" i="1">
                <a:latin typeface="Times New Roman"/>
                <a:cs typeface="Times New Roman"/>
              </a:rPr>
              <a:t>на</a:t>
            </a:r>
            <a:r>
              <a:rPr dirty="0" sz="1300" spc="335" b="1" i="1">
                <a:latin typeface="Times New Roman"/>
                <a:cs typeface="Times New Roman"/>
              </a:rPr>
              <a:t> </a:t>
            </a:r>
            <a:r>
              <a:rPr dirty="0" sz="1300" spc="120" b="1" i="1">
                <a:latin typeface="Times New Roman"/>
                <a:cs typeface="Times New Roman"/>
              </a:rPr>
              <a:t>мерки</a:t>
            </a:r>
            <a:r>
              <a:rPr dirty="0" sz="1300" spc="320" b="1" i="1">
                <a:latin typeface="Times New Roman"/>
                <a:cs typeface="Times New Roman"/>
              </a:rPr>
              <a:t> </a:t>
            </a:r>
            <a:r>
              <a:rPr dirty="0" sz="1300" spc="80" b="1" i="1">
                <a:latin typeface="Times New Roman"/>
                <a:cs typeface="Times New Roman"/>
              </a:rPr>
              <a:t>за</a:t>
            </a:r>
            <a:r>
              <a:rPr dirty="0" sz="1300" spc="325" b="1" i="1">
                <a:latin typeface="Times New Roman"/>
                <a:cs typeface="Times New Roman"/>
              </a:rPr>
              <a:t> </a:t>
            </a:r>
            <a:r>
              <a:rPr dirty="0" sz="1300" spc="130" b="1" i="1">
                <a:latin typeface="Times New Roman"/>
                <a:cs typeface="Times New Roman"/>
              </a:rPr>
              <a:t>успешна</a:t>
            </a:r>
            <a:r>
              <a:rPr dirty="0" sz="1300" spc="305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адаптация</a:t>
            </a:r>
            <a:r>
              <a:rPr dirty="0" sz="1300" spc="330" b="1" i="1">
                <a:latin typeface="Times New Roman"/>
                <a:cs typeface="Times New Roman"/>
              </a:rPr>
              <a:t> </a:t>
            </a:r>
            <a:r>
              <a:rPr dirty="0" sz="1300" spc="100" b="1" i="1">
                <a:latin typeface="Times New Roman"/>
                <a:cs typeface="Times New Roman"/>
              </a:rPr>
              <a:t>към </a:t>
            </a:r>
            <a:r>
              <a:rPr dirty="0" sz="1300" spc="-310" b="1" i="1">
                <a:latin typeface="Times New Roman"/>
                <a:cs typeface="Times New Roman"/>
              </a:rPr>
              <a:t> </a:t>
            </a:r>
            <a:r>
              <a:rPr dirty="0" sz="1300" spc="140" b="1" i="1">
                <a:latin typeface="Times New Roman"/>
                <a:cs typeface="Times New Roman"/>
              </a:rPr>
              <a:t>климатичните</a:t>
            </a:r>
            <a:r>
              <a:rPr dirty="0" sz="1300" spc="325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промени“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60"/>
              </a:lnSpc>
            </a:pPr>
            <a:r>
              <a:rPr dirty="0" sz="1300" spc="-5" i="1">
                <a:latin typeface="Times New Roman"/>
                <a:cs typeface="Times New Roman"/>
              </a:rPr>
              <a:t>в</a:t>
            </a:r>
            <a:r>
              <a:rPr dirty="0" sz="1300" spc="290" i="1">
                <a:latin typeface="Times New Roman"/>
                <a:cs typeface="Times New Roman"/>
              </a:rPr>
              <a:t> </a:t>
            </a:r>
            <a:r>
              <a:rPr dirty="0" sz="1300" spc="140" i="1">
                <a:latin typeface="Times New Roman"/>
                <a:cs typeface="Times New Roman"/>
              </a:rPr>
              <a:t>партньорство</a:t>
            </a:r>
            <a:r>
              <a:rPr dirty="0" sz="1300" spc="315" i="1">
                <a:latin typeface="Times New Roman"/>
                <a:cs typeface="Times New Roman"/>
              </a:rPr>
              <a:t> </a:t>
            </a:r>
            <a:r>
              <a:rPr dirty="0" sz="1300" spc="120" i="1">
                <a:latin typeface="Times New Roman"/>
                <a:cs typeface="Times New Roman"/>
              </a:rPr>
              <a:t>между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635" y="3007270"/>
            <a:ext cx="531558" cy="69058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86101" y="2996602"/>
            <a:ext cx="511626" cy="68112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78401" y="3017938"/>
            <a:ext cx="520928" cy="69058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16321" y="3007270"/>
            <a:ext cx="542201" cy="69058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23895" y="3028556"/>
            <a:ext cx="1148181" cy="61621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176142" y="9525581"/>
            <a:ext cx="118427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7"/>
              </a:rPr>
              <a:t>www.eeagrants.bg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97095" y="9525581"/>
            <a:ext cx="201993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0" algn="l"/>
              </a:tabLst>
            </a:pP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4895" y="9841737"/>
            <a:ext cx="6257290" cy="6781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03505" marR="99695">
              <a:lnSpc>
                <a:spcPts val="1030"/>
              </a:lnSpc>
              <a:spcBef>
                <a:spcPts val="7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може</a:t>
            </a:r>
            <a:r>
              <a:rPr dirty="0" sz="900" i="1">
                <a:latin typeface="Times New Roman"/>
                <a:cs typeface="Times New Roman"/>
              </a:rPr>
              <a:t> 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 оператор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8372" y="1463657"/>
            <a:ext cx="6002020" cy="223012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ctr" marL="53975">
              <a:lnSpc>
                <a:spcPct val="100000"/>
              </a:lnSpc>
              <a:spcBef>
                <a:spcPts val="355"/>
              </a:spcBef>
            </a:pPr>
            <a:r>
              <a:rPr dirty="0" sz="1800" b="1">
                <a:latin typeface="Times New Roman"/>
                <a:cs typeface="Times New Roman"/>
              </a:rPr>
              <a:t>ПРОГРАМА</a:t>
            </a:r>
            <a:endParaRPr sz="1800">
              <a:latin typeface="Times New Roman"/>
              <a:cs typeface="Times New Roman"/>
            </a:endParaRPr>
          </a:p>
          <a:p>
            <a:pPr algn="ctr" marL="53340">
              <a:lnSpc>
                <a:spcPts val="1895"/>
              </a:lnSpc>
              <a:spcBef>
                <a:spcPts val="225"/>
              </a:spcBef>
            </a:pPr>
            <a:r>
              <a:rPr dirty="0" sz="1600">
                <a:latin typeface="Times New Roman"/>
                <a:cs typeface="Times New Roman"/>
              </a:rPr>
              <a:t>за</a:t>
            </a:r>
            <a:endParaRPr sz="1600">
              <a:latin typeface="Times New Roman"/>
              <a:cs typeface="Times New Roman"/>
            </a:endParaRPr>
          </a:p>
          <a:p>
            <a:pPr algn="ctr" marL="52705">
              <a:lnSpc>
                <a:spcPts val="1620"/>
              </a:lnSpc>
            </a:pPr>
            <a:r>
              <a:rPr dirty="0" sz="1400" spc="-5" b="1">
                <a:latin typeface="Times New Roman"/>
                <a:cs typeface="Times New Roman"/>
              </a:rPr>
              <a:t>ИНФОРМАЦИОНЕН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ФОРУМ</a:t>
            </a:r>
            <a:endParaRPr sz="1400">
              <a:latin typeface="Times New Roman"/>
              <a:cs typeface="Times New Roman"/>
            </a:endParaRPr>
          </a:p>
          <a:p>
            <a:pPr algn="ctr" marL="5461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тема</a:t>
            </a:r>
            <a:endParaRPr sz="1400">
              <a:latin typeface="Times New Roman"/>
              <a:cs typeface="Times New Roman"/>
            </a:endParaRPr>
          </a:p>
          <a:p>
            <a:pPr algn="ctr" marL="550545" marR="447675">
              <a:lnSpc>
                <a:spcPts val="1610"/>
              </a:lnSpc>
              <a:spcBef>
                <a:spcPts val="75"/>
              </a:spcBef>
            </a:pPr>
            <a:r>
              <a:rPr dirty="0" sz="1400" b="1">
                <a:latin typeface="Times New Roman"/>
                <a:cs typeface="Times New Roman"/>
              </a:rPr>
              <a:t>„ПРОМЕНИ В </a:t>
            </a:r>
            <a:r>
              <a:rPr dirty="0" sz="1400" spc="-5" b="1">
                <a:latin typeface="Times New Roman"/>
                <a:cs typeface="Times New Roman"/>
              </a:rPr>
              <a:t>КЛИМАТА </a:t>
            </a:r>
            <a:r>
              <a:rPr dirty="0" sz="1400" b="1">
                <a:latin typeface="Times New Roman"/>
                <a:cs typeface="Times New Roman"/>
              </a:rPr>
              <a:t>– </a:t>
            </a:r>
            <a:r>
              <a:rPr dirty="0" sz="1400" spc="-5" b="1">
                <a:latin typeface="Times New Roman"/>
                <a:cs typeface="Times New Roman"/>
              </a:rPr>
              <a:t>ПРЕДЗИВИКАТЕЛСТВА </a:t>
            </a:r>
            <a:r>
              <a:rPr dirty="0" sz="1400" b="1">
                <a:latin typeface="Times New Roman"/>
                <a:cs typeface="Times New Roman"/>
              </a:rPr>
              <a:t>ПРЕД </a:t>
            </a:r>
            <a:r>
              <a:rPr dirty="0" sz="1400" spc="-3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БЪЛГАРСКАТА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ОБЩИНА“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Дата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час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провеждане: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28.02.2024</a:t>
            </a:r>
            <a:r>
              <a:rPr dirty="0" sz="1200" spc="-5">
                <a:latin typeface="Times New Roman"/>
                <a:cs typeface="Times New Roman"/>
              </a:rPr>
              <a:t> г.,</a:t>
            </a:r>
            <a:r>
              <a:rPr dirty="0" sz="1200">
                <a:latin typeface="Times New Roman"/>
                <a:cs typeface="Times New Roman"/>
              </a:rPr>
              <a:t> 10:00</a:t>
            </a:r>
            <a:r>
              <a:rPr dirty="0" sz="1200" spc="-5">
                <a:latin typeface="Times New Roman"/>
                <a:cs typeface="Times New Roman"/>
              </a:rPr>
              <a:t> часа.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2299"/>
              </a:lnSpc>
              <a:spcBef>
                <a:spcPts val="175"/>
              </a:spcBef>
            </a:pPr>
            <a:r>
              <a:rPr dirty="0" sz="1200" spc="-5">
                <a:latin typeface="Times New Roman"/>
                <a:cs typeface="Times New Roman"/>
              </a:rPr>
              <a:t>Място: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Община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Благоевград,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зала</a:t>
            </a:r>
            <a:r>
              <a:rPr dirty="0" sz="1300" b="1">
                <a:latin typeface="Times New Roman"/>
                <a:cs typeface="Times New Roman"/>
              </a:rPr>
              <a:t> „22</a:t>
            </a:r>
            <a:r>
              <a:rPr dirty="0" sz="1300" spc="-5" b="1">
                <a:latin typeface="Times New Roman"/>
                <a:cs typeface="Times New Roman"/>
              </a:rPr>
              <a:t> Септември“,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гр. </a:t>
            </a:r>
            <a:r>
              <a:rPr dirty="0" sz="1300" b="1">
                <a:latin typeface="Times New Roman"/>
                <a:cs typeface="Times New Roman"/>
              </a:rPr>
              <a:t>Благоевград,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пл.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„Георги </a:t>
            </a:r>
            <a:r>
              <a:rPr dirty="0" sz="1300" spc="-31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Измирлиев“</a:t>
            </a:r>
            <a:r>
              <a:rPr dirty="0" sz="1300" spc="-1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№ 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76142" y="9525581"/>
            <a:ext cx="118427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2"/>
              </a:rPr>
              <a:t>www.eeagrants.bg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97095" y="9525581"/>
            <a:ext cx="201993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0" algn="l"/>
              </a:tabLst>
            </a:pP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895" y="9841737"/>
            <a:ext cx="6257290" cy="6781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03505" marR="99695">
              <a:lnSpc>
                <a:spcPts val="1030"/>
              </a:lnSpc>
              <a:spcBef>
                <a:spcPts val="7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може</a:t>
            </a:r>
            <a:r>
              <a:rPr dirty="0" sz="900" i="1">
                <a:latin typeface="Times New Roman"/>
                <a:cs typeface="Times New Roman"/>
              </a:rPr>
              <a:t> 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 оператор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11072" y="3889882"/>
          <a:ext cx="6025515" cy="5440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7430"/>
                <a:gridCol w="4998085"/>
              </a:tblGrid>
              <a:tr h="405384">
                <a:tc>
                  <a:txBody>
                    <a:bodyPr/>
                    <a:lstStyle/>
                    <a:p>
                      <a:pPr marL="6794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09:30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10:00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Регистрация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участниците.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604977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10:00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10:20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проекта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партньорите.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Катя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Селска</a:t>
                      </a:r>
                      <a:r>
                        <a:rPr dirty="0" sz="1200" spc="1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Координатор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Община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Кочериново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1007668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10:20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Прилагани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мерки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местно</a:t>
                      </a:r>
                      <a:r>
                        <a:rPr dirty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регионално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ниво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момента.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Ефективност.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Резултати.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Идентифицирани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пропуски.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5405">
                        <a:lnSpc>
                          <a:spcPct val="110000"/>
                        </a:lnSpc>
                        <a:spcBef>
                          <a:spcPts val="10"/>
                        </a:spcBef>
                        <a:tabLst>
                          <a:tab pos="3939540" algn="l"/>
                        </a:tabLst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Любица</a:t>
                      </a:r>
                      <a:r>
                        <a:rPr dirty="0" sz="1200" spc="3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Томова</a:t>
                      </a:r>
                      <a:r>
                        <a:rPr dirty="0" sz="1200" spc="3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Изпълнителен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директор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на	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Сдружение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dirty="0" sz="1200" spc="-29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югозападните</a:t>
                      </a:r>
                      <a:r>
                        <a:rPr dirty="0" sz="1200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общини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806196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12:00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Националната</a:t>
                      </a:r>
                      <a:r>
                        <a:rPr dirty="0" sz="1200" spc="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стратегия</a:t>
                      </a:r>
                      <a:r>
                        <a:rPr dirty="0" sz="1200" spc="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към</a:t>
                      </a:r>
                      <a:r>
                        <a:rPr dirty="0" sz="1200" spc="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План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действие.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лектор Илияна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Цветанова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Експерт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„Програми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 проекти“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403859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12:00–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13:00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Кетъринг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806577">
                <a:tc>
                  <a:txBody>
                    <a:bodyPr/>
                    <a:lstStyle/>
                    <a:p>
                      <a:pPr marL="67945">
                        <a:lnSpc>
                          <a:spcPts val="136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13:00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14:00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60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"Зелената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сделка"</a:t>
                      </a:r>
                      <a:r>
                        <a:rPr dirty="0" sz="1200" spc="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основен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приоритет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 ЕК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2019-2024.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1594">
                        <a:lnSpc>
                          <a:spcPct val="110000"/>
                        </a:lnSpc>
                      </a:pP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spc="12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Мирослав</a:t>
                      </a:r>
                      <a:r>
                        <a:rPr dirty="0" sz="1200" spc="13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Иванов</a:t>
                      </a:r>
                      <a:r>
                        <a:rPr dirty="0" sz="1200" spc="12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11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Преподавател</a:t>
                      </a:r>
                      <a:r>
                        <a:rPr dirty="0" sz="1200" spc="14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13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ЮЗУ</a:t>
                      </a:r>
                      <a:r>
                        <a:rPr dirty="0" sz="1200" spc="12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“Неофит</a:t>
                      </a:r>
                      <a:r>
                        <a:rPr dirty="0" sz="1200" spc="13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Рилски“ </a:t>
                      </a:r>
                      <a:r>
                        <a:rPr dirty="0" sz="1200" spc="-28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Благоевград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14:00-15:00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 marR="6350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добри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практики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България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управлението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проекти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екологична устойчивост.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4135">
                        <a:lnSpc>
                          <a:spcPts val="1380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spc="2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Теодора</a:t>
                      </a:r>
                      <a:r>
                        <a:rPr dirty="0" sz="1200" spc="2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Динова</a:t>
                      </a:r>
                      <a:r>
                        <a:rPr dirty="0" sz="1200" spc="2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2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Водещ</a:t>
                      </a:r>
                      <a:r>
                        <a:rPr dirty="0" sz="1200" spc="2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функционален</a:t>
                      </a:r>
                      <a:r>
                        <a:rPr dirty="0" sz="1200" spc="2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експерт</a:t>
                      </a:r>
                      <a:r>
                        <a:rPr dirty="0" sz="1200" spc="2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22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Американски </a:t>
                      </a:r>
                      <a:r>
                        <a:rPr dirty="0" sz="1200" spc="-28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университет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България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525779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15:00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16:00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25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добри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практики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Норвегия.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10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Андерс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Столен</a:t>
                      </a:r>
                      <a:r>
                        <a:rPr dirty="0" sz="1200" spc="1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Изпълнителен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директор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IDNA,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Норвегия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11072" y="1222501"/>
          <a:ext cx="6025515" cy="201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7430"/>
                <a:gridCol w="4998085"/>
              </a:tblGrid>
              <a:tr h="201168"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16:00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Закриване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форума.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176142" y="9525581"/>
            <a:ext cx="118427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2"/>
              </a:rPr>
              <a:t>www.eeagrants.bg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97095" y="9525581"/>
            <a:ext cx="201993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0" algn="l"/>
              </a:tabLst>
            </a:pP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895" y="9841737"/>
            <a:ext cx="6257290" cy="6781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03505" marR="99695">
              <a:lnSpc>
                <a:spcPts val="1030"/>
              </a:lnSpc>
              <a:spcBef>
                <a:spcPts val="7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може</a:t>
            </a:r>
            <a:r>
              <a:rPr dirty="0" sz="900" i="1">
                <a:latin typeface="Times New Roman"/>
                <a:cs typeface="Times New Roman"/>
              </a:rPr>
              <a:t> 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 оператор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2024-05-31T16:05:11Z</dcterms:created>
  <dcterms:modified xsi:type="dcterms:W3CDTF">2024-05-31T16:05:11Z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2024-04-01T00:00:00Z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2024-05-31T00:00:00Z</vt:filetime>
  </property>
</Properties>
</file>