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3515" y="520238"/>
            <a:ext cx="5748959" cy="68799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55650" y="9583140"/>
            <a:ext cx="2117725" cy="0"/>
          </a:xfrm>
          <a:custGeom>
            <a:avLst/>
            <a:gdLst/>
            <a:ahLst/>
            <a:cxnLst/>
            <a:rect l="l" t="t" r="r" b="b"/>
            <a:pathLst>
              <a:path w="2117725" h="0">
                <a:moveTo>
                  <a:pt x="0" y="0"/>
                </a:moveTo>
                <a:lnTo>
                  <a:pt x="2117725" y="0"/>
                </a:lnTo>
              </a:path>
            </a:pathLst>
          </a:custGeom>
          <a:ln w="133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759959" y="9583140"/>
            <a:ext cx="1951989" cy="0"/>
          </a:xfrm>
          <a:custGeom>
            <a:avLst/>
            <a:gdLst/>
            <a:ahLst/>
            <a:cxnLst/>
            <a:rect l="l" t="t" r="r" b="b"/>
            <a:pathLst>
              <a:path w="1951990" h="0">
                <a:moveTo>
                  <a:pt x="0" y="0"/>
                </a:moveTo>
                <a:lnTo>
                  <a:pt x="1951989" y="0"/>
                </a:lnTo>
              </a:path>
            </a:pathLst>
          </a:custGeom>
          <a:ln w="133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eagrants.bg/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hyperlink" Target="http://www.eeagrants.bg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1346961"/>
            <a:ext cx="5789295" cy="792734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768350" marR="763905" indent="118745">
              <a:lnSpc>
                <a:spcPct val="102699"/>
              </a:lnSpc>
              <a:spcBef>
                <a:spcPts val="65"/>
              </a:spcBef>
            </a:pPr>
            <a:r>
              <a:rPr dirty="0" sz="1100" spc="-5" b="1">
                <a:latin typeface="Times New Roman"/>
                <a:cs typeface="Times New Roman"/>
              </a:rPr>
              <a:t>ОБЩИНСКИ СЛУЖИТЕЛИ </a:t>
            </a:r>
            <a:r>
              <a:rPr dirty="0" sz="1100" b="1">
                <a:latin typeface="Times New Roman"/>
                <a:cs typeface="Times New Roman"/>
              </a:rPr>
              <a:t>ОТ </a:t>
            </a:r>
            <a:r>
              <a:rPr dirty="0" sz="1100" spc="-5" b="1">
                <a:latin typeface="Times New Roman"/>
                <a:cs typeface="Times New Roman"/>
              </a:rPr>
              <a:t>ЮГОЗАПАДНА БЪЛГАРИЯ 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СЕ ОБУЧАВАХА</a:t>
            </a:r>
            <a:r>
              <a:rPr dirty="0" sz="1100" b="1">
                <a:latin typeface="Times New Roman"/>
                <a:cs typeface="Times New Roman"/>
              </a:rPr>
              <a:t> В</a:t>
            </a:r>
            <a:r>
              <a:rPr dirty="0" sz="1100" spc="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ЕФЕКТИВНО ПЛАНИРАНЕ</a:t>
            </a:r>
            <a:r>
              <a:rPr dirty="0" sz="1100" b="1">
                <a:latin typeface="Times New Roman"/>
                <a:cs typeface="Times New Roman"/>
              </a:rPr>
              <a:t> И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ПРИЛАГАНЕ</a:t>
            </a:r>
            <a:endParaRPr sz="1100">
              <a:latin typeface="Times New Roman"/>
              <a:cs typeface="Times New Roman"/>
            </a:endParaRPr>
          </a:p>
          <a:p>
            <a:pPr marL="1499870">
              <a:lnSpc>
                <a:spcPct val="100000"/>
              </a:lnSpc>
              <a:spcBef>
                <a:spcPts val="50"/>
              </a:spcBef>
            </a:pPr>
            <a:r>
              <a:rPr dirty="0" sz="1100" b="1">
                <a:latin typeface="Times New Roman"/>
                <a:cs typeface="Times New Roman"/>
              </a:rPr>
              <a:t>НА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МЕСТНИ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ПОЛИТИКИ ПО</a:t>
            </a:r>
            <a:r>
              <a:rPr dirty="0" sz="1100" spc="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КЛИМАТА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algn="r" marL="3327400" marR="8255" indent="-386080">
              <a:lnSpc>
                <a:spcPct val="103299"/>
              </a:lnSpc>
              <a:spcBef>
                <a:spcPts val="5"/>
              </a:spcBef>
            </a:pPr>
            <a:r>
              <a:rPr dirty="0" sz="1200" spc="-40" i="1">
                <a:latin typeface="Times New Roman"/>
                <a:cs typeface="Times New Roman"/>
              </a:rPr>
              <a:t>„Тези, </a:t>
            </a:r>
            <a:r>
              <a:rPr dirty="0" sz="1200" spc="-10" i="1">
                <a:latin typeface="Times New Roman"/>
                <a:cs typeface="Times New Roman"/>
              </a:rPr>
              <a:t>които </a:t>
            </a:r>
            <a:r>
              <a:rPr dirty="0" sz="1200" i="1">
                <a:latin typeface="Times New Roman"/>
                <a:cs typeface="Times New Roman"/>
              </a:rPr>
              <a:t>имат привилегията да знаят, </a:t>
            </a:r>
            <a:r>
              <a:rPr dirty="0" sz="1200" spc="-28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имат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и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задължението </a:t>
            </a:r>
            <a:r>
              <a:rPr dirty="0" sz="1200" i="1">
                <a:latin typeface="Times New Roman"/>
                <a:cs typeface="Times New Roman"/>
              </a:rPr>
              <a:t>да </a:t>
            </a:r>
            <a:r>
              <a:rPr dirty="0" sz="1200" spc="-5" i="1">
                <a:latin typeface="Times New Roman"/>
                <a:cs typeface="Times New Roman"/>
              </a:rPr>
              <a:t>действат“</a:t>
            </a:r>
            <a:endParaRPr sz="1200">
              <a:latin typeface="Times New Roman"/>
              <a:cs typeface="Times New Roman"/>
            </a:endParaRPr>
          </a:p>
          <a:p>
            <a:pPr algn="r" marR="6350">
              <a:lnSpc>
                <a:spcPct val="100000"/>
              </a:lnSpc>
              <a:spcBef>
                <a:spcPts val="45"/>
              </a:spcBef>
            </a:pPr>
            <a:r>
              <a:rPr dirty="0" sz="1200" spc="-5" i="1">
                <a:latin typeface="Times New Roman"/>
                <a:cs typeface="Times New Roman"/>
              </a:rPr>
              <a:t>(Алберт</a:t>
            </a:r>
            <a:r>
              <a:rPr dirty="0" sz="1200" spc="-6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Айнщайн)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8255">
              <a:lnSpc>
                <a:spcPct val="103499"/>
              </a:lnSpc>
            </a:pPr>
            <a:r>
              <a:rPr dirty="0" sz="1200">
                <a:latin typeface="Times New Roman"/>
                <a:cs typeface="Times New Roman"/>
              </a:rPr>
              <a:t>29 общински </a:t>
            </a:r>
            <a:r>
              <a:rPr dirty="0" sz="1200" spc="-5">
                <a:latin typeface="Times New Roman"/>
                <a:cs typeface="Times New Roman"/>
              </a:rPr>
              <a:t>служители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общините Благоевград, Симитли, Кочериново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Бобошево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преминаха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обучение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ефективно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планиране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прилагане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местни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политики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климата.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3-дневния</a:t>
            </a:r>
            <a:r>
              <a:rPr dirty="0" sz="1200">
                <a:latin typeface="Times New Roman"/>
                <a:cs typeface="Times New Roman"/>
              </a:rPr>
              <a:t> форум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включиха</a:t>
            </a:r>
            <a:r>
              <a:rPr dirty="0" sz="1200">
                <a:latin typeface="Times New Roman"/>
                <a:cs typeface="Times New Roman"/>
              </a:rPr>
              <a:t> експерти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различни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секторни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звена</a:t>
            </a:r>
            <a:r>
              <a:rPr dirty="0" sz="1200">
                <a:latin typeface="Times New Roman"/>
                <a:cs typeface="Times New Roman"/>
              </a:rPr>
              <a:t> в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администрациите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екология, води, отпадъци,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земеделие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гори, транспорт, превенция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защита</a:t>
            </a:r>
            <a:r>
              <a:rPr dirty="0" sz="1200">
                <a:latin typeface="Times New Roman"/>
                <a:cs typeface="Times New Roman"/>
              </a:rPr>
              <a:t> при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бедствия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аварии,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градско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планиране,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инвестиционни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дейности,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стратегическо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планиране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работа</a:t>
            </a:r>
            <a:r>
              <a:rPr dirty="0" sz="1200">
                <a:latin typeface="Times New Roman"/>
                <a:cs typeface="Times New Roman"/>
              </a:rPr>
              <a:t> по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проекти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европейско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друго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финансиране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др.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3400"/>
              </a:lnSpc>
              <a:spcBef>
                <a:spcPts val="795"/>
              </a:spcBef>
            </a:pPr>
            <a:r>
              <a:rPr dirty="0" sz="1200" spc="-5">
                <a:latin typeface="Times New Roman"/>
                <a:cs typeface="Times New Roman"/>
              </a:rPr>
              <a:t>Основен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акцент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обучението</a:t>
            </a:r>
            <a:r>
              <a:rPr dirty="0" sz="1200">
                <a:latin typeface="Times New Roman"/>
                <a:cs typeface="Times New Roman"/>
              </a:rPr>
              <a:t> бяха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практическите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сесии</a:t>
            </a:r>
            <a:r>
              <a:rPr dirty="0" sz="1200">
                <a:latin typeface="Times New Roman"/>
                <a:cs typeface="Times New Roman"/>
              </a:rPr>
              <a:t> за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надграждане</a:t>
            </a:r>
            <a:r>
              <a:rPr dirty="0" sz="1200">
                <a:latin typeface="Times New Roman"/>
                <a:cs typeface="Times New Roman"/>
              </a:rPr>
              <a:t> 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компетенциите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експертизата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общинските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служители</a:t>
            </a:r>
            <a:r>
              <a:rPr dirty="0" sz="1200">
                <a:latin typeface="Times New Roman"/>
                <a:cs typeface="Times New Roman"/>
              </a:rPr>
              <a:t> за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идентифициране</a:t>
            </a:r>
            <a:r>
              <a:rPr dirty="0" sz="1200">
                <a:latin typeface="Times New Roman"/>
                <a:cs typeface="Times New Roman"/>
              </a:rPr>
              <a:t> 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конкретни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мерки</a:t>
            </a:r>
            <a:r>
              <a:rPr dirty="0" sz="1200">
                <a:latin typeface="Times New Roman"/>
                <a:cs typeface="Times New Roman"/>
              </a:rPr>
              <a:t> за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смекчаване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адаптация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към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промени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тяхното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интегриране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местните нормативни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стратегически </a:t>
            </a:r>
            <a:r>
              <a:rPr dirty="0" sz="1200">
                <a:latin typeface="Times New Roman"/>
                <a:cs typeface="Times New Roman"/>
              </a:rPr>
              <a:t>документи. </a:t>
            </a:r>
            <a:r>
              <a:rPr dirty="0" sz="1200" spc="-10">
                <a:latin typeface="Times New Roman"/>
                <a:cs typeface="Times New Roman"/>
              </a:rPr>
              <a:t>Направен </a:t>
            </a:r>
            <a:r>
              <a:rPr dirty="0" sz="1200" spc="-5">
                <a:latin typeface="Times New Roman"/>
                <a:cs typeface="Times New Roman"/>
              </a:rPr>
              <a:t>беше анализ </a:t>
            </a:r>
            <a:r>
              <a:rPr dirty="0" sz="1200">
                <a:latin typeface="Times New Roman"/>
                <a:cs typeface="Times New Roman"/>
              </a:rPr>
              <a:t> на </a:t>
            </a:r>
            <a:r>
              <a:rPr dirty="0" sz="1200" spc="-5">
                <a:latin typeface="Times New Roman"/>
                <a:cs typeface="Times New Roman"/>
              </a:rPr>
              <a:t>уязвимостта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общините към климатичните промени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капацитета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адаптация,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идентифициране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планиране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мерки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разработване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иновативни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решения</a:t>
            </a:r>
            <a:r>
              <a:rPr dirty="0" sz="1200">
                <a:latin typeface="Times New Roman"/>
                <a:cs typeface="Times New Roman"/>
              </a:rPr>
              <a:t> за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справяне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климатичните предизвикателства.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всяка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четирите общини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партньори </a:t>
            </a:r>
            <a:r>
              <a:rPr dirty="0" sz="1200">
                <a:latin typeface="Times New Roman"/>
                <a:cs typeface="Times New Roman"/>
              </a:rPr>
              <a:t> бяха </a:t>
            </a:r>
            <a:r>
              <a:rPr dirty="0" sz="1200" spc="-5">
                <a:latin typeface="Times New Roman"/>
                <a:cs typeface="Times New Roman"/>
              </a:rPr>
              <a:t>определени конкретни дейности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ограничаване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негативното въздействие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специфични климатични явления като засушаване, </a:t>
            </a:r>
            <a:r>
              <a:rPr dirty="0" sz="1200">
                <a:latin typeface="Times New Roman"/>
                <a:cs typeface="Times New Roman"/>
              </a:rPr>
              <a:t>проливни </a:t>
            </a:r>
            <a:r>
              <a:rPr dirty="0" sz="1200" spc="-5">
                <a:latin typeface="Times New Roman"/>
                <a:cs typeface="Times New Roman"/>
              </a:rPr>
              <a:t>дъждове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наводнения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различни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сектори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-5">
                <a:latin typeface="Times New Roman"/>
                <a:cs typeface="Times New Roman"/>
              </a:rPr>
              <a:t> социално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икономическия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живот.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03400"/>
              </a:lnSpc>
              <a:spcBef>
                <a:spcPts val="800"/>
              </a:spcBef>
            </a:pPr>
            <a:r>
              <a:rPr dirty="0" sz="1200" spc="-5">
                <a:latin typeface="Times New Roman"/>
                <a:cs typeface="Times New Roman"/>
              </a:rPr>
              <a:t>Особено полезни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общинските служители бяха тематичните сесии, посветени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добри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практики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методология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разработване </a:t>
            </a:r>
            <a:r>
              <a:rPr dirty="0" sz="1200">
                <a:latin typeface="Times New Roman"/>
                <a:cs typeface="Times New Roman"/>
              </a:rPr>
              <a:t>на политики по </a:t>
            </a:r>
            <a:r>
              <a:rPr dirty="0" sz="1200" spc="-5">
                <a:latin typeface="Times New Roman"/>
                <a:cs typeface="Times New Roman"/>
              </a:rPr>
              <a:t>климата както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България, </a:t>
            </a:r>
            <a:r>
              <a:rPr dirty="0" sz="1200">
                <a:latin typeface="Times New Roman"/>
                <a:cs typeface="Times New Roman"/>
              </a:rPr>
              <a:t>така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в </a:t>
            </a:r>
            <a:r>
              <a:rPr dirty="0" sz="1200" spc="-5">
                <a:latin typeface="Times New Roman"/>
                <a:cs typeface="Times New Roman"/>
              </a:rPr>
              <a:t>Норвегия. Фокусът </a:t>
            </a:r>
            <a:r>
              <a:rPr dirty="0" sz="1200">
                <a:latin typeface="Times New Roman"/>
                <a:cs typeface="Times New Roman"/>
              </a:rPr>
              <a:t>бе </a:t>
            </a:r>
            <a:r>
              <a:rPr dirty="0" sz="1200" spc="-5">
                <a:latin typeface="Times New Roman"/>
                <a:cs typeface="Times New Roman"/>
              </a:rPr>
              <a:t>поставен върху представянето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инструменти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ефективно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планиране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мониторинг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политики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климата </a:t>
            </a:r>
            <a:r>
              <a:rPr dirty="0" sz="1200">
                <a:latin typeface="Times New Roman"/>
                <a:cs typeface="Times New Roman"/>
              </a:rPr>
              <a:t>в Норвегия, </a:t>
            </a:r>
            <a:r>
              <a:rPr dirty="0" sz="1200" spc="-5">
                <a:latin typeface="Times New Roman"/>
                <a:cs typeface="Times New Roman"/>
              </a:rPr>
              <a:t>конкретни примери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дейности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мерки, прилагани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норвежките общини, </a:t>
            </a:r>
            <a:r>
              <a:rPr dirty="0" sz="1200">
                <a:latin typeface="Times New Roman"/>
                <a:cs typeface="Times New Roman"/>
              </a:rPr>
              <a:t>добри </a:t>
            </a:r>
            <a:r>
              <a:rPr dirty="0" sz="1200" spc="-5">
                <a:latin typeface="Times New Roman"/>
                <a:cs typeface="Times New Roman"/>
              </a:rPr>
              <a:t>практики за взаимодействие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между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различните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заинтересовани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страни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-5">
                <a:latin typeface="Times New Roman"/>
                <a:cs typeface="Times New Roman"/>
              </a:rPr>
              <a:t> местно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ниво.</a:t>
            </a:r>
            <a:endParaRPr sz="1200">
              <a:latin typeface="Times New Roman"/>
              <a:cs typeface="Times New Roman"/>
            </a:endParaRPr>
          </a:p>
          <a:p>
            <a:pPr algn="just" marL="12700" marR="11430">
              <a:lnSpc>
                <a:spcPct val="103299"/>
              </a:lnSpc>
              <a:spcBef>
                <a:spcPts val="805"/>
              </a:spcBef>
            </a:pP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рамките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програмата </a:t>
            </a:r>
            <a:r>
              <a:rPr dirty="0" sz="1200">
                <a:latin typeface="Times New Roman"/>
                <a:cs typeface="Times New Roman"/>
              </a:rPr>
              <a:t>бяха </a:t>
            </a:r>
            <a:r>
              <a:rPr dirty="0" sz="1200" spc="-5">
                <a:latin typeface="Times New Roman"/>
                <a:cs typeface="Times New Roman"/>
              </a:rPr>
              <a:t>разгледани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целите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устойчиво развитие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ООН </a:t>
            </a:r>
            <a:r>
              <a:rPr dirty="0" sz="1200">
                <a:latin typeface="Times New Roman"/>
                <a:cs typeface="Times New Roman"/>
              </a:rPr>
              <a:t>2030,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европейското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национално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законодателство</a:t>
            </a:r>
            <a:r>
              <a:rPr dirty="0" sz="1200">
                <a:latin typeface="Times New Roman"/>
                <a:cs typeface="Times New Roman"/>
              </a:rPr>
              <a:t> в </a:t>
            </a:r>
            <a:r>
              <a:rPr dirty="0" sz="1200" spc="-5">
                <a:latin typeface="Times New Roman"/>
                <a:cs typeface="Times New Roman"/>
              </a:rPr>
              <a:t>областта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климата.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03499"/>
              </a:lnSpc>
              <a:spcBef>
                <a:spcPts val="800"/>
              </a:spcBef>
            </a:pPr>
            <a:r>
              <a:rPr dirty="0" sz="1200">
                <a:latin typeface="Times New Roman"/>
                <a:cs typeface="Times New Roman"/>
              </a:rPr>
              <a:t>Един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значимите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резултати</a:t>
            </a:r>
            <a:r>
              <a:rPr dirty="0" sz="1200">
                <a:latin typeface="Times New Roman"/>
                <a:cs typeface="Times New Roman"/>
              </a:rPr>
              <a:t> от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обучението</a:t>
            </a:r>
            <a:r>
              <a:rPr dirty="0" sz="1200">
                <a:latin typeface="Times New Roman"/>
                <a:cs typeface="Times New Roman"/>
              </a:rPr>
              <a:t> бе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постигане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разбиране</a:t>
            </a:r>
            <a:r>
              <a:rPr dirty="0" sz="1200">
                <a:latin typeface="Times New Roman"/>
                <a:cs typeface="Times New Roman"/>
              </a:rPr>
              <a:t> за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необходимостта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планиране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предприемане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реални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ориентирани към резултати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действия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намаляване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климатичната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уязвимост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общините,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приноса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местните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политики</a:t>
            </a:r>
            <a:r>
              <a:rPr dirty="0" sz="1200">
                <a:latin typeface="Times New Roman"/>
                <a:cs typeface="Times New Roman"/>
              </a:rPr>
              <a:t> за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постигане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глобалните</a:t>
            </a:r>
            <a:r>
              <a:rPr dirty="0" sz="1200">
                <a:latin typeface="Times New Roman"/>
                <a:cs typeface="Times New Roman"/>
              </a:rPr>
              <a:t> цели,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свързани</a:t>
            </a:r>
            <a:r>
              <a:rPr dirty="0" sz="1200">
                <a:latin typeface="Times New Roman"/>
                <a:cs typeface="Times New Roman"/>
              </a:rPr>
              <a:t> с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климата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климатичната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неутралност. Участниците </a:t>
            </a:r>
            <a:r>
              <a:rPr dirty="0" sz="1200">
                <a:latin typeface="Times New Roman"/>
                <a:cs typeface="Times New Roman"/>
              </a:rPr>
              <a:t>в обучението </a:t>
            </a:r>
            <a:r>
              <a:rPr dirty="0" sz="1200" spc="-5">
                <a:latin typeface="Times New Roman"/>
                <a:cs typeface="Times New Roman"/>
              </a:rPr>
              <a:t>се </a:t>
            </a:r>
            <a:r>
              <a:rPr dirty="0" sz="1200">
                <a:latin typeface="Times New Roman"/>
                <a:cs typeface="Times New Roman"/>
              </a:rPr>
              <a:t>обединиха </a:t>
            </a:r>
            <a:r>
              <a:rPr dirty="0" sz="1200" spc="-5">
                <a:latin typeface="Times New Roman"/>
                <a:cs typeface="Times New Roman"/>
              </a:rPr>
              <a:t>около посланието: „Ние </a:t>
            </a:r>
            <a:r>
              <a:rPr dirty="0" sz="1200">
                <a:latin typeface="Times New Roman"/>
                <a:cs typeface="Times New Roman"/>
              </a:rPr>
              <a:t>не </a:t>
            </a:r>
            <a:r>
              <a:rPr dirty="0" sz="1200" spc="-5">
                <a:latin typeface="Times New Roman"/>
                <a:cs typeface="Times New Roman"/>
              </a:rPr>
              <a:t>сме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наследили Земята </a:t>
            </a:r>
            <a:r>
              <a:rPr dirty="0" sz="1200">
                <a:latin typeface="Times New Roman"/>
                <a:cs typeface="Times New Roman"/>
              </a:rPr>
              <a:t>от нашите предци, а </a:t>
            </a:r>
            <a:r>
              <a:rPr dirty="0" sz="1200" spc="-5">
                <a:latin typeface="Times New Roman"/>
                <a:cs typeface="Times New Roman"/>
              </a:rPr>
              <a:t>сме </a:t>
            </a:r>
            <a:r>
              <a:rPr dirty="0" sz="1200">
                <a:latin typeface="Times New Roman"/>
                <a:cs typeface="Times New Roman"/>
              </a:rPr>
              <a:t>я </a:t>
            </a:r>
            <a:r>
              <a:rPr dirty="0" sz="1200" spc="-5">
                <a:latin typeface="Times New Roman"/>
                <a:cs typeface="Times New Roman"/>
              </a:rPr>
              <a:t>взели назаем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нашите деца“(американска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поговорка).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376" y="9484433"/>
            <a:ext cx="5804535" cy="662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68275">
              <a:lnSpc>
                <a:spcPct val="100000"/>
              </a:lnSpc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2"/>
              </a:rPr>
              <a:t>www.eeagrants.bg</a:t>
            </a:r>
            <a:endParaRPr sz="1100">
              <a:latin typeface="Arial MT"/>
              <a:cs typeface="Arial MT"/>
            </a:endParaRPr>
          </a:p>
          <a:p>
            <a:pPr algn="ctr" marL="12700" marR="5080" indent="635">
              <a:lnSpc>
                <a:spcPct val="103899"/>
              </a:lnSpc>
              <a:spcBef>
                <a:spcPts val="409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i="1">
                <a:latin typeface="Times New Roman"/>
                <a:cs typeface="Times New Roman"/>
              </a:rPr>
              <a:t> 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Договор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i="1">
                <a:latin typeface="Times New Roman"/>
                <a:cs typeface="Times New Roman"/>
              </a:rPr>
              <a:t> подкрепа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spc="-2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Програма „Опазване на околната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 промени“</a:t>
            </a:r>
            <a:r>
              <a:rPr dirty="0" sz="900" spc="3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i="1">
                <a:latin typeface="Times New Roman"/>
                <a:cs typeface="Times New Roman"/>
              </a:rPr>
              <a:t>ЕИП </a:t>
            </a:r>
            <a:r>
              <a:rPr dirty="0" sz="900" spc="-5" i="1">
                <a:latin typeface="Times New Roman"/>
                <a:cs typeface="Times New Roman"/>
              </a:rPr>
              <a:t>2014-2021.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1345438"/>
            <a:ext cx="5789295" cy="545973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algn="just" marL="12700" marR="5080">
              <a:lnSpc>
                <a:spcPct val="103299"/>
              </a:lnSpc>
              <a:spcBef>
                <a:spcPts val="50"/>
              </a:spcBef>
            </a:pP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провеждане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обучението</a:t>
            </a:r>
            <a:r>
              <a:rPr dirty="0" sz="1200">
                <a:latin typeface="Times New Roman"/>
                <a:cs typeface="Times New Roman"/>
              </a:rPr>
              <a:t> бяха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привлечени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лектори</a:t>
            </a:r>
            <a:r>
              <a:rPr dirty="0" sz="1200">
                <a:latin typeface="Times New Roman"/>
                <a:cs typeface="Times New Roman"/>
              </a:rPr>
              <a:t> от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България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Норвегия</a:t>
            </a:r>
            <a:r>
              <a:rPr dirty="0" sz="1200">
                <a:latin typeface="Times New Roman"/>
                <a:cs typeface="Times New Roman"/>
              </a:rPr>
              <a:t> с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дългогодишен </a:t>
            </a:r>
            <a:r>
              <a:rPr dirty="0" sz="1200" spc="-5">
                <a:latin typeface="Times New Roman"/>
                <a:cs typeface="Times New Roman"/>
              </a:rPr>
              <a:t>опит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експертиза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планирането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провеждането </a:t>
            </a:r>
            <a:r>
              <a:rPr dirty="0" sz="1200">
                <a:latin typeface="Times New Roman"/>
                <a:cs typeface="Times New Roman"/>
              </a:rPr>
              <a:t>на политики на </a:t>
            </a:r>
            <a:r>
              <a:rPr dirty="0" sz="1200" spc="-5">
                <a:latin typeface="Times New Roman"/>
                <a:cs typeface="Times New Roman"/>
              </a:rPr>
              <a:t>местно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ниво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 областта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климата:</a:t>
            </a:r>
            <a:endParaRPr sz="1200">
              <a:latin typeface="Times New Roman"/>
              <a:cs typeface="Times New Roman"/>
            </a:endParaRPr>
          </a:p>
          <a:p>
            <a:pPr algn="just" marL="12700" marR="9525">
              <a:lnSpc>
                <a:spcPct val="103299"/>
              </a:lnSpc>
              <a:spcBef>
                <a:spcPts val="805"/>
              </a:spcBef>
            </a:pPr>
            <a:r>
              <a:rPr dirty="0" sz="1200" spc="-5">
                <a:latin typeface="Times New Roman"/>
                <a:cs typeface="Times New Roman"/>
              </a:rPr>
              <a:t>Руска Бояджиева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Експерт „Стратегическо планиране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местни политики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околна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среда“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40"/>
              </a:spcBef>
            </a:pPr>
            <a:r>
              <a:rPr dirty="0" sz="1200">
                <a:latin typeface="Times New Roman"/>
                <a:cs typeface="Times New Roman"/>
              </a:rPr>
              <a:t>Силвия </a:t>
            </a:r>
            <a:r>
              <a:rPr dirty="0" sz="1200" spc="-5">
                <a:latin typeface="Times New Roman"/>
                <a:cs typeface="Times New Roman"/>
              </a:rPr>
              <a:t>Горанова</a:t>
            </a:r>
            <a:r>
              <a:rPr dirty="0" sz="1200">
                <a:latin typeface="Times New Roman"/>
                <a:cs typeface="Times New Roman"/>
              </a:rPr>
              <a:t> 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Експерт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„Климатични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политики</a:t>
            </a:r>
            <a:r>
              <a:rPr dirty="0" sz="1200">
                <a:latin typeface="Times New Roman"/>
                <a:cs typeface="Times New Roman"/>
              </a:rPr>
              <a:t> и </a:t>
            </a:r>
            <a:r>
              <a:rPr dirty="0" sz="1200" spc="-5">
                <a:latin typeface="Times New Roman"/>
                <a:cs typeface="Times New Roman"/>
              </a:rPr>
              <a:t>природно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базирани</a:t>
            </a:r>
            <a:r>
              <a:rPr dirty="0" sz="1200">
                <a:latin typeface="Times New Roman"/>
                <a:cs typeface="Times New Roman"/>
              </a:rPr>
              <a:t> решения“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>
              <a:lnSpc>
                <a:spcPct val="103499"/>
              </a:lnSpc>
              <a:spcBef>
                <a:spcPts val="800"/>
              </a:spcBef>
            </a:pPr>
            <a:r>
              <a:rPr dirty="0" sz="1200">
                <a:latin typeface="Times New Roman"/>
                <a:cs typeface="Times New Roman"/>
              </a:rPr>
              <a:t>Катаржина </a:t>
            </a:r>
            <a:r>
              <a:rPr dirty="0" sz="1200" spc="-5">
                <a:latin typeface="Times New Roman"/>
                <a:cs typeface="Times New Roman"/>
              </a:rPr>
              <a:t>Ана Казимиршчук </a:t>
            </a:r>
            <a:r>
              <a:rPr dirty="0" sz="1200">
                <a:latin typeface="Times New Roman"/>
                <a:cs typeface="Times New Roman"/>
              </a:rPr>
              <a:t>– Старши </a:t>
            </a:r>
            <a:r>
              <a:rPr dirty="0" sz="1200" spc="-5">
                <a:latin typeface="Times New Roman"/>
                <a:cs typeface="Times New Roman"/>
              </a:rPr>
              <a:t>експерт „Управление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проекти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областта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технологичния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трансфер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иновациите“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IDNА, Норвегия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партньор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проекта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>
              <a:lnSpc>
                <a:spcPct val="103299"/>
              </a:lnSpc>
              <a:spcBef>
                <a:spcPts val="805"/>
              </a:spcBef>
            </a:pPr>
            <a:r>
              <a:rPr dirty="0" sz="1200" spc="-5">
                <a:latin typeface="Times New Roman"/>
                <a:cs typeface="Times New Roman"/>
              </a:rPr>
              <a:t>Малгорзата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Рудничка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Главен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съветник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въпросите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иновациите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публичния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сектор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10">
                <a:latin typeface="Times New Roman"/>
                <a:cs typeface="Times New Roman"/>
              </a:rPr>
              <a:t>IDNА,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Норвегия</a:t>
            </a:r>
            <a:r>
              <a:rPr dirty="0" sz="1200">
                <a:latin typeface="Times New Roman"/>
                <a:cs typeface="Times New Roman"/>
              </a:rPr>
              <a:t> – партньор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проекта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03299"/>
              </a:lnSpc>
              <a:spcBef>
                <a:spcPts val="805"/>
              </a:spcBef>
            </a:pPr>
            <a:r>
              <a:rPr dirty="0" sz="1200" spc="-5">
                <a:latin typeface="Times New Roman"/>
                <a:cs typeface="Times New Roman"/>
              </a:rPr>
              <a:t>Обучените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служители</a:t>
            </a:r>
            <a:r>
              <a:rPr dirty="0" sz="1200">
                <a:latin typeface="Times New Roman"/>
                <a:cs typeface="Times New Roman"/>
              </a:rPr>
              <a:t> ще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бъдат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ангажирани</a:t>
            </a:r>
            <a:r>
              <a:rPr dirty="0" sz="1200">
                <a:latin typeface="Times New Roman"/>
                <a:cs typeface="Times New Roman"/>
              </a:rPr>
              <a:t> с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изготвяне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общински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планове</a:t>
            </a:r>
            <a:r>
              <a:rPr dirty="0" sz="1200">
                <a:latin typeface="Times New Roman"/>
                <a:cs typeface="Times New Roman"/>
              </a:rPr>
              <a:t> за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намаляване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емисиите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парникови газове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адаптиране към изменението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климата,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които да </a:t>
            </a:r>
            <a:r>
              <a:rPr dirty="0" sz="1200" spc="-5">
                <a:latin typeface="Times New Roman"/>
                <a:cs typeface="Times New Roman"/>
              </a:rPr>
              <a:t>бъдат приети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Общинските съвети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приложени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практика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общините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Благоевград,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Симитли,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Кочериново</a:t>
            </a:r>
            <a:r>
              <a:rPr dirty="0" sz="1200">
                <a:latin typeface="Times New Roman"/>
                <a:cs typeface="Times New Roman"/>
              </a:rPr>
              <a:t> и </a:t>
            </a:r>
            <a:r>
              <a:rPr dirty="0" sz="1200" spc="-5">
                <a:latin typeface="Times New Roman"/>
                <a:cs typeface="Times New Roman"/>
              </a:rPr>
              <a:t>Бобошево.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55"/>
              </a:spcBef>
            </a:pPr>
            <a:r>
              <a:rPr dirty="0" sz="1200" spc="-5">
                <a:latin typeface="Times New Roman"/>
                <a:cs typeface="Times New Roman"/>
              </a:rPr>
              <a:t>Обучението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организира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Община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Бобошево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IDNА,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Норвегия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рамките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</a:t>
            </a:r>
            <a:endParaRPr sz="1200">
              <a:latin typeface="Times New Roman"/>
              <a:cs typeface="Times New Roman"/>
            </a:endParaRPr>
          </a:p>
          <a:p>
            <a:pPr algn="just" marL="12700" marR="10160">
              <a:lnSpc>
                <a:spcPct val="103400"/>
              </a:lnSpc>
            </a:pPr>
            <a:r>
              <a:rPr dirty="0" sz="1200" spc="-5">
                <a:latin typeface="Times New Roman"/>
                <a:cs typeface="Times New Roman"/>
              </a:rPr>
              <a:t>„Прилагане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мерки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успешна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адаптация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към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промени“</a:t>
            </a:r>
            <a:r>
              <a:rPr dirty="0" sz="1200">
                <a:latin typeface="Times New Roman"/>
                <a:cs typeface="Times New Roman"/>
              </a:rPr>
              <a:t> №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BGENVIRONMENT-4.003-0017, финансиран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Програма „Опазване </a:t>
            </a:r>
            <a:r>
              <a:rPr dirty="0" sz="1200">
                <a:latin typeface="Times New Roman"/>
                <a:cs typeface="Times New Roman"/>
              </a:rPr>
              <a:t>на околната </a:t>
            </a:r>
            <a:r>
              <a:rPr dirty="0" sz="1200" spc="-5">
                <a:latin typeface="Times New Roman"/>
                <a:cs typeface="Times New Roman"/>
              </a:rPr>
              <a:t>среда 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-5">
                <a:latin typeface="Times New Roman"/>
                <a:cs typeface="Times New Roman"/>
              </a:rPr>
              <a:t> климатични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промени“ чрез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ФМ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ЕИП </a:t>
            </a:r>
            <a:r>
              <a:rPr dirty="0" sz="1200">
                <a:latin typeface="Times New Roman"/>
                <a:cs typeface="Times New Roman"/>
              </a:rPr>
              <a:t>2014-2021.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03299"/>
              </a:lnSpc>
              <a:spcBef>
                <a:spcPts val="800"/>
              </a:spcBef>
            </a:pPr>
            <a:r>
              <a:rPr dirty="0" sz="1200" spc="-5" i="1">
                <a:latin typeface="Times New Roman"/>
                <a:cs typeface="Times New Roman"/>
              </a:rPr>
              <a:t>Цялата отговорност за съдържанието на публикацията се носи </a:t>
            </a:r>
            <a:r>
              <a:rPr dirty="0" sz="1200" i="1">
                <a:latin typeface="Times New Roman"/>
                <a:cs typeface="Times New Roman"/>
              </a:rPr>
              <a:t>от </a:t>
            </a:r>
            <a:r>
              <a:rPr dirty="0" sz="1200" spc="-5" i="1">
                <a:latin typeface="Times New Roman"/>
                <a:cs typeface="Times New Roman"/>
              </a:rPr>
              <a:t>Община Бобошево </a:t>
            </a:r>
            <a:r>
              <a:rPr dirty="0" sz="1200" spc="-28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и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при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никакви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обстоятелства</a:t>
            </a:r>
            <a:r>
              <a:rPr dirty="0" sz="1200" i="1">
                <a:latin typeface="Times New Roman"/>
                <a:cs typeface="Times New Roman"/>
              </a:rPr>
              <a:t> не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може</a:t>
            </a:r>
            <a:r>
              <a:rPr dirty="0" sz="1200" i="1">
                <a:latin typeface="Times New Roman"/>
                <a:cs typeface="Times New Roman"/>
              </a:rPr>
              <a:t> да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се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счита,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че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този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документ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отразява </a:t>
            </a:r>
            <a:r>
              <a:rPr dirty="0" sz="1200" i="1">
                <a:latin typeface="Times New Roman"/>
                <a:cs typeface="Times New Roman"/>
              </a:rPr>
              <a:t> официалното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становище</a:t>
            </a:r>
            <a:r>
              <a:rPr dirty="0" sz="1200" i="1">
                <a:latin typeface="Times New Roman"/>
                <a:cs typeface="Times New Roman"/>
              </a:rPr>
              <a:t> на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Програмния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оператор</a:t>
            </a:r>
            <a:r>
              <a:rPr dirty="0" sz="1200" i="1">
                <a:latin typeface="Times New Roman"/>
                <a:cs typeface="Times New Roman"/>
              </a:rPr>
              <a:t> и/или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Офиса</a:t>
            </a:r>
            <a:r>
              <a:rPr dirty="0" sz="1200" i="1">
                <a:latin typeface="Times New Roman"/>
                <a:cs typeface="Times New Roman"/>
              </a:rPr>
              <a:t> на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Финансовия 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механизъм.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b="1" i="1">
                <a:latin typeface="Arial"/>
                <a:cs typeface="Arial"/>
              </a:rPr>
              <a:t>РАБОТИМ</a:t>
            </a:r>
            <a:r>
              <a:rPr dirty="0" sz="1100" spc="-15" b="1" i="1"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ЗАЕДНО</a:t>
            </a:r>
            <a:r>
              <a:rPr dirty="0" sz="1100" b="1" i="1"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ЗА </a:t>
            </a:r>
            <a:r>
              <a:rPr dirty="0" sz="1100" spc="-5" b="1" i="1">
                <a:solidFill>
                  <a:srgbClr val="008000"/>
                </a:solidFill>
                <a:latin typeface="Arial"/>
                <a:cs typeface="Arial"/>
              </a:rPr>
              <a:t>ПО-ЗЕЛЕНА</a:t>
            </a:r>
            <a:r>
              <a:rPr dirty="0" sz="1100" spc="-10" b="1" i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ЕВРОПА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5789" y="7064502"/>
            <a:ext cx="561975" cy="7238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90164" y="7054977"/>
            <a:ext cx="542584" cy="71398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95165" y="7093077"/>
            <a:ext cx="514350" cy="6762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33340" y="7064502"/>
            <a:ext cx="571500" cy="7238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95015" y="7131177"/>
            <a:ext cx="1047750" cy="56197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30376" y="9484433"/>
            <a:ext cx="5804535" cy="662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68275">
              <a:lnSpc>
                <a:spcPct val="100000"/>
              </a:lnSpc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7"/>
              </a:rPr>
              <a:t>www.eeagrants.bg</a:t>
            </a:r>
            <a:endParaRPr sz="1100">
              <a:latin typeface="Arial MT"/>
              <a:cs typeface="Arial MT"/>
            </a:endParaRPr>
          </a:p>
          <a:p>
            <a:pPr algn="ctr" marL="12700" marR="5080" indent="635">
              <a:lnSpc>
                <a:spcPct val="103899"/>
              </a:lnSpc>
              <a:spcBef>
                <a:spcPts val="409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i="1">
                <a:latin typeface="Times New Roman"/>
                <a:cs typeface="Times New Roman"/>
              </a:rPr>
              <a:t> 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Договор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i="1">
                <a:latin typeface="Times New Roman"/>
                <a:cs typeface="Times New Roman"/>
              </a:rPr>
              <a:t> подкрепа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spc="-2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Програма „Опазване на околната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 промени“</a:t>
            </a:r>
            <a:r>
              <a:rPr dirty="0" sz="900" spc="3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i="1">
                <a:latin typeface="Times New Roman"/>
                <a:cs typeface="Times New Roman"/>
              </a:rPr>
              <a:t>ЕИП </a:t>
            </a:r>
            <a:r>
              <a:rPr dirty="0" sz="900" spc="-5" i="1">
                <a:latin typeface="Times New Roman"/>
                <a:cs typeface="Times New Roman"/>
              </a:rPr>
              <a:t>2014-2021.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Yanislava Vangelova</dc:creator>
  <dcterms:created xsi:type="dcterms:W3CDTF">2024-05-31T17:08:03Z</dcterms:created>
  <dcterms:modified xsi:type="dcterms:W3CDTF">2024-05-31T17:08:03Z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2024-03-26T00:00:00Z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2024-05-31T00:00:00Z</vt:filetime>
  </property>
</Properties>
</file>