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03515" y="520238"/>
            <a:ext cx="5748959" cy="68799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755650" y="9583140"/>
            <a:ext cx="2117725" cy="0"/>
          </a:xfrm>
          <a:custGeom>
            <a:avLst/>
            <a:gdLst/>
            <a:ahLst/>
            <a:cxnLst/>
            <a:rect l="l" t="t" r="r" b="b"/>
            <a:pathLst>
              <a:path w="2117725" h="0">
                <a:moveTo>
                  <a:pt x="0" y="0"/>
                </a:moveTo>
                <a:lnTo>
                  <a:pt x="2117725" y="0"/>
                </a:lnTo>
              </a:path>
            </a:pathLst>
          </a:custGeom>
          <a:ln w="133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4759959" y="9583140"/>
            <a:ext cx="1951989" cy="0"/>
          </a:xfrm>
          <a:custGeom>
            <a:avLst/>
            <a:gdLst/>
            <a:ahLst/>
            <a:cxnLst/>
            <a:rect l="l" t="t" r="r" b="b"/>
            <a:pathLst>
              <a:path w="1951990" h="0">
                <a:moveTo>
                  <a:pt x="0" y="0"/>
                </a:moveTo>
                <a:lnTo>
                  <a:pt x="1951989" y="0"/>
                </a:lnTo>
              </a:path>
            </a:pathLst>
          </a:custGeom>
          <a:ln w="133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eeagrants.bg/" TargetMode="Externa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.jpg"/><Relationship Id="rId5" Type="http://schemas.openxmlformats.org/officeDocument/2006/relationships/image" Target="../media/image5.jpg"/><Relationship Id="rId6" Type="http://schemas.openxmlformats.org/officeDocument/2006/relationships/image" Target="../media/image6.jpg"/><Relationship Id="rId7" Type="http://schemas.openxmlformats.org/officeDocument/2006/relationships/hyperlink" Target="http://www.eeagrants.bg/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6764" y="1346961"/>
            <a:ext cx="5789295" cy="7927340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768350" marR="763905" indent="118745">
              <a:lnSpc>
                <a:spcPct val="102699"/>
              </a:lnSpc>
              <a:spcBef>
                <a:spcPts val="65"/>
              </a:spcBef>
            </a:pPr>
            <a:r>
              <a:rPr dirty="0" sz="1100" spc="-5" b="1">
                <a:latin typeface="Times New Roman"/>
                <a:cs typeface="Times New Roman"/>
              </a:rPr>
              <a:t>ОБЩИНСКИ СЛУЖИТЕЛИ </a:t>
            </a:r>
            <a:r>
              <a:rPr dirty="0" sz="1100" b="1">
                <a:latin typeface="Times New Roman"/>
                <a:cs typeface="Times New Roman"/>
              </a:rPr>
              <a:t>ОТ </a:t>
            </a:r>
            <a:r>
              <a:rPr dirty="0" sz="1100" spc="-5" b="1">
                <a:latin typeface="Times New Roman"/>
                <a:cs typeface="Times New Roman"/>
              </a:rPr>
              <a:t>ЮГОЗАПАДНА БЪЛГАРИЯ </a:t>
            </a:r>
            <a:r>
              <a:rPr dirty="0" sz="1100" b="1">
                <a:latin typeface="Times New Roman"/>
                <a:cs typeface="Times New Roman"/>
              </a:rPr>
              <a:t> </a:t>
            </a:r>
            <a:r>
              <a:rPr dirty="0" sz="1100" spc="-5" b="1">
                <a:latin typeface="Times New Roman"/>
                <a:cs typeface="Times New Roman"/>
              </a:rPr>
              <a:t>СЕ ОБУЧАВАХА</a:t>
            </a:r>
            <a:r>
              <a:rPr dirty="0" sz="1100" b="1">
                <a:latin typeface="Times New Roman"/>
                <a:cs typeface="Times New Roman"/>
              </a:rPr>
              <a:t> В</a:t>
            </a:r>
            <a:r>
              <a:rPr dirty="0" sz="1100" spc="5" b="1">
                <a:latin typeface="Times New Roman"/>
                <a:cs typeface="Times New Roman"/>
              </a:rPr>
              <a:t> </a:t>
            </a:r>
            <a:r>
              <a:rPr dirty="0" sz="1100" spc="-5" b="1">
                <a:latin typeface="Times New Roman"/>
                <a:cs typeface="Times New Roman"/>
              </a:rPr>
              <a:t>ЕФЕКТИВНО ПЛАНИРАНЕ</a:t>
            </a:r>
            <a:r>
              <a:rPr dirty="0" sz="1100" b="1">
                <a:latin typeface="Times New Roman"/>
                <a:cs typeface="Times New Roman"/>
              </a:rPr>
              <a:t> И</a:t>
            </a:r>
            <a:r>
              <a:rPr dirty="0" sz="1100" spc="-10" b="1">
                <a:latin typeface="Times New Roman"/>
                <a:cs typeface="Times New Roman"/>
              </a:rPr>
              <a:t> </a:t>
            </a:r>
            <a:r>
              <a:rPr dirty="0" sz="1100" spc="-5" b="1">
                <a:latin typeface="Times New Roman"/>
                <a:cs typeface="Times New Roman"/>
              </a:rPr>
              <a:t>ПРИЛАГАНЕ</a:t>
            </a:r>
            <a:endParaRPr sz="1100">
              <a:latin typeface="Times New Roman"/>
              <a:cs typeface="Times New Roman"/>
            </a:endParaRPr>
          </a:p>
          <a:p>
            <a:pPr marL="1499870">
              <a:lnSpc>
                <a:spcPct val="100000"/>
              </a:lnSpc>
              <a:spcBef>
                <a:spcPts val="50"/>
              </a:spcBef>
            </a:pPr>
            <a:r>
              <a:rPr dirty="0" sz="1100" b="1">
                <a:latin typeface="Times New Roman"/>
                <a:cs typeface="Times New Roman"/>
              </a:rPr>
              <a:t>НА</a:t>
            </a:r>
            <a:r>
              <a:rPr dirty="0" sz="1100" spc="-10" b="1">
                <a:latin typeface="Times New Roman"/>
                <a:cs typeface="Times New Roman"/>
              </a:rPr>
              <a:t> </a:t>
            </a:r>
            <a:r>
              <a:rPr dirty="0" sz="1100" spc="-5" b="1">
                <a:latin typeface="Times New Roman"/>
                <a:cs typeface="Times New Roman"/>
              </a:rPr>
              <a:t>МЕСТНИ</a:t>
            </a:r>
            <a:r>
              <a:rPr dirty="0" sz="1100" spc="-10" b="1">
                <a:latin typeface="Times New Roman"/>
                <a:cs typeface="Times New Roman"/>
              </a:rPr>
              <a:t> </a:t>
            </a:r>
            <a:r>
              <a:rPr dirty="0" sz="1100" spc="-5" b="1">
                <a:latin typeface="Times New Roman"/>
                <a:cs typeface="Times New Roman"/>
              </a:rPr>
              <a:t>ПОЛИТИКИ ПО</a:t>
            </a:r>
            <a:r>
              <a:rPr dirty="0" sz="1100" spc="5" b="1">
                <a:latin typeface="Times New Roman"/>
                <a:cs typeface="Times New Roman"/>
              </a:rPr>
              <a:t> </a:t>
            </a:r>
            <a:r>
              <a:rPr dirty="0" sz="1100" spc="-5" b="1">
                <a:latin typeface="Times New Roman"/>
                <a:cs typeface="Times New Roman"/>
              </a:rPr>
              <a:t>КЛИМАТА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50">
              <a:latin typeface="Times New Roman"/>
              <a:cs typeface="Times New Roman"/>
            </a:endParaRPr>
          </a:p>
          <a:p>
            <a:pPr algn="r" marL="3327400" marR="8255" indent="-386080">
              <a:lnSpc>
                <a:spcPct val="103299"/>
              </a:lnSpc>
              <a:spcBef>
                <a:spcPts val="5"/>
              </a:spcBef>
            </a:pPr>
            <a:r>
              <a:rPr dirty="0" sz="1200" spc="-40" i="1">
                <a:latin typeface="Times New Roman"/>
                <a:cs typeface="Times New Roman"/>
              </a:rPr>
              <a:t>„Тези, </a:t>
            </a:r>
            <a:r>
              <a:rPr dirty="0" sz="1200" spc="-10" i="1">
                <a:latin typeface="Times New Roman"/>
                <a:cs typeface="Times New Roman"/>
              </a:rPr>
              <a:t>които </a:t>
            </a:r>
            <a:r>
              <a:rPr dirty="0" sz="1200" i="1">
                <a:latin typeface="Times New Roman"/>
                <a:cs typeface="Times New Roman"/>
              </a:rPr>
              <a:t>имат привилегията да знаят, </a:t>
            </a:r>
            <a:r>
              <a:rPr dirty="0" sz="1200" spc="-285" i="1">
                <a:latin typeface="Times New Roman"/>
                <a:cs typeface="Times New Roman"/>
              </a:rPr>
              <a:t> </a:t>
            </a:r>
            <a:r>
              <a:rPr dirty="0" sz="1200" spc="-5" i="1">
                <a:latin typeface="Times New Roman"/>
                <a:cs typeface="Times New Roman"/>
              </a:rPr>
              <a:t>имат</a:t>
            </a:r>
            <a:r>
              <a:rPr dirty="0" sz="1200" spc="-10" i="1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и</a:t>
            </a:r>
            <a:r>
              <a:rPr dirty="0" sz="1200" spc="-5" i="1">
                <a:latin typeface="Times New Roman"/>
                <a:cs typeface="Times New Roman"/>
              </a:rPr>
              <a:t> </a:t>
            </a:r>
            <a:r>
              <a:rPr dirty="0" sz="1200" spc="-10" i="1">
                <a:latin typeface="Times New Roman"/>
                <a:cs typeface="Times New Roman"/>
              </a:rPr>
              <a:t>задължението </a:t>
            </a:r>
            <a:r>
              <a:rPr dirty="0" sz="1200" i="1">
                <a:latin typeface="Times New Roman"/>
                <a:cs typeface="Times New Roman"/>
              </a:rPr>
              <a:t>да </a:t>
            </a:r>
            <a:r>
              <a:rPr dirty="0" sz="1200" spc="-5" i="1">
                <a:latin typeface="Times New Roman"/>
                <a:cs typeface="Times New Roman"/>
              </a:rPr>
              <a:t>действат“</a:t>
            </a:r>
            <a:endParaRPr sz="1200">
              <a:latin typeface="Times New Roman"/>
              <a:cs typeface="Times New Roman"/>
            </a:endParaRPr>
          </a:p>
          <a:p>
            <a:pPr algn="r" marR="6350">
              <a:lnSpc>
                <a:spcPct val="100000"/>
              </a:lnSpc>
              <a:spcBef>
                <a:spcPts val="45"/>
              </a:spcBef>
            </a:pPr>
            <a:r>
              <a:rPr dirty="0" sz="1200" spc="-5" i="1">
                <a:latin typeface="Times New Roman"/>
                <a:cs typeface="Times New Roman"/>
              </a:rPr>
              <a:t>(Алберт</a:t>
            </a:r>
            <a:r>
              <a:rPr dirty="0" sz="1200" spc="-60" i="1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Айнщайн)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50">
              <a:latin typeface="Times New Roman"/>
              <a:cs typeface="Times New Roman"/>
            </a:endParaRPr>
          </a:p>
          <a:p>
            <a:pPr algn="just" marL="12700" marR="8255">
              <a:lnSpc>
                <a:spcPct val="103499"/>
              </a:lnSpc>
            </a:pPr>
            <a:r>
              <a:rPr dirty="0" sz="1200">
                <a:latin typeface="Times New Roman"/>
                <a:cs typeface="Times New Roman"/>
              </a:rPr>
              <a:t>29 общински </a:t>
            </a:r>
            <a:r>
              <a:rPr dirty="0" sz="1200" spc="-5">
                <a:latin typeface="Times New Roman"/>
                <a:cs typeface="Times New Roman"/>
              </a:rPr>
              <a:t>служители </a:t>
            </a:r>
            <a:r>
              <a:rPr dirty="0" sz="1200">
                <a:latin typeface="Times New Roman"/>
                <a:cs typeface="Times New Roman"/>
              </a:rPr>
              <a:t>от </a:t>
            </a:r>
            <a:r>
              <a:rPr dirty="0" sz="1200" spc="-5">
                <a:latin typeface="Times New Roman"/>
                <a:cs typeface="Times New Roman"/>
              </a:rPr>
              <a:t>общините Благоевград, Симитли, Кочериново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5">
                <a:latin typeface="Times New Roman"/>
                <a:cs typeface="Times New Roman"/>
              </a:rPr>
              <a:t>Бобошево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преминаха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обучение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за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ефективно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планиране</a:t>
            </a:r>
            <a:r>
              <a:rPr dirty="0" sz="1200">
                <a:latin typeface="Times New Roman"/>
                <a:cs typeface="Times New Roman"/>
              </a:rPr>
              <a:t> и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прилагане</a:t>
            </a:r>
            <a:r>
              <a:rPr dirty="0" sz="1200">
                <a:latin typeface="Times New Roman"/>
                <a:cs typeface="Times New Roman"/>
              </a:rPr>
              <a:t> на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местни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политики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по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климата.</a:t>
            </a:r>
            <a:r>
              <a:rPr dirty="0" sz="1200">
                <a:latin typeface="Times New Roman"/>
                <a:cs typeface="Times New Roman"/>
              </a:rPr>
              <a:t> В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3-дневния</a:t>
            </a:r>
            <a:r>
              <a:rPr dirty="0" sz="1200">
                <a:latin typeface="Times New Roman"/>
                <a:cs typeface="Times New Roman"/>
              </a:rPr>
              <a:t> форум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се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включиха</a:t>
            </a:r>
            <a:r>
              <a:rPr dirty="0" sz="1200">
                <a:latin typeface="Times New Roman"/>
                <a:cs typeface="Times New Roman"/>
              </a:rPr>
              <a:t> експерти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от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различни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секторни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звена</a:t>
            </a:r>
            <a:r>
              <a:rPr dirty="0" sz="1200">
                <a:latin typeface="Times New Roman"/>
                <a:cs typeface="Times New Roman"/>
              </a:rPr>
              <a:t> в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администрациите </a:t>
            </a:r>
            <a:r>
              <a:rPr dirty="0" sz="1200">
                <a:latin typeface="Times New Roman"/>
                <a:cs typeface="Times New Roman"/>
              </a:rPr>
              <a:t>- </a:t>
            </a:r>
            <a:r>
              <a:rPr dirty="0" sz="1200" spc="-5">
                <a:latin typeface="Times New Roman"/>
                <a:cs typeface="Times New Roman"/>
              </a:rPr>
              <a:t>екология, води, отпадъци,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земеделие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5">
                <a:latin typeface="Times New Roman"/>
                <a:cs typeface="Times New Roman"/>
              </a:rPr>
              <a:t>гори, транспорт, превенция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защита</a:t>
            </a:r>
            <a:r>
              <a:rPr dirty="0" sz="1200">
                <a:latin typeface="Times New Roman"/>
                <a:cs typeface="Times New Roman"/>
              </a:rPr>
              <a:t> при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бедствия</a:t>
            </a:r>
            <a:r>
              <a:rPr dirty="0" sz="1200">
                <a:latin typeface="Times New Roman"/>
                <a:cs typeface="Times New Roman"/>
              </a:rPr>
              <a:t> и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аварии,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градско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планиране,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инвестиционни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дейности,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стратегическо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планиране</a:t>
            </a:r>
            <a:r>
              <a:rPr dirty="0" sz="1200">
                <a:latin typeface="Times New Roman"/>
                <a:cs typeface="Times New Roman"/>
              </a:rPr>
              <a:t> и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работа</a:t>
            </a:r>
            <a:r>
              <a:rPr dirty="0" sz="1200">
                <a:latin typeface="Times New Roman"/>
                <a:cs typeface="Times New Roman"/>
              </a:rPr>
              <a:t> по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проекти </a:t>
            </a:r>
            <a:r>
              <a:rPr dirty="0" sz="1200">
                <a:latin typeface="Times New Roman"/>
                <a:cs typeface="Times New Roman"/>
              </a:rPr>
              <a:t>с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европейско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друго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финансиране</a:t>
            </a:r>
            <a:r>
              <a:rPr dirty="0" sz="1200">
                <a:latin typeface="Times New Roman"/>
                <a:cs typeface="Times New Roman"/>
              </a:rPr>
              <a:t> и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др.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3400"/>
              </a:lnSpc>
              <a:spcBef>
                <a:spcPts val="795"/>
              </a:spcBef>
            </a:pPr>
            <a:r>
              <a:rPr dirty="0" sz="1200" spc="-5">
                <a:latin typeface="Times New Roman"/>
                <a:cs typeface="Times New Roman"/>
              </a:rPr>
              <a:t>Основен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акцент</a:t>
            </a:r>
            <a:r>
              <a:rPr dirty="0" sz="1200">
                <a:latin typeface="Times New Roman"/>
                <a:cs typeface="Times New Roman"/>
              </a:rPr>
              <a:t> на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обучението</a:t>
            </a:r>
            <a:r>
              <a:rPr dirty="0" sz="1200">
                <a:latin typeface="Times New Roman"/>
                <a:cs typeface="Times New Roman"/>
              </a:rPr>
              <a:t> бяха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практическите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сесии</a:t>
            </a:r>
            <a:r>
              <a:rPr dirty="0" sz="1200">
                <a:latin typeface="Times New Roman"/>
                <a:cs typeface="Times New Roman"/>
              </a:rPr>
              <a:t> за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надграждане</a:t>
            </a:r>
            <a:r>
              <a:rPr dirty="0" sz="1200">
                <a:latin typeface="Times New Roman"/>
                <a:cs typeface="Times New Roman"/>
              </a:rPr>
              <a:t> на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компетенциите</a:t>
            </a:r>
            <a:r>
              <a:rPr dirty="0" sz="1200">
                <a:latin typeface="Times New Roman"/>
                <a:cs typeface="Times New Roman"/>
              </a:rPr>
              <a:t> и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експертизата</a:t>
            </a:r>
            <a:r>
              <a:rPr dirty="0" sz="1200">
                <a:latin typeface="Times New Roman"/>
                <a:cs typeface="Times New Roman"/>
              </a:rPr>
              <a:t> на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общинските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служители</a:t>
            </a:r>
            <a:r>
              <a:rPr dirty="0" sz="1200">
                <a:latin typeface="Times New Roman"/>
                <a:cs typeface="Times New Roman"/>
              </a:rPr>
              <a:t> за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идентифициране</a:t>
            </a:r>
            <a:r>
              <a:rPr dirty="0" sz="1200">
                <a:latin typeface="Times New Roman"/>
                <a:cs typeface="Times New Roman"/>
              </a:rPr>
              <a:t> на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конкретни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мерки</a:t>
            </a:r>
            <a:r>
              <a:rPr dirty="0" sz="1200">
                <a:latin typeface="Times New Roman"/>
                <a:cs typeface="Times New Roman"/>
              </a:rPr>
              <a:t> за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смекчаване</a:t>
            </a:r>
            <a:r>
              <a:rPr dirty="0" sz="1200">
                <a:latin typeface="Times New Roman"/>
                <a:cs typeface="Times New Roman"/>
              </a:rPr>
              <a:t> и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адаптация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към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климатичните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промени</a:t>
            </a:r>
            <a:r>
              <a:rPr dirty="0" sz="1200">
                <a:latin typeface="Times New Roman"/>
                <a:cs typeface="Times New Roman"/>
              </a:rPr>
              <a:t> и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тяхното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интегриране </a:t>
            </a:r>
            <a:r>
              <a:rPr dirty="0" sz="1200">
                <a:latin typeface="Times New Roman"/>
                <a:cs typeface="Times New Roman"/>
              </a:rPr>
              <a:t>в </a:t>
            </a:r>
            <a:r>
              <a:rPr dirty="0" sz="1200" spc="-5">
                <a:latin typeface="Times New Roman"/>
                <a:cs typeface="Times New Roman"/>
              </a:rPr>
              <a:t>местните нормативни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5">
                <a:latin typeface="Times New Roman"/>
                <a:cs typeface="Times New Roman"/>
              </a:rPr>
              <a:t>стратегически </a:t>
            </a:r>
            <a:r>
              <a:rPr dirty="0" sz="1200">
                <a:latin typeface="Times New Roman"/>
                <a:cs typeface="Times New Roman"/>
              </a:rPr>
              <a:t>документи. </a:t>
            </a:r>
            <a:r>
              <a:rPr dirty="0" sz="1200" spc="-10">
                <a:latin typeface="Times New Roman"/>
                <a:cs typeface="Times New Roman"/>
              </a:rPr>
              <a:t>Направен </a:t>
            </a:r>
            <a:r>
              <a:rPr dirty="0" sz="1200" spc="-5">
                <a:latin typeface="Times New Roman"/>
                <a:cs typeface="Times New Roman"/>
              </a:rPr>
              <a:t>беше анализ </a:t>
            </a:r>
            <a:r>
              <a:rPr dirty="0" sz="1200">
                <a:latin typeface="Times New Roman"/>
                <a:cs typeface="Times New Roman"/>
              </a:rPr>
              <a:t> на </a:t>
            </a:r>
            <a:r>
              <a:rPr dirty="0" sz="1200" spc="-5">
                <a:latin typeface="Times New Roman"/>
                <a:cs typeface="Times New Roman"/>
              </a:rPr>
              <a:t>уязвимостта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-5">
                <a:latin typeface="Times New Roman"/>
                <a:cs typeface="Times New Roman"/>
              </a:rPr>
              <a:t>общините към климатичните промени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5">
                <a:latin typeface="Times New Roman"/>
                <a:cs typeface="Times New Roman"/>
              </a:rPr>
              <a:t>капацитета </a:t>
            </a:r>
            <a:r>
              <a:rPr dirty="0" sz="1200">
                <a:latin typeface="Times New Roman"/>
                <a:cs typeface="Times New Roman"/>
              </a:rPr>
              <a:t>за </a:t>
            </a:r>
            <a:r>
              <a:rPr dirty="0" sz="1200" spc="-5">
                <a:latin typeface="Times New Roman"/>
                <a:cs typeface="Times New Roman"/>
              </a:rPr>
              <a:t>адаптация,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идентифициране</a:t>
            </a:r>
            <a:r>
              <a:rPr dirty="0" sz="1200">
                <a:latin typeface="Times New Roman"/>
                <a:cs typeface="Times New Roman"/>
              </a:rPr>
              <a:t> и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планиране</a:t>
            </a:r>
            <a:r>
              <a:rPr dirty="0" sz="1200">
                <a:latin typeface="Times New Roman"/>
                <a:cs typeface="Times New Roman"/>
              </a:rPr>
              <a:t> на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мерки</a:t>
            </a:r>
            <a:r>
              <a:rPr dirty="0" sz="1200">
                <a:latin typeface="Times New Roman"/>
                <a:cs typeface="Times New Roman"/>
              </a:rPr>
              <a:t> и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разработване</a:t>
            </a:r>
            <a:r>
              <a:rPr dirty="0" sz="1200">
                <a:latin typeface="Times New Roman"/>
                <a:cs typeface="Times New Roman"/>
              </a:rPr>
              <a:t> на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иновативни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решения</a:t>
            </a:r>
            <a:r>
              <a:rPr dirty="0" sz="1200">
                <a:latin typeface="Times New Roman"/>
                <a:cs typeface="Times New Roman"/>
              </a:rPr>
              <a:t> за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справяне </a:t>
            </a:r>
            <a:r>
              <a:rPr dirty="0" sz="1200">
                <a:latin typeface="Times New Roman"/>
                <a:cs typeface="Times New Roman"/>
              </a:rPr>
              <a:t>с </a:t>
            </a:r>
            <a:r>
              <a:rPr dirty="0" sz="1200" spc="-5">
                <a:latin typeface="Times New Roman"/>
                <a:cs typeface="Times New Roman"/>
              </a:rPr>
              <a:t>климатичните предизвикателства. </a:t>
            </a:r>
            <a:r>
              <a:rPr dirty="0" sz="1200">
                <a:latin typeface="Times New Roman"/>
                <a:cs typeface="Times New Roman"/>
              </a:rPr>
              <a:t>За </a:t>
            </a:r>
            <a:r>
              <a:rPr dirty="0" sz="1200" spc="-5">
                <a:latin typeface="Times New Roman"/>
                <a:cs typeface="Times New Roman"/>
              </a:rPr>
              <a:t>всяка </a:t>
            </a:r>
            <a:r>
              <a:rPr dirty="0" sz="1200">
                <a:latin typeface="Times New Roman"/>
                <a:cs typeface="Times New Roman"/>
              </a:rPr>
              <a:t>от </a:t>
            </a:r>
            <a:r>
              <a:rPr dirty="0" sz="1200" spc="-5">
                <a:latin typeface="Times New Roman"/>
                <a:cs typeface="Times New Roman"/>
              </a:rPr>
              <a:t>четирите общини </a:t>
            </a:r>
            <a:r>
              <a:rPr dirty="0" sz="1200">
                <a:latin typeface="Times New Roman"/>
                <a:cs typeface="Times New Roman"/>
              </a:rPr>
              <a:t>– </a:t>
            </a:r>
            <a:r>
              <a:rPr dirty="0" sz="1200" spc="-5">
                <a:latin typeface="Times New Roman"/>
                <a:cs typeface="Times New Roman"/>
              </a:rPr>
              <a:t>партньори </a:t>
            </a:r>
            <a:r>
              <a:rPr dirty="0" sz="1200">
                <a:latin typeface="Times New Roman"/>
                <a:cs typeface="Times New Roman"/>
              </a:rPr>
              <a:t> бяха </a:t>
            </a:r>
            <a:r>
              <a:rPr dirty="0" sz="1200" spc="-5">
                <a:latin typeface="Times New Roman"/>
                <a:cs typeface="Times New Roman"/>
              </a:rPr>
              <a:t>определени конкретни дейности </a:t>
            </a:r>
            <a:r>
              <a:rPr dirty="0" sz="1200">
                <a:latin typeface="Times New Roman"/>
                <a:cs typeface="Times New Roman"/>
              </a:rPr>
              <a:t>за </a:t>
            </a:r>
            <a:r>
              <a:rPr dirty="0" sz="1200" spc="-5">
                <a:latin typeface="Times New Roman"/>
                <a:cs typeface="Times New Roman"/>
              </a:rPr>
              <a:t>ограничаване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-5">
                <a:latin typeface="Times New Roman"/>
                <a:cs typeface="Times New Roman"/>
              </a:rPr>
              <a:t>негативното въздействие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специфични климатични явления като засушаване, </a:t>
            </a:r>
            <a:r>
              <a:rPr dirty="0" sz="1200">
                <a:latin typeface="Times New Roman"/>
                <a:cs typeface="Times New Roman"/>
              </a:rPr>
              <a:t>проливни </a:t>
            </a:r>
            <a:r>
              <a:rPr dirty="0" sz="1200" spc="-5">
                <a:latin typeface="Times New Roman"/>
                <a:cs typeface="Times New Roman"/>
              </a:rPr>
              <a:t>дъждове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5">
                <a:latin typeface="Times New Roman"/>
                <a:cs typeface="Times New Roman"/>
              </a:rPr>
              <a:t>наводнения </a:t>
            </a:r>
            <a:r>
              <a:rPr dirty="0" sz="1200">
                <a:latin typeface="Times New Roman"/>
                <a:cs typeface="Times New Roman"/>
              </a:rPr>
              <a:t>в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различни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сектори</a:t>
            </a:r>
            <a:r>
              <a:rPr dirty="0" sz="1200">
                <a:latin typeface="Times New Roman"/>
                <a:cs typeface="Times New Roman"/>
              </a:rPr>
              <a:t> на</a:t>
            </a:r>
            <a:r>
              <a:rPr dirty="0" sz="1200" spc="-5">
                <a:latin typeface="Times New Roman"/>
                <a:cs typeface="Times New Roman"/>
              </a:rPr>
              <a:t> социално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икономическия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живот.</a:t>
            </a:r>
            <a:endParaRPr sz="1200">
              <a:latin typeface="Times New Roman"/>
              <a:cs typeface="Times New Roman"/>
            </a:endParaRPr>
          </a:p>
          <a:p>
            <a:pPr algn="just" marL="12700" marR="5715">
              <a:lnSpc>
                <a:spcPct val="103400"/>
              </a:lnSpc>
              <a:spcBef>
                <a:spcPts val="800"/>
              </a:spcBef>
            </a:pPr>
            <a:r>
              <a:rPr dirty="0" sz="1200" spc="-5">
                <a:latin typeface="Times New Roman"/>
                <a:cs typeface="Times New Roman"/>
              </a:rPr>
              <a:t>Особено полезни </a:t>
            </a:r>
            <a:r>
              <a:rPr dirty="0" sz="1200">
                <a:latin typeface="Times New Roman"/>
                <a:cs typeface="Times New Roman"/>
              </a:rPr>
              <a:t>за </a:t>
            </a:r>
            <a:r>
              <a:rPr dirty="0" sz="1200" spc="-5">
                <a:latin typeface="Times New Roman"/>
                <a:cs typeface="Times New Roman"/>
              </a:rPr>
              <a:t>общинските служители бяха тематичните сесии, посветени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-5">
                <a:latin typeface="Times New Roman"/>
                <a:cs typeface="Times New Roman"/>
              </a:rPr>
              <a:t>добри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практики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5">
                <a:latin typeface="Times New Roman"/>
                <a:cs typeface="Times New Roman"/>
              </a:rPr>
              <a:t>методология </a:t>
            </a:r>
            <a:r>
              <a:rPr dirty="0" sz="1200">
                <a:latin typeface="Times New Roman"/>
                <a:cs typeface="Times New Roman"/>
              </a:rPr>
              <a:t>за </a:t>
            </a:r>
            <a:r>
              <a:rPr dirty="0" sz="1200" spc="-5">
                <a:latin typeface="Times New Roman"/>
                <a:cs typeface="Times New Roman"/>
              </a:rPr>
              <a:t>разработване </a:t>
            </a:r>
            <a:r>
              <a:rPr dirty="0" sz="1200">
                <a:latin typeface="Times New Roman"/>
                <a:cs typeface="Times New Roman"/>
              </a:rPr>
              <a:t>на политики по </a:t>
            </a:r>
            <a:r>
              <a:rPr dirty="0" sz="1200" spc="-5">
                <a:latin typeface="Times New Roman"/>
                <a:cs typeface="Times New Roman"/>
              </a:rPr>
              <a:t>климата както </a:t>
            </a:r>
            <a:r>
              <a:rPr dirty="0" sz="1200">
                <a:latin typeface="Times New Roman"/>
                <a:cs typeface="Times New Roman"/>
              </a:rPr>
              <a:t>в </a:t>
            </a:r>
            <a:r>
              <a:rPr dirty="0" sz="1200" spc="-5">
                <a:latin typeface="Times New Roman"/>
                <a:cs typeface="Times New Roman"/>
              </a:rPr>
              <a:t>България, </a:t>
            </a:r>
            <a:r>
              <a:rPr dirty="0" sz="1200">
                <a:latin typeface="Times New Roman"/>
                <a:cs typeface="Times New Roman"/>
              </a:rPr>
              <a:t>така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 в </a:t>
            </a:r>
            <a:r>
              <a:rPr dirty="0" sz="1200" spc="-5">
                <a:latin typeface="Times New Roman"/>
                <a:cs typeface="Times New Roman"/>
              </a:rPr>
              <a:t>Норвегия. Фокусът </a:t>
            </a:r>
            <a:r>
              <a:rPr dirty="0" sz="1200">
                <a:latin typeface="Times New Roman"/>
                <a:cs typeface="Times New Roman"/>
              </a:rPr>
              <a:t>бе </a:t>
            </a:r>
            <a:r>
              <a:rPr dirty="0" sz="1200" spc="-5">
                <a:latin typeface="Times New Roman"/>
                <a:cs typeface="Times New Roman"/>
              </a:rPr>
              <a:t>поставен върху представянето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-5">
                <a:latin typeface="Times New Roman"/>
                <a:cs typeface="Times New Roman"/>
              </a:rPr>
              <a:t>инструменти </a:t>
            </a:r>
            <a:r>
              <a:rPr dirty="0" sz="1200">
                <a:latin typeface="Times New Roman"/>
                <a:cs typeface="Times New Roman"/>
              </a:rPr>
              <a:t>за </a:t>
            </a:r>
            <a:r>
              <a:rPr dirty="0" sz="1200" spc="-5">
                <a:latin typeface="Times New Roman"/>
                <a:cs typeface="Times New Roman"/>
              </a:rPr>
              <a:t>ефективно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планиране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5">
                <a:latin typeface="Times New Roman"/>
                <a:cs typeface="Times New Roman"/>
              </a:rPr>
              <a:t>мониторинг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-5">
                <a:latin typeface="Times New Roman"/>
                <a:cs typeface="Times New Roman"/>
              </a:rPr>
              <a:t>политики </a:t>
            </a:r>
            <a:r>
              <a:rPr dirty="0" sz="1200">
                <a:latin typeface="Times New Roman"/>
                <a:cs typeface="Times New Roman"/>
              </a:rPr>
              <a:t>по </a:t>
            </a:r>
            <a:r>
              <a:rPr dirty="0" sz="1200" spc="-5">
                <a:latin typeface="Times New Roman"/>
                <a:cs typeface="Times New Roman"/>
              </a:rPr>
              <a:t>климата </a:t>
            </a:r>
            <a:r>
              <a:rPr dirty="0" sz="1200">
                <a:latin typeface="Times New Roman"/>
                <a:cs typeface="Times New Roman"/>
              </a:rPr>
              <a:t>в Норвегия, </a:t>
            </a:r>
            <a:r>
              <a:rPr dirty="0" sz="1200" spc="-5">
                <a:latin typeface="Times New Roman"/>
                <a:cs typeface="Times New Roman"/>
              </a:rPr>
              <a:t>конкретни примери </a:t>
            </a:r>
            <a:r>
              <a:rPr dirty="0" sz="1200">
                <a:latin typeface="Times New Roman"/>
                <a:cs typeface="Times New Roman"/>
              </a:rPr>
              <a:t>за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дейности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5">
                <a:latin typeface="Times New Roman"/>
                <a:cs typeface="Times New Roman"/>
              </a:rPr>
              <a:t>мерки, прилагани </a:t>
            </a:r>
            <a:r>
              <a:rPr dirty="0" sz="1200">
                <a:latin typeface="Times New Roman"/>
                <a:cs typeface="Times New Roman"/>
              </a:rPr>
              <a:t>от </a:t>
            </a:r>
            <a:r>
              <a:rPr dirty="0" sz="1200" spc="-5">
                <a:latin typeface="Times New Roman"/>
                <a:cs typeface="Times New Roman"/>
              </a:rPr>
              <a:t>норвежките общини, </a:t>
            </a:r>
            <a:r>
              <a:rPr dirty="0" sz="1200">
                <a:latin typeface="Times New Roman"/>
                <a:cs typeface="Times New Roman"/>
              </a:rPr>
              <a:t>добри </a:t>
            </a:r>
            <a:r>
              <a:rPr dirty="0" sz="1200" spc="-5">
                <a:latin typeface="Times New Roman"/>
                <a:cs typeface="Times New Roman"/>
              </a:rPr>
              <a:t>практики за взаимодействие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между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различните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заинтересовани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страни</a:t>
            </a:r>
            <a:r>
              <a:rPr dirty="0" sz="1200">
                <a:latin typeface="Times New Roman"/>
                <a:cs typeface="Times New Roman"/>
              </a:rPr>
              <a:t> на</a:t>
            </a:r>
            <a:r>
              <a:rPr dirty="0" sz="1200" spc="-5">
                <a:latin typeface="Times New Roman"/>
                <a:cs typeface="Times New Roman"/>
              </a:rPr>
              <a:t> местно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ниво.</a:t>
            </a:r>
            <a:endParaRPr sz="1200">
              <a:latin typeface="Times New Roman"/>
              <a:cs typeface="Times New Roman"/>
            </a:endParaRPr>
          </a:p>
          <a:p>
            <a:pPr algn="just" marL="12700" marR="11430">
              <a:lnSpc>
                <a:spcPct val="103299"/>
              </a:lnSpc>
              <a:spcBef>
                <a:spcPts val="805"/>
              </a:spcBef>
            </a:pPr>
            <a:r>
              <a:rPr dirty="0" sz="1200">
                <a:latin typeface="Times New Roman"/>
                <a:cs typeface="Times New Roman"/>
              </a:rPr>
              <a:t>В </a:t>
            </a:r>
            <a:r>
              <a:rPr dirty="0" sz="1200" spc="-5">
                <a:latin typeface="Times New Roman"/>
                <a:cs typeface="Times New Roman"/>
              </a:rPr>
              <a:t>рамките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-5">
                <a:latin typeface="Times New Roman"/>
                <a:cs typeface="Times New Roman"/>
              </a:rPr>
              <a:t>програмата </a:t>
            </a:r>
            <a:r>
              <a:rPr dirty="0" sz="1200">
                <a:latin typeface="Times New Roman"/>
                <a:cs typeface="Times New Roman"/>
              </a:rPr>
              <a:t>бяха </a:t>
            </a:r>
            <a:r>
              <a:rPr dirty="0" sz="1200" spc="-5">
                <a:latin typeface="Times New Roman"/>
                <a:cs typeface="Times New Roman"/>
              </a:rPr>
              <a:t>разгледани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5">
                <a:latin typeface="Times New Roman"/>
                <a:cs typeface="Times New Roman"/>
              </a:rPr>
              <a:t>целите </a:t>
            </a:r>
            <a:r>
              <a:rPr dirty="0" sz="1200">
                <a:latin typeface="Times New Roman"/>
                <a:cs typeface="Times New Roman"/>
              </a:rPr>
              <a:t>за </a:t>
            </a:r>
            <a:r>
              <a:rPr dirty="0" sz="1200" spc="-5">
                <a:latin typeface="Times New Roman"/>
                <a:cs typeface="Times New Roman"/>
              </a:rPr>
              <a:t>устойчиво развитие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-5">
                <a:latin typeface="Times New Roman"/>
                <a:cs typeface="Times New Roman"/>
              </a:rPr>
              <a:t>ООН </a:t>
            </a:r>
            <a:r>
              <a:rPr dirty="0" sz="1200">
                <a:latin typeface="Times New Roman"/>
                <a:cs typeface="Times New Roman"/>
              </a:rPr>
              <a:t>2030,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европейското</a:t>
            </a:r>
            <a:r>
              <a:rPr dirty="0" sz="1200">
                <a:latin typeface="Times New Roman"/>
                <a:cs typeface="Times New Roman"/>
              </a:rPr>
              <a:t> и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национално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законодателство</a:t>
            </a:r>
            <a:r>
              <a:rPr dirty="0" sz="1200">
                <a:latin typeface="Times New Roman"/>
                <a:cs typeface="Times New Roman"/>
              </a:rPr>
              <a:t> в </a:t>
            </a:r>
            <a:r>
              <a:rPr dirty="0" sz="1200" spc="-5">
                <a:latin typeface="Times New Roman"/>
                <a:cs typeface="Times New Roman"/>
              </a:rPr>
              <a:t>областта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5">
                <a:latin typeface="Times New Roman"/>
                <a:cs typeface="Times New Roman"/>
              </a:rPr>
              <a:t> климата.</a:t>
            </a:r>
            <a:endParaRPr sz="1200">
              <a:latin typeface="Times New Roman"/>
              <a:cs typeface="Times New Roman"/>
            </a:endParaRPr>
          </a:p>
          <a:p>
            <a:pPr algn="just" marL="12700" marR="6985">
              <a:lnSpc>
                <a:spcPct val="103499"/>
              </a:lnSpc>
              <a:spcBef>
                <a:spcPts val="800"/>
              </a:spcBef>
            </a:pPr>
            <a:r>
              <a:rPr dirty="0" sz="1200">
                <a:latin typeface="Times New Roman"/>
                <a:cs typeface="Times New Roman"/>
              </a:rPr>
              <a:t>Един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от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значимите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резултати</a:t>
            </a:r>
            <a:r>
              <a:rPr dirty="0" sz="1200">
                <a:latin typeface="Times New Roman"/>
                <a:cs typeface="Times New Roman"/>
              </a:rPr>
              <a:t> от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обучението</a:t>
            </a:r>
            <a:r>
              <a:rPr dirty="0" sz="1200">
                <a:latin typeface="Times New Roman"/>
                <a:cs typeface="Times New Roman"/>
              </a:rPr>
              <a:t> бе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постигане</a:t>
            </a:r>
            <a:r>
              <a:rPr dirty="0" sz="1200">
                <a:latin typeface="Times New Roman"/>
                <a:cs typeface="Times New Roman"/>
              </a:rPr>
              <a:t> на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общо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разбиране</a:t>
            </a:r>
            <a:r>
              <a:rPr dirty="0" sz="1200">
                <a:latin typeface="Times New Roman"/>
                <a:cs typeface="Times New Roman"/>
              </a:rPr>
              <a:t> за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необходимостта </a:t>
            </a:r>
            <a:r>
              <a:rPr dirty="0" sz="1200">
                <a:latin typeface="Times New Roman"/>
                <a:cs typeface="Times New Roman"/>
              </a:rPr>
              <a:t>от </a:t>
            </a:r>
            <a:r>
              <a:rPr dirty="0" sz="1200" spc="-5">
                <a:latin typeface="Times New Roman"/>
                <a:cs typeface="Times New Roman"/>
              </a:rPr>
              <a:t>планиране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5">
                <a:latin typeface="Times New Roman"/>
                <a:cs typeface="Times New Roman"/>
              </a:rPr>
              <a:t>предприемане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-5">
                <a:latin typeface="Times New Roman"/>
                <a:cs typeface="Times New Roman"/>
              </a:rPr>
              <a:t>реални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5">
                <a:latin typeface="Times New Roman"/>
                <a:cs typeface="Times New Roman"/>
              </a:rPr>
              <a:t>ориентирани към резултати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действия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за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намаляване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климатичната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уязвимост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общините,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за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приноса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местните </a:t>
            </a:r>
            <a:r>
              <a:rPr dirty="0" sz="1200" spc="-2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политики</a:t>
            </a:r>
            <a:r>
              <a:rPr dirty="0" sz="1200">
                <a:latin typeface="Times New Roman"/>
                <a:cs typeface="Times New Roman"/>
              </a:rPr>
              <a:t> за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постигане</a:t>
            </a:r>
            <a:r>
              <a:rPr dirty="0" sz="1200">
                <a:latin typeface="Times New Roman"/>
                <a:cs typeface="Times New Roman"/>
              </a:rPr>
              <a:t> на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глобалните</a:t>
            </a:r>
            <a:r>
              <a:rPr dirty="0" sz="1200">
                <a:latin typeface="Times New Roman"/>
                <a:cs typeface="Times New Roman"/>
              </a:rPr>
              <a:t> цели,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свързани</a:t>
            </a:r>
            <a:r>
              <a:rPr dirty="0" sz="1200">
                <a:latin typeface="Times New Roman"/>
                <a:cs typeface="Times New Roman"/>
              </a:rPr>
              <a:t> с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климата</a:t>
            </a:r>
            <a:r>
              <a:rPr dirty="0" sz="1200">
                <a:latin typeface="Times New Roman"/>
                <a:cs typeface="Times New Roman"/>
              </a:rPr>
              <a:t> и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климатичната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неутралност. Участниците </a:t>
            </a:r>
            <a:r>
              <a:rPr dirty="0" sz="1200">
                <a:latin typeface="Times New Roman"/>
                <a:cs typeface="Times New Roman"/>
              </a:rPr>
              <a:t>в обучението </a:t>
            </a:r>
            <a:r>
              <a:rPr dirty="0" sz="1200" spc="-5">
                <a:latin typeface="Times New Roman"/>
                <a:cs typeface="Times New Roman"/>
              </a:rPr>
              <a:t>се </a:t>
            </a:r>
            <a:r>
              <a:rPr dirty="0" sz="1200">
                <a:latin typeface="Times New Roman"/>
                <a:cs typeface="Times New Roman"/>
              </a:rPr>
              <a:t>обединиха </a:t>
            </a:r>
            <a:r>
              <a:rPr dirty="0" sz="1200" spc="-5">
                <a:latin typeface="Times New Roman"/>
                <a:cs typeface="Times New Roman"/>
              </a:rPr>
              <a:t>около посланието: „Ние </a:t>
            </a:r>
            <a:r>
              <a:rPr dirty="0" sz="1200">
                <a:latin typeface="Times New Roman"/>
                <a:cs typeface="Times New Roman"/>
              </a:rPr>
              <a:t>не </a:t>
            </a:r>
            <a:r>
              <a:rPr dirty="0" sz="1200" spc="-5">
                <a:latin typeface="Times New Roman"/>
                <a:cs typeface="Times New Roman"/>
              </a:rPr>
              <a:t>сме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наследили Земята </a:t>
            </a:r>
            <a:r>
              <a:rPr dirty="0" sz="1200">
                <a:latin typeface="Times New Roman"/>
                <a:cs typeface="Times New Roman"/>
              </a:rPr>
              <a:t>от нашите предци, а </a:t>
            </a:r>
            <a:r>
              <a:rPr dirty="0" sz="1200" spc="-5">
                <a:latin typeface="Times New Roman"/>
                <a:cs typeface="Times New Roman"/>
              </a:rPr>
              <a:t>сме </a:t>
            </a:r>
            <a:r>
              <a:rPr dirty="0" sz="1200">
                <a:latin typeface="Times New Roman"/>
                <a:cs typeface="Times New Roman"/>
              </a:rPr>
              <a:t>я </a:t>
            </a:r>
            <a:r>
              <a:rPr dirty="0" sz="1200" spc="-5">
                <a:latin typeface="Times New Roman"/>
                <a:cs typeface="Times New Roman"/>
              </a:rPr>
              <a:t>взели назаем </a:t>
            </a:r>
            <a:r>
              <a:rPr dirty="0" sz="1200">
                <a:latin typeface="Times New Roman"/>
                <a:cs typeface="Times New Roman"/>
              </a:rPr>
              <a:t>от </a:t>
            </a:r>
            <a:r>
              <a:rPr dirty="0" sz="1200" spc="-5">
                <a:latin typeface="Times New Roman"/>
                <a:cs typeface="Times New Roman"/>
              </a:rPr>
              <a:t>нашите деца“(американска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поговорка).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0376" y="9484433"/>
            <a:ext cx="5804535" cy="6623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68275">
              <a:lnSpc>
                <a:spcPct val="100000"/>
              </a:lnSpc>
            </a:pPr>
            <a:r>
              <a:rPr dirty="0" sz="1100" spc="-5">
                <a:solidFill>
                  <a:srgbClr val="0000FF"/>
                </a:solidFill>
                <a:latin typeface="Arial MT"/>
                <a:cs typeface="Arial MT"/>
                <a:hlinkClick r:id="rId2"/>
              </a:rPr>
              <a:t>www.eeagrants.bg</a:t>
            </a:r>
            <a:endParaRPr sz="1100">
              <a:latin typeface="Arial MT"/>
              <a:cs typeface="Arial MT"/>
            </a:endParaRPr>
          </a:p>
          <a:p>
            <a:pPr algn="ctr" marL="12700" marR="5080" indent="635">
              <a:lnSpc>
                <a:spcPct val="103899"/>
              </a:lnSpc>
              <a:spcBef>
                <a:spcPts val="409"/>
              </a:spcBef>
            </a:pPr>
            <a:r>
              <a:rPr dirty="0" sz="900" i="1">
                <a:latin typeface="Times New Roman"/>
                <a:cs typeface="Times New Roman"/>
              </a:rPr>
              <a:t>Този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документ</a:t>
            </a:r>
            <a:r>
              <a:rPr dirty="0" sz="900" i="1">
                <a:latin typeface="Times New Roman"/>
                <a:cs typeface="Times New Roman"/>
              </a:rPr>
              <a:t> 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създаден</a:t>
            </a:r>
            <a:r>
              <a:rPr dirty="0" sz="900" i="1">
                <a:latin typeface="Times New Roman"/>
                <a:cs typeface="Times New Roman"/>
              </a:rPr>
              <a:t> в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рамките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проект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„Прилагане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на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мерки за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успешна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адаптация </a:t>
            </a:r>
            <a:r>
              <a:rPr dirty="0" sz="900" i="1">
                <a:latin typeface="Times New Roman"/>
                <a:cs typeface="Times New Roman"/>
              </a:rPr>
              <a:t>към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климатичните 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промени“, Договор</a:t>
            </a:r>
            <a:r>
              <a:rPr dirty="0" sz="900" spc="2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за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БФП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№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BGENVIRONMENT-4.003-0017-С01,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който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осъществява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финансовата</a:t>
            </a:r>
            <a:r>
              <a:rPr dirty="0" sz="900" i="1">
                <a:latin typeface="Times New Roman"/>
                <a:cs typeface="Times New Roman"/>
              </a:rPr>
              <a:t> подкрепа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 </a:t>
            </a:r>
            <a:r>
              <a:rPr dirty="0" sz="900" spc="-2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Програма „Опазване на околната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среда </a:t>
            </a:r>
            <a:r>
              <a:rPr dirty="0" sz="900" i="1">
                <a:latin typeface="Times New Roman"/>
                <a:cs typeface="Times New Roman"/>
              </a:rPr>
              <a:t>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климатични промени“</a:t>
            </a:r>
            <a:r>
              <a:rPr dirty="0" sz="900" spc="3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чрез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ФМ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 </a:t>
            </a:r>
            <a:r>
              <a:rPr dirty="0" sz="900" i="1">
                <a:latin typeface="Times New Roman"/>
                <a:cs typeface="Times New Roman"/>
              </a:rPr>
              <a:t>ЕИП </a:t>
            </a:r>
            <a:r>
              <a:rPr dirty="0" sz="900" spc="-5" i="1">
                <a:latin typeface="Times New Roman"/>
                <a:cs typeface="Times New Roman"/>
              </a:rPr>
              <a:t>2014-2021.</a:t>
            </a:r>
            <a:endParaRPr sz="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6764" y="1345438"/>
            <a:ext cx="5789295" cy="545973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algn="just" marL="12700" marR="5080">
              <a:lnSpc>
                <a:spcPct val="103299"/>
              </a:lnSpc>
              <a:spcBef>
                <a:spcPts val="50"/>
              </a:spcBef>
            </a:pPr>
            <a:r>
              <a:rPr dirty="0" sz="1200">
                <a:latin typeface="Times New Roman"/>
                <a:cs typeface="Times New Roman"/>
              </a:rPr>
              <a:t>За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провеждане</a:t>
            </a:r>
            <a:r>
              <a:rPr dirty="0" sz="1200">
                <a:latin typeface="Times New Roman"/>
                <a:cs typeface="Times New Roman"/>
              </a:rPr>
              <a:t> на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обучението</a:t>
            </a:r>
            <a:r>
              <a:rPr dirty="0" sz="1200">
                <a:latin typeface="Times New Roman"/>
                <a:cs typeface="Times New Roman"/>
              </a:rPr>
              <a:t> бяха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привлечени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лектори</a:t>
            </a:r>
            <a:r>
              <a:rPr dirty="0" sz="1200">
                <a:latin typeface="Times New Roman"/>
                <a:cs typeface="Times New Roman"/>
              </a:rPr>
              <a:t> от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България</a:t>
            </a:r>
            <a:r>
              <a:rPr dirty="0" sz="1200">
                <a:latin typeface="Times New Roman"/>
                <a:cs typeface="Times New Roman"/>
              </a:rPr>
              <a:t> и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Норвегия</a:t>
            </a:r>
            <a:r>
              <a:rPr dirty="0" sz="1200">
                <a:latin typeface="Times New Roman"/>
                <a:cs typeface="Times New Roman"/>
              </a:rPr>
              <a:t> с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дългогодишен </a:t>
            </a:r>
            <a:r>
              <a:rPr dirty="0" sz="1200" spc="-5">
                <a:latin typeface="Times New Roman"/>
                <a:cs typeface="Times New Roman"/>
              </a:rPr>
              <a:t>опит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5">
                <a:latin typeface="Times New Roman"/>
                <a:cs typeface="Times New Roman"/>
              </a:rPr>
              <a:t>експертиза </a:t>
            </a:r>
            <a:r>
              <a:rPr dirty="0" sz="1200">
                <a:latin typeface="Times New Roman"/>
                <a:cs typeface="Times New Roman"/>
              </a:rPr>
              <a:t>в </a:t>
            </a:r>
            <a:r>
              <a:rPr dirty="0" sz="1200" spc="-5">
                <a:latin typeface="Times New Roman"/>
                <a:cs typeface="Times New Roman"/>
              </a:rPr>
              <a:t>планирането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5">
                <a:latin typeface="Times New Roman"/>
                <a:cs typeface="Times New Roman"/>
              </a:rPr>
              <a:t>провеждането </a:t>
            </a:r>
            <a:r>
              <a:rPr dirty="0" sz="1200">
                <a:latin typeface="Times New Roman"/>
                <a:cs typeface="Times New Roman"/>
              </a:rPr>
              <a:t>на политики на </a:t>
            </a:r>
            <a:r>
              <a:rPr dirty="0" sz="1200" spc="-5">
                <a:latin typeface="Times New Roman"/>
                <a:cs typeface="Times New Roman"/>
              </a:rPr>
              <a:t>местно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ниво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</a:t>
            </a:r>
            <a:r>
              <a:rPr dirty="0" sz="1200" spc="-5">
                <a:latin typeface="Times New Roman"/>
                <a:cs typeface="Times New Roman"/>
              </a:rPr>
              <a:t> областта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5">
                <a:latin typeface="Times New Roman"/>
                <a:cs typeface="Times New Roman"/>
              </a:rPr>
              <a:t> климата:</a:t>
            </a:r>
            <a:endParaRPr sz="1200">
              <a:latin typeface="Times New Roman"/>
              <a:cs typeface="Times New Roman"/>
            </a:endParaRPr>
          </a:p>
          <a:p>
            <a:pPr algn="just" marL="12700" marR="9525">
              <a:lnSpc>
                <a:spcPct val="103299"/>
              </a:lnSpc>
              <a:spcBef>
                <a:spcPts val="805"/>
              </a:spcBef>
            </a:pPr>
            <a:r>
              <a:rPr dirty="0" sz="1200" spc="-5">
                <a:latin typeface="Times New Roman"/>
                <a:cs typeface="Times New Roman"/>
              </a:rPr>
              <a:t>Руска Бояджиева </a:t>
            </a:r>
            <a:r>
              <a:rPr dirty="0" sz="1200">
                <a:latin typeface="Times New Roman"/>
                <a:cs typeface="Times New Roman"/>
              </a:rPr>
              <a:t>– </a:t>
            </a:r>
            <a:r>
              <a:rPr dirty="0" sz="1200" spc="-5">
                <a:latin typeface="Times New Roman"/>
                <a:cs typeface="Times New Roman"/>
              </a:rPr>
              <a:t>Експерт „Стратегическо планиране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5">
                <a:latin typeface="Times New Roman"/>
                <a:cs typeface="Times New Roman"/>
              </a:rPr>
              <a:t>местни политики </a:t>
            </a:r>
            <a:r>
              <a:rPr dirty="0" sz="1200">
                <a:latin typeface="Times New Roman"/>
                <a:cs typeface="Times New Roman"/>
              </a:rPr>
              <a:t>по </a:t>
            </a:r>
            <a:r>
              <a:rPr dirty="0" sz="1200" spc="-5">
                <a:latin typeface="Times New Roman"/>
                <a:cs typeface="Times New Roman"/>
              </a:rPr>
              <a:t>околна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среда“</a:t>
            </a:r>
            <a:endParaRPr sz="12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840"/>
              </a:spcBef>
            </a:pPr>
            <a:r>
              <a:rPr dirty="0" sz="1200">
                <a:latin typeface="Times New Roman"/>
                <a:cs typeface="Times New Roman"/>
              </a:rPr>
              <a:t>Силвия </a:t>
            </a:r>
            <a:r>
              <a:rPr dirty="0" sz="1200" spc="-5">
                <a:latin typeface="Times New Roman"/>
                <a:cs typeface="Times New Roman"/>
              </a:rPr>
              <a:t>Горанова</a:t>
            </a:r>
            <a:r>
              <a:rPr dirty="0" sz="1200">
                <a:latin typeface="Times New Roman"/>
                <a:cs typeface="Times New Roman"/>
              </a:rPr>
              <a:t> –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Експерт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„Климатични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политики</a:t>
            </a:r>
            <a:r>
              <a:rPr dirty="0" sz="1200">
                <a:latin typeface="Times New Roman"/>
                <a:cs typeface="Times New Roman"/>
              </a:rPr>
              <a:t> и </a:t>
            </a:r>
            <a:r>
              <a:rPr dirty="0" sz="1200" spc="-5">
                <a:latin typeface="Times New Roman"/>
                <a:cs typeface="Times New Roman"/>
              </a:rPr>
              <a:t>природно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базирани</a:t>
            </a:r>
            <a:r>
              <a:rPr dirty="0" sz="1200">
                <a:latin typeface="Times New Roman"/>
                <a:cs typeface="Times New Roman"/>
              </a:rPr>
              <a:t> решения“</a:t>
            </a:r>
            <a:endParaRPr sz="1200">
              <a:latin typeface="Times New Roman"/>
              <a:cs typeface="Times New Roman"/>
            </a:endParaRPr>
          </a:p>
          <a:p>
            <a:pPr algn="just" marL="12700" marR="8890">
              <a:lnSpc>
                <a:spcPct val="103499"/>
              </a:lnSpc>
              <a:spcBef>
                <a:spcPts val="800"/>
              </a:spcBef>
            </a:pPr>
            <a:r>
              <a:rPr dirty="0" sz="1200">
                <a:latin typeface="Times New Roman"/>
                <a:cs typeface="Times New Roman"/>
              </a:rPr>
              <a:t>Катаржина </a:t>
            </a:r>
            <a:r>
              <a:rPr dirty="0" sz="1200" spc="-5">
                <a:latin typeface="Times New Roman"/>
                <a:cs typeface="Times New Roman"/>
              </a:rPr>
              <a:t>Ана Казимиршчук </a:t>
            </a:r>
            <a:r>
              <a:rPr dirty="0" sz="1200">
                <a:latin typeface="Times New Roman"/>
                <a:cs typeface="Times New Roman"/>
              </a:rPr>
              <a:t>– Старши </a:t>
            </a:r>
            <a:r>
              <a:rPr dirty="0" sz="1200" spc="-5">
                <a:latin typeface="Times New Roman"/>
                <a:cs typeface="Times New Roman"/>
              </a:rPr>
              <a:t>експерт „Управление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-5">
                <a:latin typeface="Times New Roman"/>
                <a:cs typeface="Times New Roman"/>
              </a:rPr>
              <a:t>проекти </a:t>
            </a:r>
            <a:r>
              <a:rPr dirty="0" sz="1200">
                <a:latin typeface="Times New Roman"/>
                <a:cs typeface="Times New Roman"/>
              </a:rPr>
              <a:t>в </a:t>
            </a:r>
            <a:r>
              <a:rPr dirty="0" sz="1200" spc="-5">
                <a:latin typeface="Times New Roman"/>
                <a:cs typeface="Times New Roman"/>
              </a:rPr>
              <a:t>областта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технологичния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трансфер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5">
                <a:latin typeface="Times New Roman"/>
                <a:cs typeface="Times New Roman"/>
              </a:rPr>
              <a:t>иновациите“</a:t>
            </a:r>
            <a:r>
              <a:rPr dirty="0" sz="1200">
                <a:latin typeface="Times New Roman"/>
                <a:cs typeface="Times New Roman"/>
              </a:rPr>
              <a:t> в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IDNА, Норвегия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партньор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по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проекта</a:t>
            </a:r>
            <a:endParaRPr sz="1200">
              <a:latin typeface="Times New Roman"/>
              <a:cs typeface="Times New Roman"/>
            </a:endParaRPr>
          </a:p>
          <a:p>
            <a:pPr algn="just" marL="12700" marR="8890">
              <a:lnSpc>
                <a:spcPct val="103299"/>
              </a:lnSpc>
              <a:spcBef>
                <a:spcPts val="805"/>
              </a:spcBef>
            </a:pPr>
            <a:r>
              <a:rPr dirty="0" sz="1200" spc="-5">
                <a:latin typeface="Times New Roman"/>
                <a:cs typeface="Times New Roman"/>
              </a:rPr>
              <a:t>Малгорзата</a:t>
            </a:r>
            <a:r>
              <a:rPr dirty="0" sz="1200" spc="-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Рудничка</a:t>
            </a:r>
            <a:r>
              <a:rPr dirty="0" sz="1200" spc="-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Главен</a:t>
            </a:r>
            <a:r>
              <a:rPr dirty="0" sz="1200" spc="-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съветник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по</a:t>
            </a:r>
            <a:r>
              <a:rPr dirty="0" sz="1200" spc="-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въпросите</a:t>
            </a:r>
            <a:r>
              <a:rPr dirty="0" sz="1200" spc="-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иновациите</a:t>
            </a:r>
            <a:r>
              <a:rPr dirty="0" sz="1200" spc="-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публичния</a:t>
            </a:r>
            <a:r>
              <a:rPr dirty="0" sz="1200" spc="-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сектор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 </a:t>
            </a:r>
            <a:r>
              <a:rPr dirty="0" sz="1200" spc="-10">
                <a:latin typeface="Times New Roman"/>
                <a:cs typeface="Times New Roman"/>
              </a:rPr>
              <a:t>IDNА,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Норвегия</a:t>
            </a:r>
            <a:r>
              <a:rPr dirty="0" sz="1200">
                <a:latin typeface="Times New Roman"/>
                <a:cs typeface="Times New Roman"/>
              </a:rPr>
              <a:t> – партньор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по </a:t>
            </a:r>
            <a:r>
              <a:rPr dirty="0" sz="1200" spc="-5">
                <a:latin typeface="Times New Roman"/>
                <a:cs typeface="Times New Roman"/>
              </a:rPr>
              <a:t>проекта</a:t>
            </a:r>
            <a:endParaRPr sz="1200">
              <a:latin typeface="Times New Roman"/>
              <a:cs typeface="Times New Roman"/>
            </a:endParaRPr>
          </a:p>
          <a:p>
            <a:pPr algn="just" marL="12700" marR="5715">
              <a:lnSpc>
                <a:spcPct val="103299"/>
              </a:lnSpc>
              <a:spcBef>
                <a:spcPts val="805"/>
              </a:spcBef>
            </a:pPr>
            <a:r>
              <a:rPr dirty="0" sz="1200" spc="-5">
                <a:latin typeface="Times New Roman"/>
                <a:cs typeface="Times New Roman"/>
              </a:rPr>
              <a:t>Обучените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служители</a:t>
            </a:r>
            <a:r>
              <a:rPr dirty="0" sz="1200">
                <a:latin typeface="Times New Roman"/>
                <a:cs typeface="Times New Roman"/>
              </a:rPr>
              <a:t> ще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бъдат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ангажирани</a:t>
            </a:r>
            <a:r>
              <a:rPr dirty="0" sz="1200">
                <a:latin typeface="Times New Roman"/>
                <a:cs typeface="Times New Roman"/>
              </a:rPr>
              <a:t> с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изготвяне</a:t>
            </a:r>
            <a:r>
              <a:rPr dirty="0" sz="1200">
                <a:latin typeface="Times New Roman"/>
                <a:cs typeface="Times New Roman"/>
              </a:rPr>
              <a:t> на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общински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планове</a:t>
            </a:r>
            <a:r>
              <a:rPr dirty="0" sz="1200">
                <a:latin typeface="Times New Roman"/>
                <a:cs typeface="Times New Roman"/>
              </a:rPr>
              <a:t> за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намаляване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-5">
                <a:latin typeface="Times New Roman"/>
                <a:cs typeface="Times New Roman"/>
              </a:rPr>
              <a:t>емисиите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-5">
                <a:latin typeface="Times New Roman"/>
                <a:cs typeface="Times New Roman"/>
              </a:rPr>
              <a:t>парникови газове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5">
                <a:latin typeface="Times New Roman"/>
                <a:cs typeface="Times New Roman"/>
              </a:rPr>
              <a:t>адаптиране към изменението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-5">
                <a:latin typeface="Times New Roman"/>
                <a:cs typeface="Times New Roman"/>
              </a:rPr>
              <a:t>климата,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които да </a:t>
            </a:r>
            <a:r>
              <a:rPr dirty="0" sz="1200" spc="-5">
                <a:latin typeface="Times New Roman"/>
                <a:cs typeface="Times New Roman"/>
              </a:rPr>
              <a:t>бъдат приети </a:t>
            </a:r>
            <a:r>
              <a:rPr dirty="0" sz="1200">
                <a:latin typeface="Times New Roman"/>
                <a:cs typeface="Times New Roman"/>
              </a:rPr>
              <a:t>от </a:t>
            </a:r>
            <a:r>
              <a:rPr dirty="0" sz="1200" spc="-5">
                <a:latin typeface="Times New Roman"/>
                <a:cs typeface="Times New Roman"/>
              </a:rPr>
              <a:t>Общинските съвети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5">
                <a:latin typeface="Times New Roman"/>
                <a:cs typeface="Times New Roman"/>
              </a:rPr>
              <a:t>приложени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-5">
                <a:latin typeface="Times New Roman"/>
                <a:cs typeface="Times New Roman"/>
              </a:rPr>
              <a:t>практика </a:t>
            </a:r>
            <a:r>
              <a:rPr dirty="0" sz="1200">
                <a:latin typeface="Times New Roman"/>
                <a:cs typeface="Times New Roman"/>
              </a:rPr>
              <a:t>в </a:t>
            </a:r>
            <a:r>
              <a:rPr dirty="0" sz="1200" spc="-5">
                <a:latin typeface="Times New Roman"/>
                <a:cs typeface="Times New Roman"/>
              </a:rPr>
              <a:t>общините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Благоевград,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Симитли,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Кочериново</a:t>
            </a:r>
            <a:r>
              <a:rPr dirty="0" sz="1200">
                <a:latin typeface="Times New Roman"/>
                <a:cs typeface="Times New Roman"/>
              </a:rPr>
              <a:t> и </a:t>
            </a:r>
            <a:r>
              <a:rPr dirty="0" sz="1200" spc="-5">
                <a:latin typeface="Times New Roman"/>
                <a:cs typeface="Times New Roman"/>
              </a:rPr>
              <a:t>Бобошево.</a:t>
            </a:r>
            <a:endParaRPr sz="12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855"/>
              </a:spcBef>
            </a:pPr>
            <a:r>
              <a:rPr dirty="0" sz="1200" spc="-5">
                <a:latin typeface="Times New Roman"/>
                <a:cs typeface="Times New Roman"/>
              </a:rPr>
              <a:t>Обучението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се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организира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от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Община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Бобошево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IDNА,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Норвегия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рамките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проект</a:t>
            </a:r>
            <a:endParaRPr sz="1200">
              <a:latin typeface="Times New Roman"/>
              <a:cs typeface="Times New Roman"/>
            </a:endParaRPr>
          </a:p>
          <a:p>
            <a:pPr algn="just" marL="12700" marR="10160">
              <a:lnSpc>
                <a:spcPct val="103400"/>
              </a:lnSpc>
            </a:pPr>
            <a:r>
              <a:rPr dirty="0" sz="1200" spc="-5">
                <a:latin typeface="Times New Roman"/>
                <a:cs typeface="Times New Roman"/>
              </a:rPr>
              <a:t>„Прилагане</a:t>
            </a:r>
            <a:r>
              <a:rPr dirty="0" sz="1200">
                <a:latin typeface="Times New Roman"/>
                <a:cs typeface="Times New Roman"/>
              </a:rPr>
              <a:t> на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мерки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за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успешна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адаптация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към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климатичните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промени“</a:t>
            </a:r>
            <a:r>
              <a:rPr dirty="0" sz="1200">
                <a:latin typeface="Times New Roman"/>
                <a:cs typeface="Times New Roman"/>
              </a:rPr>
              <a:t> №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BGENVIRONMENT-4.003-0017, финансиран </a:t>
            </a:r>
            <a:r>
              <a:rPr dirty="0" sz="1200">
                <a:latin typeface="Times New Roman"/>
                <a:cs typeface="Times New Roman"/>
              </a:rPr>
              <a:t>по </a:t>
            </a:r>
            <a:r>
              <a:rPr dirty="0" sz="1200" spc="-5">
                <a:latin typeface="Times New Roman"/>
                <a:cs typeface="Times New Roman"/>
              </a:rPr>
              <a:t>Програма „Опазване </a:t>
            </a:r>
            <a:r>
              <a:rPr dirty="0" sz="1200">
                <a:latin typeface="Times New Roman"/>
                <a:cs typeface="Times New Roman"/>
              </a:rPr>
              <a:t>на околната </a:t>
            </a:r>
            <a:r>
              <a:rPr dirty="0" sz="1200" spc="-5">
                <a:latin typeface="Times New Roman"/>
                <a:cs typeface="Times New Roman"/>
              </a:rPr>
              <a:t>среда </a:t>
            </a:r>
            <a:r>
              <a:rPr dirty="0" sz="1200">
                <a:latin typeface="Times New Roman"/>
                <a:cs typeface="Times New Roman"/>
              </a:rPr>
              <a:t> и</a:t>
            </a:r>
            <a:r>
              <a:rPr dirty="0" sz="1200" spc="-5">
                <a:latin typeface="Times New Roman"/>
                <a:cs typeface="Times New Roman"/>
              </a:rPr>
              <a:t> климатични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промени“ чрез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ФМ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5">
                <a:latin typeface="Times New Roman"/>
                <a:cs typeface="Times New Roman"/>
              </a:rPr>
              <a:t> ЕИП </a:t>
            </a:r>
            <a:r>
              <a:rPr dirty="0" sz="1200">
                <a:latin typeface="Times New Roman"/>
                <a:cs typeface="Times New Roman"/>
              </a:rPr>
              <a:t>2014-2021.</a:t>
            </a:r>
            <a:endParaRPr sz="1200">
              <a:latin typeface="Times New Roman"/>
              <a:cs typeface="Times New Roman"/>
            </a:endParaRPr>
          </a:p>
          <a:p>
            <a:pPr algn="just" marL="12700" marR="7620">
              <a:lnSpc>
                <a:spcPct val="103299"/>
              </a:lnSpc>
              <a:spcBef>
                <a:spcPts val="800"/>
              </a:spcBef>
            </a:pPr>
            <a:r>
              <a:rPr dirty="0" sz="1200" spc="-5" i="1">
                <a:latin typeface="Times New Roman"/>
                <a:cs typeface="Times New Roman"/>
              </a:rPr>
              <a:t>Цялата отговорност за съдържанието на публикацията се носи </a:t>
            </a:r>
            <a:r>
              <a:rPr dirty="0" sz="1200" i="1">
                <a:latin typeface="Times New Roman"/>
                <a:cs typeface="Times New Roman"/>
              </a:rPr>
              <a:t>от </a:t>
            </a:r>
            <a:r>
              <a:rPr dirty="0" sz="1200" spc="-5" i="1">
                <a:latin typeface="Times New Roman"/>
                <a:cs typeface="Times New Roman"/>
              </a:rPr>
              <a:t>Община Бобошево </a:t>
            </a:r>
            <a:r>
              <a:rPr dirty="0" sz="1200" spc="-285" i="1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и</a:t>
            </a:r>
            <a:r>
              <a:rPr dirty="0" sz="1200" spc="5" i="1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при</a:t>
            </a:r>
            <a:r>
              <a:rPr dirty="0" sz="1200" spc="5" i="1">
                <a:latin typeface="Times New Roman"/>
                <a:cs typeface="Times New Roman"/>
              </a:rPr>
              <a:t> </a:t>
            </a:r>
            <a:r>
              <a:rPr dirty="0" sz="1200" spc="-5" i="1">
                <a:latin typeface="Times New Roman"/>
                <a:cs typeface="Times New Roman"/>
              </a:rPr>
              <a:t>никакви</a:t>
            </a:r>
            <a:r>
              <a:rPr dirty="0" sz="1200" i="1">
                <a:latin typeface="Times New Roman"/>
                <a:cs typeface="Times New Roman"/>
              </a:rPr>
              <a:t> </a:t>
            </a:r>
            <a:r>
              <a:rPr dirty="0" sz="1200" spc="-5" i="1">
                <a:latin typeface="Times New Roman"/>
                <a:cs typeface="Times New Roman"/>
              </a:rPr>
              <a:t>обстоятелства</a:t>
            </a:r>
            <a:r>
              <a:rPr dirty="0" sz="1200" i="1">
                <a:latin typeface="Times New Roman"/>
                <a:cs typeface="Times New Roman"/>
              </a:rPr>
              <a:t> не</a:t>
            </a:r>
            <a:r>
              <a:rPr dirty="0" sz="1200" spc="5" i="1">
                <a:latin typeface="Times New Roman"/>
                <a:cs typeface="Times New Roman"/>
              </a:rPr>
              <a:t> </a:t>
            </a:r>
            <a:r>
              <a:rPr dirty="0" sz="1200" spc="-5" i="1">
                <a:latin typeface="Times New Roman"/>
                <a:cs typeface="Times New Roman"/>
              </a:rPr>
              <a:t>може</a:t>
            </a:r>
            <a:r>
              <a:rPr dirty="0" sz="1200" i="1">
                <a:latin typeface="Times New Roman"/>
                <a:cs typeface="Times New Roman"/>
              </a:rPr>
              <a:t> да</a:t>
            </a:r>
            <a:r>
              <a:rPr dirty="0" sz="1200" spc="5" i="1">
                <a:latin typeface="Times New Roman"/>
                <a:cs typeface="Times New Roman"/>
              </a:rPr>
              <a:t> </a:t>
            </a:r>
            <a:r>
              <a:rPr dirty="0" sz="1200" spc="-5" i="1">
                <a:latin typeface="Times New Roman"/>
                <a:cs typeface="Times New Roman"/>
              </a:rPr>
              <a:t>се</a:t>
            </a:r>
            <a:r>
              <a:rPr dirty="0" sz="1200" i="1">
                <a:latin typeface="Times New Roman"/>
                <a:cs typeface="Times New Roman"/>
              </a:rPr>
              <a:t> </a:t>
            </a:r>
            <a:r>
              <a:rPr dirty="0" sz="1200" spc="-5" i="1">
                <a:latin typeface="Times New Roman"/>
                <a:cs typeface="Times New Roman"/>
              </a:rPr>
              <a:t>счита,</a:t>
            </a:r>
            <a:r>
              <a:rPr dirty="0" sz="1200" i="1">
                <a:latin typeface="Times New Roman"/>
                <a:cs typeface="Times New Roman"/>
              </a:rPr>
              <a:t> </a:t>
            </a:r>
            <a:r>
              <a:rPr dirty="0" sz="1200" spc="-5" i="1">
                <a:latin typeface="Times New Roman"/>
                <a:cs typeface="Times New Roman"/>
              </a:rPr>
              <a:t>че</a:t>
            </a:r>
            <a:r>
              <a:rPr dirty="0" sz="1200" i="1">
                <a:latin typeface="Times New Roman"/>
                <a:cs typeface="Times New Roman"/>
              </a:rPr>
              <a:t> </a:t>
            </a:r>
            <a:r>
              <a:rPr dirty="0" sz="1200" spc="-5" i="1">
                <a:latin typeface="Times New Roman"/>
                <a:cs typeface="Times New Roman"/>
              </a:rPr>
              <a:t>този</a:t>
            </a:r>
            <a:r>
              <a:rPr dirty="0" sz="1200" i="1">
                <a:latin typeface="Times New Roman"/>
                <a:cs typeface="Times New Roman"/>
              </a:rPr>
              <a:t> </a:t>
            </a:r>
            <a:r>
              <a:rPr dirty="0" sz="1200" spc="-5" i="1">
                <a:latin typeface="Times New Roman"/>
                <a:cs typeface="Times New Roman"/>
              </a:rPr>
              <a:t>документ</a:t>
            </a:r>
            <a:r>
              <a:rPr dirty="0" sz="1200" i="1">
                <a:latin typeface="Times New Roman"/>
                <a:cs typeface="Times New Roman"/>
              </a:rPr>
              <a:t> </a:t>
            </a:r>
            <a:r>
              <a:rPr dirty="0" sz="1200" spc="-5" i="1">
                <a:latin typeface="Times New Roman"/>
                <a:cs typeface="Times New Roman"/>
              </a:rPr>
              <a:t>отразява </a:t>
            </a:r>
            <a:r>
              <a:rPr dirty="0" sz="1200" i="1">
                <a:latin typeface="Times New Roman"/>
                <a:cs typeface="Times New Roman"/>
              </a:rPr>
              <a:t> официалното</a:t>
            </a:r>
            <a:r>
              <a:rPr dirty="0" sz="1200" spc="5" i="1">
                <a:latin typeface="Times New Roman"/>
                <a:cs typeface="Times New Roman"/>
              </a:rPr>
              <a:t> </a:t>
            </a:r>
            <a:r>
              <a:rPr dirty="0" sz="1200" spc="-5" i="1">
                <a:latin typeface="Times New Roman"/>
                <a:cs typeface="Times New Roman"/>
              </a:rPr>
              <a:t>становище</a:t>
            </a:r>
            <a:r>
              <a:rPr dirty="0" sz="1200" i="1">
                <a:latin typeface="Times New Roman"/>
                <a:cs typeface="Times New Roman"/>
              </a:rPr>
              <a:t> на</a:t>
            </a:r>
            <a:r>
              <a:rPr dirty="0" sz="1200" spc="5" i="1">
                <a:latin typeface="Times New Roman"/>
                <a:cs typeface="Times New Roman"/>
              </a:rPr>
              <a:t> </a:t>
            </a:r>
            <a:r>
              <a:rPr dirty="0" sz="1200" spc="-5" i="1">
                <a:latin typeface="Times New Roman"/>
                <a:cs typeface="Times New Roman"/>
              </a:rPr>
              <a:t>Програмния</a:t>
            </a:r>
            <a:r>
              <a:rPr dirty="0" sz="1200" i="1">
                <a:latin typeface="Times New Roman"/>
                <a:cs typeface="Times New Roman"/>
              </a:rPr>
              <a:t> </a:t>
            </a:r>
            <a:r>
              <a:rPr dirty="0" sz="1200" spc="-5" i="1">
                <a:latin typeface="Times New Roman"/>
                <a:cs typeface="Times New Roman"/>
              </a:rPr>
              <a:t>оператор</a:t>
            </a:r>
            <a:r>
              <a:rPr dirty="0" sz="1200" i="1">
                <a:latin typeface="Times New Roman"/>
                <a:cs typeface="Times New Roman"/>
              </a:rPr>
              <a:t> и/или</a:t>
            </a:r>
            <a:r>
              <a:rPr dirty="0" sz="1200" spc="5" i="1">
                <a:latin typeface="Times New Roman"/>
                <a:cs typeface="Times New Roman"/>
              </a:rPr>
              <a:t> </a:t>
            </a:r>
            <a:r>
              <a:rPr dirty="0" sz="1200" spc="-5" i="1">
                <a:latin typeface="Times New Roman"/>
                <a:cs typeface="Times New Roman"/>
              </a:rPr>
              <a:t>Офиса</a:t>
            </a:r>
            <a:r>
              <a:rPr dirty="0" sz="1200" i="1">
                <a:latin typeface="Times New Roman"/>
                <a:cs typeface="Times New Roman"/>
              </a:rPr>
              <a:t> на</a:t>
            </a:r>
            <a:r>
              <a:rPr dirty="0" sz="1200" spc="5" i="1">
                <a:latin typeface="Times New Roman"/>
                <a:cs typeface="Times New Roman"/>
              </a:rPr>
              <a:t> </a:t>
            </a:r>
            <a:r>
              <a:rPr dirty="0" sz="1200" spc="-5" i="1">
                <a:latin typeface="Times New Roman"/>
                <a:cs typeface="Times New Roman"/>
              </a:rPr>
              <a:t>Финансовия </a:t>
            </a:r>
            <a:r>
              <a:rPr dirty="0" sz="1200" i="1">
                <a:latin typeface="Times New Roman"/>
                <a:cs typeface="Times New Roman"/>
              </a:rPr>
              <a:t> </a:t>
            </a:r>
            <a:r>
              <a:rPr dirty="0" sz="1200" spc="-5" i="1">
                <a:latin typeface="Times New Roman"/>
                <a:cs typeface="Times New Roman"/>
              </a:rPr>
              <a:t>механизъм.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100" b="1" i="1">
                <a:latin typeface="Arial"/>
                <a:cs typeface="Arial"/>
              </a:rPr>
              <a:t>РАБОТИМ</a:t>
            </a:r>
            <a:r>
              <a:rPr dirty="0" sz="1100" spc="-15" b="1" i="1">
                <a:latin typeface="Arial"/>
                <a:cs typeface="Arial"/>
              </a:rPr>
              <a:t> </a:t>
            </a:r>
            <a:r>
              <a:rPr dirty="0" sz="1100" spc="-5" b="1" i="1">
                <a:latin typeface="Arial"/>
                <a:cs typeface="Arial"/>
              </a:rPr>
              <a:t>ЗАЕДНО</a:t>
            </a:r>
            <a:r>
              <a:rPr dirty="0" sz="1100" b="1" i="1">
                <a:latin typeface="Arial"/>
                <a:cs typeface="Arial"/>
              </a:rPr>
              <a:t> </a:t>
            </a:r>
            <a:r>
              <a:rPr dirty="0" sz="1100" spc="-5" b="1" i="1">
                <a:latin typeface="Arial"/>
                <a:cs typeface="Arial"/>
              </a:rPr>
              <a:t>ЗА </a:t>
            </a:r>
            <a:r>
              <a:rPr dirty="0" sz="1100" spc="-5" b="1" i="1">
                <a:solidFill>
                  <a:srgbClr val="008000"/>
                </a:solidFill>
                <a:latin typeface="Arial"/>
                <a:cs typeface="Arial"/>
              </a:rPr>
              <a:t>ПО-ЗЕЛЕНА</a:t>
            </a:r>
            <a:r>
              <a:rPr dirty="0" sz="1100" spc="-10" b="1" i="1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dirty="0" sz="1100" spc="-5" b="1" i="1">
                <a:latin typeface="Arial"/>
                <a:cs typeface="Arial"/>
              </a:rPr>
              <a:t>ЕВРОПА</a:t>
            </a:r>
            <a:endParaRPr sz="110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75789" y="7064502"/>
            <a:ext cx="561975" cy="72389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90164" y="7054977"/>
            <a:ext cx="542584" cy="713983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495165" y="7093077"/>
            <a:ext cx="514350" cy="67627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133340" y="7064502"/>
            <a:ext cx="571500" cy="723899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295015" y="7131177"/>
            <a:ext cx="1047750" cy="561974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830376" y="9484433"/>
            <a:ext cx="5804535" cy="6623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68275">
              <a:lnSpc>
                <a:spcPct val="100000"/>
              </a:lnSpc>
            </a:pPr>
            <a:r>
              <a:rPr dirty="0" sz="1100" spc="-5">
                <a:solidFill>
                  <a:srgbClr val="0000FF"/>
                </a:solidFill>
                <a:latin typeface="Arial MT"/>
                <a:cs typeface="Arial MT"/>
                <a:hlinkClick r:id="rId7"/>
              </a:rPr>
              <a:t>www.eeagrants.bg</a:t>
            </a:r>
            <a:endParaRPr sz="1100">
              <a:latin typeface="Arial MT"/>
              <a:cs typeface="Arial MT"/>
            </a:endParaRPr>
          </a:p>
          <a:p>
            <a:pPr algn="ctr" marL="12700" marR="5080" indent="635">
              <a:lnSpc>
                <a:spcPct val="103899"/>
              </a:lnSpc>
              <a:spcBef>
                <a:spcPts val="409"/>
              </a:spcBef>
            </a:pPr>
            <a:r>
              <a:rPr dirty="0" sz="900" i="1">
                <a:latin typeface="Times New Roman"/>
                <a:cs typeface="Times New Roman"/>
              </a:rPr>
              <a:t>Този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документ</a:t>
            </a:r>
            <a:r>
              <a:rPr dirty="0" sz="900" i="1">
                <a:latin typeface="Times New Roman"/>
                <a:cs typeface="Times New Roman"/>
              </a:rPr>
              <a:t> 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създаден</a:t>
            </a:r>
            <a:r>
              <a:rPr dirty="0" sz="900" i="1">
                <a:latin typeface="Times New Roman"/>
                <a:cs typeface="Times New Roman"/>
              </a:rPr>
              <a:t> в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рамките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проект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„Прилагане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на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мерки за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успешна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адаптация </a:t>
            </a:r>
            <a:r>
              <a:rPr dirty="0" sz="900" i="1">
                <a:latin typeface="Times New Roman"/>
                <a:cs typeface="Times New Roman"/>
              </a:rPr>
              <a:t>към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климатичните 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промени“, Договор</a:t>
            </a:r>
            <a:r>
              <a:rPr dirty="0" sz="900" spc="2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за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БФП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№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BGENVIRONMENT-4.003-0017-С01,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който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осъществява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финансовата</a:t>
            </a:r>
            <a:r>
              <a:rPr dirty="0" sz="900" i="1">
                <a:latin typeface="Times New Roman"/>
                <a:cs typeface="Times New Roman"/>
              </a:rPr>
              <a:t> подкрепа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 </a:t>
            </a:r>
            <a:r>
              <a:rPr dirty="0" sz="900" spc="-2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Програма „Опазване на околната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среда </a:t>
            </a:r>
            <a:r>
              <a:rPr dirty="0" sz="900" i="1">
                <a:latin typeface="Times New Roman"/>
                <a:cs typeface="Times New Roman"/>
              </a:rPr>
              <a:t>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климатични промени“</a:t>
            </a:r>
            <a:r>
              <a:rPr dirty="0" sz="900" spc="3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чрез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ФМ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 </a:t>
            </a:r>
            <a:r>
              <a:rPr dirty="0" sz="900" i="1">
                <a:latin typeface="Times New Roman"/>
                <a:cs typeface="Times New Roman"/>
              </a:rPr>
              <a:t>ЕИП </a:t>
            </a:r>
            <a:r>
              <a:rPr dirty="0" sz="900" spc="-5" i="1">
                <a:latin typeface="Times New Roman"/>
                <a:cs typeface="Times New Roman"/>
              </a:rPr>
              <a:t>2014-2021.</a:t>
            </a:r>
            <a:endParaRPr sz="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Yanislava Vangelova</dc:creator>
  <dcterms:created xsi:type="dcterms:W3CDTF">2024-05-31T17:08:03Z</dcterms:created>
  <dcterms:modified xsi:type="dcterms:W3CDTF">2024-05-31T17:08:03Z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2024-03-26T00:00:00Z</vt:filetime>
  </property>
  <property fmtid="{D5CDD505-2E9C-101B-9397-08002B2CF9AE}" pid="3" name="Creator">
    <vt:lpwstr>Microsoft® Word 2019</vt:lpwstr>
  </property>
  <property fmtid="{D5CDD505-2E9C-101B-9397-08002B2CF9AE}" pid="4" name="LastSaved">
    <vt:filetime>2024-05-31T00:00:00Z</vt:filetime>
  </property>
</Properties>
</file>