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00683" y="211835"/>
            <a:ext cx="5756147" cy="803135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762634" y="9707879"/>
            <a:ext cx="5943600" cy="635"/>
          </a:xfrm>
          <a:custGeom>
            <a:avLst/>
            <a:gdLst/>
            <a:ahLst/>
            <a:cxnLst/>
            <a:rect l="l" t="t" r="r" b="b"/>
            <a:pathLst>
              <a:path w="5943600" h="634">
                <a:moveTo>
                  <a:pt x="-6350" y="317"/>
                </a:moveTo>
                <a:lnTo>
                  <a:pt x="5949949" y="317"/>
                </a:lnTo>
              </a:path>
            </a:pathLst>
          </a:custGeom>
          <a:ln w="1333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eeagrants.bg/" TargetMode="External"/><Relationship Id="rId3" Type="http://schemas.openxmlformats.org/officeDocument/2006/relationships/hyperlink" Target="https://eeaprojects/" TargetMode="External"/><Relationship Id="rId4" Type="http://schemas.openxmlformats.org/officeDocument/2006/relationships/image" Target="../media/image2.jpg"/><Relationship Id="rId5" Type="http://schemas.openxmlformats.org/officeDocument/2006/relationships/image" Target="../media/image3.png"/><Relationship Id="rId6" Type="http://schemas.openxmlformats.org/officeDocument/2006/relationships/image" Target="../media/image4.jpg"/><Relationship Id="rId7" Type="http://schemas.openxmlformats.org/officeDocument/2006/relationships/image" Target="../media/image5.jpg"/><Relationship Id="rId8" Type="http://schemas.openxmlformats.org/officeDocument/2006/relationships/image" Target="../media/image6.png"/><Relationship Id="rId9" Type="http://schemas.openxmlformats.org/officeDocument/2006/relationships/image" Target="../media/image7.png"/><Relationship Id="rId10" Type="http://schemas.openxmlformats.org/officeDocument/2006/relationships/image" Target="../media/image8.jpg"/><Relationship Id="rId11" Type="http://schemas.openxmlformats.org/officeDocument/2006/relationships/image" Target="../media/image9.png"/><Relationship Id="rId12" Type="http://schemas.openxmlformats.org/officeDocument/2006/relationships/image" Target="../media/image10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0336" y="9405619"/>
            <a:ext cx="5850255" cy="9842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63195">
              <a:lnSpc>
                <a:spcPct val="100000"/>
              </a:lnSpc>
              <a:spcBef>
                <a:spcPts val="100"/>
              </a:spcBef>
            </a:pPr>
            <a:r>
              <a:rPr dirty="0" sz="1100" spc="-5">
                <a:solidFill>
                  <a:srgbClr val="0000FF"/>
                </a:solidFill>
                <a:latin typeface="Arial MT"/>
                <a:cs typeface="Arial MT"/>
                <a:hlinkClick r:id="rId2"/>
              </a:rPr>
              <a:t>www.eeagrants.bg</a:t>
            </a:r>
            <a:endParaRPr sz="1100">
              <a:latin typeface="Arial MT"/>
              <a:cs typeface="Arial MT"/>
            </a:endParaRPr>
          </a:p>
          <a:p>
            <a:pPr algn="ctr" marL="12065" marR="5080" indent="3175">
              <a:lnSpc>
                <a:spcPct val="95900"/>
              </a:lnSpc>
              <a:spcBef>
                <a:spcPts val="1050"/>
              </a:spcBef>
            </a:pPr>
            <a:r>
              <a:rPr dirty="0" sz="900" i="1">
                <a:latin typeface="Times New Roman"/>
                <a:cs typeface="Times New Roman"/>
              </a:rPr>
              <a:t>Този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документ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е </a:t>
            </a:r>
            <a:r>
              <a:rPr dirty="0" sz="900" spc="-5" i="1">
                <a:latin typeface="Times New Roman"/>
                <a:cs typeface="Times New Roman"/>
              </a:rPr>
              <a:t>създаден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в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рамките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проект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„Прилагане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на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мерки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за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успешна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адаптация към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климатичните 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промени“, Договор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за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БФП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№ </a:t>
            </a:r>
            <a:r>
              <a:rPr dirty="0" sz="900" spc="-5" i="1">
                <a:latin typeface="Times New Roman"/>
                <a:cs typeface="Times New Roman"/>
              </a:rPr>
              <a:t>BGENVIRONMENT-4.003-0017-С01,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който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осъществява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с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финансовата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подкрепа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 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Програма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„Опазване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околната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среда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и</a:t>
            </a:r>
            <a:r>
              <a:rPr dirty="0" sz="900" spc="2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климатични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промени“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чрез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ФМ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spc="2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ЕИП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2014-2021.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Цялата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отговорност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за 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съдържанието на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документа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се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носи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от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Община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Бобошево</a:t>
            </a:r>
            <a:r>
              <a:rPr dirty="0" sz="900" i="1">
                <a:latin typeface="Times New Roman"/>
                <a:cs typeface="Times New Roman"/>
              </a:rPr>
              <a:t> и при </a:t>
            </a:r>
            <a:r>
              <a:rPr dirty="0" sz="900" spc="-5" i="1">
                <a:latin typeface="Times New Roman"/>
                <a:cs typeface="Times New Roman"/>
              </a:rPr>
              <a:t>никакви</a:t>
            </a:r>
            <a:r>
              <a:rPr dirty="0" sz="90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обстоятелства</a:t>
            </a:r>
            <a:r>
              <a:rPr dirty="0" sz="900" spc="1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не</a:t>
            </a:r>
            <a:r>
              <a:rPr dirty="0" sz="900" spc="-1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може да </a:t>
            </a:r>
            <a:r>
              <a:rPr dirty="0" sz="900" spc="-5" i="1">
                <a:latin typeface="Times New Roman"/>
                <a:cs typeface="Times New Roman"/>
              </a:rPr>
              <a:t>се</a:t>
            </a:r>
            <a:r>
              <a:rPr dirty="0" sz="900" i="1">
                <a:latin typeface="Times New Roman"/>
                <a:cs typeface="Times New Roman"/>
              </a:rPr>
              <a:t> счита,</a:t>
            </a:r>
            <a:r>
              <a:rPr dirty="0" sz="900" spc="-5" i="1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че 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този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документ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отразява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официалното</a:t>
            </a:r>
            <a:r>
              <a:rPr dirty="0" sz="900" spc="2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становище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на</a:t>
            </a:r>
            <a:r>
              <a:rPr dirty="0" sz="900" spc="2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Програмния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оператор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и/или</a:t>
            </a:r>
            <a:r>
              <a:rPr dirty="0" sz="900" spc="20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Офиса</a:t>
            </a:r>
            <a:r>
              <a:rPr dirty="0" sz="900" spc="20" i="1">
                <a:latin typeface="Times New Roman"/>
                <a:cs typeface="Times New Roman"/>
              </a:rPr>
              <a:t> </a:t>
            </a:r>
            <a:r>
              <a:rPr dirty="0" sz="900" spc="-10" i="1">
                <a:latin typeface="Times New Roman"/>
                <a:cs typeface="Times New Roman"/>
              </a:rPr>
              <a:t>на</a:t>
            </a:r>
            <a:r>
              <a:rPr dirty="0" sz="900" spc="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Финансовия</a:t>
            </a:r>
            <a:r>
              <a:rPr dirty="0" sz="900" spc="15" i="1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механизъм.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8026" y="1012952"/>
            <a:ext cx="5788660" cy="7655559"/>
          </a:xfrm>
          <a:prstGeom prst="rect">
            <a:avLst/>
          </a:prstGeom>
        </p:spPr>
        <p:txBody>
          <a:bodyPr wrap="square" lIns="0" tIns="32384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54"/>
              </a:spcBef>
            </a:pPr>
            <a:r>
              <a:rPr dirty="0" sz="1200" spc="-5" b="1">
                <a:latin typeface="Times New Roman"/>
                <a:cs typeface="Times New Roman"/>
              </a:rPr>
              <a:t>Община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Кочериново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проведе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демонстрационно</a:t>
            </a:r>
            <a:r>
              <a:rPr dirty="0" sz="120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събитие</a:t>
            </a:r>
            <a:endParaRPr sz="1200">
              <a:latin typeface="Times New Roman"/>
              <a:cs typeface="Times New Roman"/>
            </a:endParaRPr>
          </a:p>
          <a:p>
            <a:pPr algn="ctr" marL="248285" marR="243840">
              <a:lnSpc>
                <a:spcPct val="110000"/>
              </a:lnSpc>
              <a:spcBef>
                <a:spcPts val="10"/>
              </a:spcBef>
            </a:pPr>
            <a:r>
              <a:rPr dirty="0" sz="1200" b="1">
                <a:latin typeface="Times New Roman"/>
                <a:cs typeface="Times New Roman"/>
              </a:rPr>
              <a:t>„ДА </a:t>
            </a:r>
            <a:r>
              <a:rPr dirty="0" sz="1200" spc="-5" b="1">
                <a:latin typeface="Times New Roman"/>
                <a:cs typeface="Times New Roman"/>
              </a:rPr>
              <a:t>СЪЗДАДЕМ</a:t>
            </a:r>
            <a:r>
              <a:rPr dirty="0" sz="120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КОМПОСТ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ЗАЕДНО“</a:t>
            </a:r>
            <a:r>
              <a:rPr dirty="0" sz="1200" b="1">
                <a:latin typeface="Times New Roman"/>
                <a:cs typeface="Times New Roman"/>
              </a:rPr>
              <a:t> по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проект</a:t>
            </a:r>
            <a:r>
              <a:rPr dirty="0" sz="1200" spc="1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за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борба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с </a:t>
            </a:r>
            <a:r>
              <a:rPr dirty="0" sz="1200" spc="-5" b="1">
                <a:latin typeface="Times New Roman"/>
                <a:cs typeface="Times New Roman"/>
              </a:rPr>
              <a:t>климатичните </a:t>
            </a:r>
            <a:r>
              <a:rPr dirty="0" sz="1200" spc="-28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промени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50">
              <a:latin typeface="Times New Roman"/>
              <a:cs typeface="Times New Roman"/>
            </a:endParaRPr>
          </a:p>
          <a:p>
            <a:pPr marL="2240280" marR="5080">
              <a:lnSpc>
                <a:spcPct val="112700"/>
              </a:lnSpc>
              <a:tabLst>
                <a:tab pos="2903220" algn="l"/>
                <a:tab pos="2945765" algn="l"/>
                <a:tab pos="3279775" algn="l"/>
                <a:tab pos="3910329" algn="l"/>
                <a:tab pos="4160520" algn="l"/>
                <a:tab pos="4624070" algn="l"/>
                <a:tab pos="4970145" algn="l"/>
                <a:tab pos="5701665" algn="l"/>
              </a:tabLst>
            </a:pPr>
            <a:r>
              <a:rPr dirty="0" sz="1100" spc="-5">
                <a:latin typeface="Cambria"/>
                <a:cs typeface="Cambria"/>
              </a:rPr>
              <a:t>О</a:t>
            </a:r>
            <a:r>
              <a:rPr dirty="0" sz="1100">
                <a:latin typeface="Cambria"/>
                <a:cs typeface="Cambria"/>
              </a:rPr>
              <a:t>бщ</a:t>
            </a:r>
            <a:r>
              <a:rPr dirty="0" sz="1100" spc="-5">
                <a:latin typeface="Cambria"/>
                <a:cs typeface="Cambria"/>
              </a:rPr>
              <a:t>ин</a:t>
            </a:r>
            <a:r>
              <a:rPr dirty="0" sz="1100">
                <a:latin typeface="Cambria"/>
                <a:cs typeface="Cambria"/>
              </a:rPr>
              <a:t>а</a:t>
            </a:r>
            <a:r>
              <a:rPr dirty="0" sz="1100">
                <a:latin typeface="Cambria"/>
                <a:cs typeface="Cambria"/>
              </a:rPr>
              <a:t>		</a:t>
            </a:r>
            <a:r>
              <a:rPr dirty="0" sz="1100">
                <a:latin typeface="Cambria"/>
                <a:cs typeface="Cambria"/>
              </a:rPr>
              <a:t>Ко</a:t>
            </a:r>
            <a:r>
              <a:rPr dirty="0" sz="1100" spc="-10">
                <a:latin typeface="Cambria"/>
                <a:cs typeface="Cambria"/>
              </a:rPr>
              <a:t>ч</a:t>
            </a:r>
            <a:r>
              <a:rPr dirty="0" sz="1100">
                <a:latin typeface="Cambria"/>
                <a:cs typeface="Cambria"/>
              </a:rPr>
              <a:t>е</a:t>
            </a:r>
            <a:r>
              <a:rPr dirty="0" sz="1100" spc="-5">
                <a:latin typeface="Cambria"/>
                <a:cs typeface="Cambria"/>
              </a:rPr>
              <a:t>рин</a:t>
            </a:r>
            <a:r>
              <a:rPr dirty="0" sz="1100">
                <a:latin typeface="Cambria"/>
                <a:cs typeface="Cambria"/>
              </a:rPr>
              <a:t>о</a:t>
            </a:r>
            <a:r>
              <a:rPr dirty="0" sz="1100" spc="-5">
                <a:latin typeface="Cambria"/>
                <a:cs typeface="Cambria"/>
              </a:rPr>
              <a:t>в</a:t>
            </a:r>
            <a:r>
              <a:rPr dirty="0" sz="1100">
                <a:latin typeface="Cambria"/>
                <a:cs typeface="Cambria"/>
              </a:rPr>
              <a:t>о</a:t>
            </a:r>
            <a:r>
              <a:rPr dirty="0" sz="1100">
                <a:latin typeface="Cambria"/>
                <a:cs typeface="Cambria"/>
              </a:rPr>
              <a:t>	</a:t>
            </a:r>
            <a:r>
              <a:rPr dirty="0" sz="1100" spc="-5">
                <a:latin typeface="Cambria"/>
                <a:cs typeface="Cambria"/>
              </a:rPr>
              <a:t>пр</a:t>
            </a:r>
            <a:r>
              <a:rPr dirty="0" sz="1100">
                <a:latin typeface="Cambria"/>
                <a:cs typeface="Cambria"/>
              </a:rPr>
              <a:t>о</a:t>
            </a:r>
            <a:r>
              <a:rPr dirty="0" sz="1100" spc="-5">
                <a:latin typeface="Cambria"/>
                <a:cs typeface="Cambria"/>
              </a:rPr>
              <a:t>в</a:t>
            </a:r>
            <a:r>
              <a:rPr dirty="0" sz="1100">
                <a:latin typeface="Cambria"/>
                <a:cs typeface="Cambria"/>
              </a:rPr>
              <a:t>е</a:t>
            </a:r>
            <a:r>
              <a:rPr dirty="0" sz="1100" spc="-5">
                <a:latin typeface="Cambria"/>
                <a:cs typeface="Cambria"/>
              </a:rPr>
              <a:t>д</a:t>
            </a:r>
            <a:r>
              <a:rPr dirty="0" sz="1100">
                <a:latin typeface="Cambria"/>
                <a:cs typeface="Cambria"/>
              </a:rPr>
              <a:t>е</a:t>
            </a:r>
            <a:r>
              <a:rPr dirty="0" sz="1100">
                <a:latin typeface="Cambria"/>
                <a:cs typeface="Cambria"/>
              </a:rPr>
              <a:t>	</a:t>
            </a:r>
            <a:r>
              <a:rPr dirty="0" sz="1100" spc="-5">
                <a:latin typeface="Cambria"/>
                <a:cs typeface="Cambria"/>
              </a:rPr>
              <a:t>д</a:t>
            </a:r>
            <a:r>
              <a:rPr dirty="0" sz="1100">
                <a:latin typeface="Cambria"/>
                <a:cs typeface="Cambria"/>
              </a:rPr>
              <a:t>е</a:t>
            </a:r>
            <a:r>
              <a:rPr dirty="0" sz="1100" spc="-15">
                <a:latin typeface="Cambria"/>
                <a:cs typeface="Cambria"/>
              </a:rPr>
              <a:t>м</a:t>
            </a:r>
            <a:r>
              <a:rPr dirty="0" sz="1100">
                <a:latin typeface="Cambria"/>
                <a:cs typeface="Cambria"/>
              </a:rPr>
              <a:t>о</a:t>
            </a:r>
            <a:r>
              <a:rPr dirty="0" sz="1100" spc="-5">
                <a:latin typeface="Cambria"/>
                <a:cs typeface="Cambria"/>
              </a:rPr>
              <a:t>н</a:t>
            </a:r>
            <a:r>
              <a:rPr dirty="0" sz="1100" spc="5">
                <a:latin typeface="Cambria"/>
                <a:cs typeface="Cambria"/>
              </a:rPr>
              <a:t>с</a:t>
            </a:r>
            <a:r>
              <a:rPr dirty="0" sz="1100" spc="-5">
                <a:latin typeface="Cambria"/>
                <a:cs typeface="Cambria"/>
              </a:rPr>
              <a:t>т</a:t>
            </a:r>
            <a:r>
              <a:rPr dirty="0" sz="1100" spc="-15">
                <a:latin typeface="Cambria"/>
                <a:cs typeface="Cambria"/>
              </a:rPr>
              <a:t>р</a:t>
            </a:r>
            <a:r>
              <a:rPr dirty="0" sz="1100">
                <a:latin typeface="Cambria"/>
                <a:cs typeface="Cambria"/>
              </a:rPr>
              <a:t>а</a:t>
            </a:r>
            <a:r>
              <a:rPr dirty="0" sz="1100" spc="-10">
                <a:latin typeface="Cambria"/>
                <a:cs typeface="Cambria"/>
              </a:rPr>
              <a:t>ц</a:t>
            </a:r>
            <a:r>
              <a:rPr dirty="0" sz="1100" spc="-5">
                <a:latin typeface="Cambria"/>
                <a:cs typeface="Cambria"/>
              </a:rPr>
              <a:t>и</a:t>
            </a:r>
            <a:r>
              <a:rPr dirty="0" sz="1100">
                <a:latin typeface="Cambria"/>
                <a:cs typeface="Cambria"/>
              </a:rPr>
              <a:t>о</a:t>
            </a:r>
            <a:r>
              <a:rPr dirty="0" sz="1100" spc="-5">
                <a:latin typeface="Cambria"/>
                <a:cs typeface="Cambria"/>
              </a:rPr>
              <a:t>нно  </a:t>
            </a:r>
            <a:r>
              <a:rPr dirty="0" sz="1100" spc="5">
                <a:latin typeface="Cambria"/>
                <a:cs typeface="Cambria"/>
              </a:rPr>
              <a:t>с</a:t>
            </a:r>
            <a:r>
              <a:rPr dirty="0" sz="1100">
                <a:latin typeface="Cambria"/>
                <a:cs typeface="Cambria"/>
              </a:rPr>
              <a:t>ъб</a:t>
            </a:r>
            <a:r>
              <a:rPr dirty="0" sz="1100" spc="-5">
                <a:latin typeface="Cambria"/>
                <a:cs typeface="Cambria"/>
              </a:rPr>
              <a:t>ит</a:t>
            </a:r>
            <a:r>
              <a:rPr dirty="0" sz="1100" spc="-20">
                <a:latin typeface="Cambria"/>
                <a:cs typeface="Cambria"/>
              </a:rPr>
              <a:t>и</a:t>
            </a:r>
            <a:r>
              <a:rPr dirty="0" sz="1100">
                <a:latin typeface="Cambria"/>
                <a:cs typeface="Cambria"/>
              </a:rPr>
              <a:t>е</a:t>
            </a:r>
            <a:r>
              <a:rPr dirty="0" sz="1100">
                <a:latin typeface="Cambria"/>
                <a:cs typeface="Cambria"/>
              </a:rPr>
              <a:t>	</a:t>
            </a:r>
            <a:r>
              <a:rPr dirty="0" sz="1100" spc="-5" b="1">
                <a:latin typeface="Cambria"/>
                <a:cs typeface="Cambria"/>
              </a:rPr>
              <a:t>„</a:t>
            </a:r>
            <a:r>
              <a:rPr dirty="0" sz="1100" spc="5" b="1">
                <a:latin typeface="Cambria"/>
                <a:cs typeface="Cambria"/>
              </a:rPr>
              <a:t>Д</a:t>
            </a:r>
            <a:r>
              <a:rPr dirty="0" sz="1100" b="1">
                <a:latin typeface="Cambria"/>
                <a:cs typeface="Cambria"/>
              </a:rPr>
              <a:t>А</a:t>
            </a:r>
            <a:r>
              <a:rPr dirty="0" sz="1100" b="1">
                <a:latin typeface="Cambria"/>
                <a:cs typeface="Cambria"/>
              </a:rPr>
              <a:t>	</a:t>
            </a:r>
            <a:r>
              <a:rPr dirty="0" sz="1100" b="1">
                <a:latin typeface="Cambria"/>
                <a:cs typeface="Cambria"/>
              </a:rPr>
              <a:t>С</a:t>
            </a:r>
            <a:r>
              <a:rPr dirty="0" sz="1100" spc="-5" b="1">
                <a:latin typeface="Cambria"/>
                <a:cs typeface="Cambria"/>
              </a:rPr>
              <a:t>Ъ</a:t>
            </a:r>
            <a:r>
              <a:rPr dirty="0" sz="1100" spc="-10" b="1">
                <a:latin typeface="Cambria"/>
                <a:cs typeface="Cambria"/>
              </a:rPr>
              <a:t>З</a:t>
            </a:r>
            <a:r>
              <a:rPr dirty="0" sz="1100" spc="5" b="1">
                <a:latin typeface="Cambria"/>
                <a:cs typeface="Cambria"/>
              </a:rPr>
              <a:t>Д</a:t>
            </a:r>
            <a:r>
              <a:rPr dirty="0" sz="1100" spc="-15" b="1">
                <a:latin typeface="Cambria"/>
                <a:cs typeface="Cambria"/>
              </a:rPr>
              <a:t>А</a:t>
            </a:r>
            <a:r>
              <a:rPr dirty="0" sz="1100" spc="5" b="1">
                <a:latin typeface="Cambria"/>
                <a:cs typeface="Cambria"/>
              </a:rPr>
              <a:t>Д</a:t>
            </a:r>
            <a:r>
              <a:rPr dirty="0" sz="1100" spc="-5" b="1">
                <a:latin typeface="Cambria"/>
                <a:cs typeface="Cambria"/>
              </a:rPr>
              <a:t>Е</a:t>
            </a:r>
            <a:r>
              <a:rPr dirty="0" sz="1100" b="1">
                <a:latin typeface="Cambria"/>
                <a:cs typeface="Cambria"/>
              </a:rPr>
              <a:t>М</a:t>
            </a:r>
            <a:r>
              <a:rPr dirty="0" sz="1100" b="1">
                <a:latin typeface="Cambria"/>
                <a:cs typeface="Cambria"/>
              </a:rPr>
              <a:t>	</a:t>
            </a:r>
            <a:r>
              <a:rPr dirty="0" sz="1100" b="1">
                <a:latin typeface="Cambria"/>
                <a:cs typeface="Cambria"/>
              </a:rPr>
              <a:t>К</a:t>
            </a:r>
            <a:r>
              <a:rPr dirty="0" sz="1100" spc="-15" b="1">
                <a:latin typeface="Cambria"/>
                <a:cs typeface="Cambria"/>
              </a:rPr>
              <a:t>О</a:t>
            </a:r>
            <a:r>
              <a:rPr dirty="0" sz="1100" b="1">
                <a:latin typeface="Cambria"/>
                <a:cs typeface="Cambria"/>
              </a:rPr>
              <a:t>МПО</a:t>
            </a:r>
            <a:r>
              <a:rPr dirty="0" sz="1100" spc="-10" b="1">
                <a:latin typeface="Cambria"/>
                <a:cs typeface="Cambria"/>
              </a:rPr>
              <a:t>С</a:t>
            </a:r>
            <a:r>
              <a:rPr dirty="0" sz="1100" b="1">
                <a:latin typeface="Cambria"/>
                <a:cs typeface="Cambria"/>
              </a:rPr>
              <a:t>Т</a:t>
            </a:r>
            <a:r>
              <a:rPr dirty="0" sz="1100" b="1">
                <a:latin typeface="Cambria"/>
                <a:cs typeface="Cambria"/>
              </a:rPr>
              <a:t>	</a:t>
            </a:r>
            <a:r>
              <a:rPr dirty="0" sz="1100" b="1">
                <a:latin typeface="Cambria"/>
                <a:cs typeface="Cambria"/>
              </a:rPr>
              <a:t>ЗА</a:t>
            </a:r>
            <a:r>
              <a:rPr dirty="0" sz="1100" spc="-15" b="1">
                <a:latin typeface="Cambria"/>
                <a:cs typeface="Cambria"/>
              </a:rPr>
              <a:t>Е</a:t>
            </a:r>
            <a:r>
              <a:rPr dirty="0" sz="1100" spc="5" b="1">
                <a:latin typeface="Cambria"/>
                <a:cs typeface="Cambria"/>
              </a:rPr>
              <a:t>Д</a:t>
            </a:r>
            <a:r>
              <a:rPr dirty="0" sz="1100" spc="-5" b="1">
                <a:latin typeface="Cambria"/>
                <a:cs typeface="Cambria"/>
              </a:rPr>
              <a:t>Н</a:t>
            </a:r>
            <a:r>
              <a:rPr dirty="0" sz="1100" b="1">
                <a:latin typeface="Cambria"/>
                <a:cs typeface="Cambria"/>
              </a:rPr>
              <a:t>О“</a:t>
            </a:r>
            <a:r>
              <a:rPr dirty="0" sz="1100" b="1">
                <a:latin typeface="Cambria"/>
                <a:cs typeface="Cambria"/>
              </a:rPr>
              <a:t>	</a:t>
            </a:r>
            <a:r>
              <a:rPr dirty="0" sz="1100">
                <a:latin typeface="Cambria"/>
                <a:cs typeface="Cambria"/>
              </a:rPr>
              <a:t>в</a:t>
            </a:r>
            <a:endParaRPr sz="1100">
              <a:latin typeface="Cambria"/>
              <a:cs typeface="Cambria"/>
            </a:endParaRPr>
          </a:p>
          <a:p>
            <a:pPr marL="2240280" marR="5080">
              <a:lnSpc>
                <a:spcPts val="1490"/>
              </a:lnSpc>
              <a:spcBef>
                <a:spcPts val="65"/>
              </a:spcBef>
            </a:pPr>
            <a:r>
              <a:rPr dirty="0" sz="1100">
                <a:latin typeface="Cambria"/>
                <a:cs typeface="Cambria"/>
              </a:rPr>
              <a:t>рамките</a:t>
            </a:r>
            <a:r>
              <a:rPr dirty="0" sz="1100" spc="215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на</a:t>
            </a:r>
            <a:r>
              <a:rPr dirty="0" sz="1100" spc="215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проект:</a:t>
            </a:r>
            <a:r>
              <a:rPr dirty="0" sz="1100" spc="21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„Прилагане</a:t>
            </a:r>
            <a:r>
              <a:rPr dirty="0" sz="1100" spc="215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на</a:t>
            </a:r>
            <a:r>
              <a:rPr dirty="0" sz="1100" spc="215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мерки</a:t>
            </a:r>
            <a:r>
              <a:rPr dirty="0" sz="1100" spc="21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за</a:t>
            </a:r>
            <a:r>
              <a:rPr dirty="0" sz="1100" spc="215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успешна </a:t>
            </a:r>
            <a:r>
              <a:rPr dirty="0" sz="1100" spc="-225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адаптация</a:t>
            </a:r>
            <a:r>
              <a:rPr dirty="0" sz="1100" spc="27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към</a:t>
            </a:r>
            <a:r>
              <a:rPr dirty="0" sz="1100" spc="254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климатичните</a:t>
            </a:r>
            <a:r>
              <a:rPr dirty="0" sz="1100" spc="275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промени“,</a:t>
            </a:r>
            <a:r>
              <a:rPr dirty="0" sz="1100" spc="27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финансиран</a:t>
            </a:r>
            <a:endParaRPr sz="1100">
              <a:latin typeface="Cambria"/>
              <a:cs typeface="Cambria"/>
            </a:endParaRPr>
          </a:p>
          <a:p>
            <a:pPr marL="2240280" marR="6985">
              <a:lnSpc>
                <a:spcPts val="1480"/>
              </a:lnSpc>
              <a:spcBef>
                <a:spcPts val="5"/>
              </a:spcBef>
            </a:pPr>
            <a:r>
              <a:rPr dirty="0" sz="1100" spc="-5">
                <a:latin typeface="Cambria"/>
                <a:cs typeface="Cambria"/>
              </a:rPr>
              <a:t>по</a:t>
            </a:r>
            <a:r>
              <a:rPr dirty="0" sz="1100" spc="13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програма</a:t>
            </a:r>
            <a:r>
              <a:rPr dirty="0" sz="1100" spc="135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Програма</a:t>
            </a:r>
            <a:r>
              <a:rPr dirty="0" sz="1100" spc="135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„Опазване</a:t>
            </a:r>
            <a:r>
              <a:rPr dirty="0" sz="1100" spc="13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на</a:t>
            </a:r>
            <a:r>
              <a:rPr dirty="0" sz="1100" spc="135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околната</a:t>
            </a:r>
            <a:r>
              <a:rPr dirty="0" sz="1100" spc="135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среда</a:t>
            </a:r>
            <a:r>
              <a:rPr dirty="0" sz="1100" spc="13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и </a:t>
            </a:r>
            <a:r>
              <a:rPr dirty="0" sz="1100" spc="-225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климатични</a:t>
            </a:r>
            <a:r>
              <a:rPr dirty="0" sz="1100" spc="-1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промени“</a:t>
            </a:r>
            <a:r>
              <a:rPr dirty="0" sz="1100" spc="-1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чрез</a:t>
            </a:r>
            <a:r>
              <a:rPr dirty="0" sz="1100">
                <a:latin typeface="Cambria"/>
                <a:cs typeface="Cambria"/>
              </a:rPr>
              <a:t> ФМ</a:t>
            </a:r>
            <a:r>
              <a:rPr dirty="0" sz="1100" spc="-5">
                <a:latin typeface="Cambria"/>
                <a:cs typeface="Cambria"/>
              </a:rPr>
              <a:t> на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ЕИП 2014-2021.</a:t>
            </a:r>
            <a:endParaRPr sz="1100">
              <a:latin typeface="Cambria"/>
              <a:cs typeface="Cambria"/>
            </a:endParaRPr>
          </a:p>
          <a:p>
            <a:pPr algn="r" marL="2240280" marR="5715" indent="361950">
              <a:lnSpc>
                <a:spcPts val="1480"/>
              </a:lnSpc>
              <a:spcBef>
                <a:spcPts val="5"/>
              </a:spcBef>
            </a:pPr>
            <a:r>
              <a:rPr dirty="0" sz="1100" spc="-5">
                <a:latin typeface="Cambria"/>
                <a:cs typeface="Cambria"/>
              </a:rPr>
              <a:t>Инициативата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постави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символично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начало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на </a:t>
            </a:r>
            <a:r>
              <a:rPr dirty="0" sz="1100" spc="-229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изпълнението</a:t>
            </a:r>
            <a:r>
              <a:rPr dirty="0" sz="1100" spc="395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на</a:t>
            </a:r>
            <a:r>
              <a:rPr dirty="0" sz="1100" spc="4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мярка</a:t>
            </a:r>
            <a:r>
              <a:rPr dirty="0" sz="1100" spc="4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по</a:t>
            </a:r>
            <a:r>
              <a:rPr dirty="0" sz="1100" spc="395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въвеждане</a:t>
            </a:r>
            <a:r>
              <a:rPr dirty="0" sz="1100" spc="4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на</a:t>
            </a:r>
            <a:r>
              <a:rPr dirty="0" sz="1100" spc="395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домашно</a:t>
            </a:r>
            <a:endParaRPr sz="1100">
              <a:latin typeface="Cambria"/>
              <a:cs typeface="Cambria"/>
            </a:endParaRPr>
          </a:p>
          <a:p>
            <a:pPr algn="r" marR="8255">
              <a:lnSpc>
                <a:spcPct val="100000"/>
              </a:lnSpc>
              <a:spcBef>
                <a:spcPts val="90"/>
              </a:spcBef>
            </a:pPr>
            <a:r>
              <a:rPr dirty="0" sz="1100" spc="-5">
                <a:latin typeface="Cambria"/>
                <a:cs typeface="Cambria"/>
              </a:rPr>
              <a:t>компостиране</a:t>
            </a:r>
            <a:r>
              <a:rPr dirty="0" sz="1100" spc="64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на</a:t>
            </a:r>
            <a:r>
              <a:rPr dirty="0" sz="1100" spc="645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биоразградими</a:t>
            </a:r>
            <a:r>
              <a:rPr dirty="0" sz="1100" spc="635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отпадъци</a:t>
            </a:r>
            <a:r>
              <a:rPr dirty="0" sz="1100" spc="63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в  </a:t>
            </a:r>
            <a:r>
              <a:rPr dirty="0" sz="1100" spc="16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600</a:t>
            </a:r>
            <a:endParaRPr sz="1100">
              <a:latin typeface="Cambria"/>
              <a:cs typeface="Cambria"/>
            </a:endParaRPr>
          </a:p>
          <a:p>
            <a:pPr algn="r" marR="5080">
              <a:lnSpc>
                <a:spcPct val="100000"/>
              </a:lnSpc>
              <a:spcBef>
                <a:spcPts val="165"/>
              </a:spcBef>
            </a:pPr>
            <a:r>
              <a:rPr dirty="0" sz="1100" spc="-5">
                <a:latin typeface="Cambria"/>
                <a:cs typeface="Cambria"/>
              </a:rPr>
              <a:t>домакинства</a:t>
            </a:r>
            <a:r>
              <a:rPr dirty="0" sz="1100" spc="35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от</a:t>
            </a:r>
            <a:r>
              <a:rPr dirty="0" sz="1100" spc="4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всички</a:t>
            </a:r>
            <a:r>
              <a:rPr dirty="0" sz="1100" spc="25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населени</a:t>
            </a:r>
            <a:r>
              <a:rPr dirty="0" sz="1100" spc="4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места</a:t>
            </a:r>
            <a:r>
              <a:rPr dirty="0" sz="1100" spc="35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в</a:t>
            </a:r>
            <a:r>
              <a:rPr dirty="0" sz="1100" spc="4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Община</a:t>
            </a:r>
            <a:r>
              <a:rPr dirty="0" sz="1100" spc="45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Кочериново</a:t>
            </a:r>
            <a:r>
              <a:rPr dirty="0" sz="1100" spc="45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в</a:t>
            </a:r>
            <a:r>
              <a:rPr dirty="0" sz="1100" spc="4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изпълнение</a:t>
            </a:r>
            <a:r>
              <a:rPr dirty="0" sz="1100" spc="45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на</a:t>
            </a:r>
            <a:r>
              <a:rPr dirty="0" sz="1100" spc="4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Дейност</a:t>
            </a:r>
            <a:r>
              <a:rPr dirty="0" sz="1100" spc="4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5</a:t>
            </a:r>
            <a:endParaRPr sz="1100">
              <a:latin typeface="Cambria"/>
              <a:cs typeface="Cambria"/>
            </a:endParaRPr>
          </a:p>
          <a:p>
            <a:pPr algn="just" marL="12700" marR="6350" indent="-635">
              <a:lnSpc>
                <a:spcPts val="1490"/>
              </a:lnSpc>
              <a:spcBef>
                <a:spcPts val="65"/>
              </a:spcBef>
            </a:pPr>
            <a:r>
              <a:rPr dirty="0" sz="1100" spc="-5">
                <a:latin typeface="Cambria"/>
                <a:cs typeface="Cambria"/>
              </a:rPr>
              <a:t>„Разработване</a:t>
            </a:r>
            <a:r>
              <a:rPr dirty="0" sz="1100">
                <a:latin typeface="Cambria"/>
                <a:cs typeface="Cambria"/>
              </a:rPr>
              <a:t> и</a:t>
            </a:r>
            <a:r>
              <a:rPr dirty="0" sz="1100" spc="5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прилагане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на</a:t>
            </a:r>
            <a:r>
              <a:rPr dirty="0" sz="1100">
                <a:latin typeface="Cambria"/>
                <a:cs typeface="Cambria"/>
              </a:rPr>
              <a:t> мерки</a:t>
            </a:r>
            <a:r>
              <a:rPr dirty="0" sz="1100" spc="5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за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смекчаване</a:t>
            </a:r>
            <a:r>
              <a:rPr dirty="0" sz="1100">
                <a:latin typeface="Cambria"/>
                <a:cs typeface="Cambria"/>
              </a:rPr>
              <a:t> и</a:t>
            </a:r>
            <a:r>
              <a:rPr dirty="0" sz="1100" spc="5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адаптация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към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климатичните 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промени“ </a:t>
            </a:r>
            <a:r>
              <a:rPr dirty="0" sz="1100">
                <a:latin typeface="Cambria"/>
                <a:cs typeface="Cambria"/>
              </a:rPr>
              <a:t>от</a:t>
            </a:r>
            <a:r>
              <a:rPr dirty="0" sz="1100" spc="-5">
                <a:latin typeface="Cambria"/>
                <a:cs typeface="Cambria"/>
              </a:rPr>
              <a:t> проекта.</a:t>
            </a:r>
            <a:endParaRPr sz="1100">
              <a:latin typeface="Cambria"/>
              <a:cs typeface="Cambria"/>
            </a:endParaRPr>
          </a:p>
          <a:p>
            <a:pPr algn="just" marL="405130">
              <a:lnSpc>
                <a:spcPct val="100000"/>
              </a:lnSpc>
              <a:spcBef>
                <a:spcPts val="75"/>
              </a:spcBef>
            </a:pPr>
            <a:r>
              <a:rPr dirty="0" sz="1100">
                <a:latin typeface="Cambria"/>
                <a:cs typeface="Cambria"/>
              </a:rPr>
              <a:t>С</a:t>
            </a:r>
            <a:r>
              <a:rPr dirty="0" sz="1100" spc="22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демонстрационна</a:t>
            </a:r>
            <a:r>
              <a:rPr dirty="0" sz="1100" spc="225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и</a:t>
            </a:r>
            <a:r>
              <a:rPr dirty="0" sz="1100" spc="204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образователна</a:t>
            </a:r>
            <a:r>
              <a:rPr dirty="0" sz="1100" spc="225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цел</a:t>
            </a:r>
            <a:r>
              <a:rPr dirty="0" sz="1100" spc="68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експерт</a:t>
            </a:r>
            <a:r>
              <a:rPr dirty="0" sz="1100" spc="21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с</a:t>
            </a:r>
            <a:r>
              <a:rPr dirty="0" sz="1100" spc="229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опит</a:t>
            </a:r>
            <a:r>
              <a:rPr dirty="0" sz="1100" spc="22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в</a:t>
            </a:r>
            <a:r>
              <a:rPr dirty="0" sz="1100" spc="225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сферата</a:t>
            </a:r>
            <a:r>
              <a:rPr dirty="0" sz="1100" spc="21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на</a:t>
            </a:r>
            <a:r>
              <a:rPr dirty="0" sz="1100" spc="225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околната</a:t>
            </a:r>
            <a:endParaRPr sz="1100">
              <a:latin typeface="Cambria"/>
              <a:cs typeface="Cambria"/>
            </a:endParaRPr>
          </a:p>
          <a:p>
            <a:pPr algn="just" marL="12700" marR="5080">
              <a:lnSpc>
                <a:spcPct val="112300"/>
              </a:lnSpc>
              <a:spcBef>
                <a:spcPts val="10"/>
              </a:spcBef>
            </a:pPr>
            <a:r>
              <a:rPr dirty="0" sz="1100">
                <a:latin typeface="Cambria"/>
                <a:cs typeface="Cambria"/>
              </a:rPr>
              <a:t>среда</a:t>
            </a:r>
            <a:r>
              <a:rPr dirty="0" sz="1100" spc="5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показа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как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се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сглобява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компостерът,</a:t>
            </a:r>
            <a:r>
              <a:rPr dirty="0" sz="1100">
                <a:latin typeface="Cambria"/>
                <a:cs typeface="Cambria"/>
              </a:rPr>
              <a:t> обясни</a:t>
            </a:r>
            <a:r>
              <a:rPr dirty="0" sz="1100" spc="5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етапите</a:t>
            </a:r>
            <a:r>
              <a:rPr dirty="0" sz="1100">
                <a:latin typeface="Cambria"/>
                <a:cs typeface="Cambria"/>
              </a:rPr>
              <a:t> в</a:t>
            </a:r>
            <a:r>
              <a:rPr dirty="0" sz="1100" spc="5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процеса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на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домашно 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компостиране</a:t>
            </a:r>
            <a:r>
              <a:rPr dirty="0" sz="1100">
                <a:latin typeface="Cambria"/>
                <a:cs typeface="Cambria"/>
              </a:rPr>
              <a:t> и</a:t>
            </a:r>
            <a:r>
              <a:rPr dirty="0" sz="1100" spc="5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най-важните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правила,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които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трябва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да</a:t>
            </a:r>
            <a:r>
              <a:rPr dirty="0" sz="1100">
                <a:latin typeface="Cambria"/>
                <a:cs typeface="Cambria"/>
              </a:rPr>
              <a:t> се</a:t>
            </a:r>
            <a:r>
              <a:rPr dirty="0" sz="1100" spc="5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спазват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за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ефективно</a:t>
            </a:r>
            <a:r>
              <a:rPr dirty="0" sz="1100" spc="229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и </a:t>
            </a:r>
            <a:r>
              <a:rPr dirty="0" sz="1100" spc="5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правилно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компостиране.</a:t>
            </a:r>
            <a:r>
              <a:rPr dirty="0" sz="1100">
                <a:latin typeface="Cambria"/>
                <a:cs typeface="Cambria"/>
              </a:rPr>
              <a:t> За </a:t>
            </a:r>
            <a:r>
              <a:rPr dirty="0" sz="1100" spc="-5">
                <a:latin typeface="Cambria"/>
                <a:cs typeface="Cambria"/>
              </a:rPr>
              <a:t>подпомагане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на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жителите,</a:t>
            </a:r>
            <a:r>
              <a:rPr dirty="0" sz="1100" spc="229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получили компостери,</a:t>
            </a:r>
            <a:r>
              <a:rPr dirty="0" sz="1100" spc="229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закупени </a:t>
            </a:r>
            <a:r>
              <a:rPr dirty="0" sz="1100">
                <a:latin typeface="Cambria"/>
                <a:cs typeface="Cambria"/>
              </a:rPr>
              <a:t> със</a:t>
            </a:r>
            <a:r>
              <a:rPr dirty="0" sz="1100" spc="5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средства</a:t>
            </a:r>
            <a:r>
              <a:rPr dirty="0" sz="1100">
                <a:latin typeface="Cambria"/>
                <a:cs typeface="Cambria"/>
              </a:rPr>
              <a:t> от</a:t>
            </a:r>
            <a:r>
              <a:rPr dirty="0" sz="1100" spc="5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бюджета</a:t>
            </a:r>
            <a:r>
              <a:rPr dirty="0" sz="1100" spc="5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на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проекта,</a:t>
            </a:r>
            <a:r>
              <a:rPr dirty="0" sz="1100">
                <a:latin typeface="Cambria"/>
                <a:cs typeface="Cambria"/>
              </a:rPr>
              <a:t> е</a:t>
            </a:r>
            <a:r>
              <a:rPr dirty="0" sz="1100" spc="5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разработено</a:t>
            </a:r>
            <a:r>
              <a:rPr dirty="0" sz="1100">
                <a:latin typeface="Cambria"/>
                <a:cs typeface="Cambria"/>
              </a:rPr>
              <a:t> и</a:t>
            </a:r>
            <a:r>
              <a:rPr dirty="0" sz="1100" spc="5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Ръководство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за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домашно 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компостиране, достъпно</a:t>
            </a:r>
            <a:r>
              <a:rPr dirty="0" sz="1100" spc="1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на</a:t>
            </a:r>
            <a:r>
              <a:rPr dirty="0" sz="1100" spc="1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следния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линк: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u="sng" sz="1100" spc="-5">
                <a:solidFill>
                  <a:srgbClr val="333333"/>
                </a:solidFill>
                <a:uFill>
                  <a:solidFill>
                    <a:srgbClr val="333333"/>
                  </a:solidFill>
                </a:uFill>
                <a:latin typeface="Cambria"/>
                <a:cs typeface="Cambria"/>
                <a:hlinkClick r:id="rId3"/>
              </a:rPr>
              <a:t>https://eeaprojects</a:t>
            </a:r>
            <a:r>
              <a:rPr dirty="0" sz="1100" spc="5">
                <a:solidFill>
                  <a:srgbClr val="333333"/>
                </a:solidFill>
                <a:latin typeface="Cambria"/>
                <a:cs typeface="Cambria"/>
                <a:hlinkClick r:id="rId3"/>
              </a:rPr>
              <a:t> </a:t>
            </a:r>
            <a:r>
              <a:rPr dirty="0" u="sng" sz="1100" spc="-5">
                <a:uFill>
                  <a:solidFill>
                    <a:srgbClr val="000000"/>
                  </a:solidFill>
                </a:uFill>
                <a:latin typeface="Cambria"/>
                <a:cs typeface="Cambria"/>
              </a:rPr>
              <a:t>blagoevgrad.eu/</a:t>
            </a:r>
            <a:endParaRPr sz="1100">
              <a:latin typeface="Cambria"/>
              <a:cs typeface="Cambria"/>
            </a:endParaRPr>
          </a:p>
          <a:p>
            <a:pPr algn="just" marL="12700" marR="5080" indent="456565">
              <a:lnSpc>
                <a:spcPct val="111800"/>
              </a:lnSpc>
              <a:spcBef>
                <a:spcPts val="10"/>
              </a:spcBef>
            </a:pPr>
            <a:r>
              <a:rPr dirty="0" sz="1100" spc="-5">
                <a:latin typeface="Cambria"/>
                <a:cs typeface="Cambria"/>
              </a:rPr>
              <a:t>По</a:t>
            </a:r>
            <a:r>
              <a:rPr dirty="0" sz="1100">
                <a:latin typeface="Cambria"/>
                <a:cs typeface="Cambria"/>
              </a:rPr>
              <a:t> време</a:t>
            </a:r>
            <a:r>
              <a:rPr dirty="0" sz="1100" spc="5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на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събитието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бяха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представени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целите,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дейностите</a:t>
            </a:r>
            <a:r>
              <a:rPr dirty="0" sz="1100">
                <a:latin typeface="Cambria"/>
                <a:cs typeface="Cambria"/>
              </a:rPr>
              <a:t> и</a:t>
            </a:r>
            <a:r>
              <a:rPr dirty="0" sz="1100" spc="5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очакваните 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резултати</a:t>
            </a:r>
            <a:r>
              <a:rPr dirty="0" sz="1100" spc="145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от</a:t>
            </a:r>
            <a:r>
              <a:rPr dirty="0" sz="1100" spc="135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изпълнението</a:t>
            </a:r>
            <a:r>
              <a:rPr dirty="0" sz="1100" spc="15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на</a:t>
            </a:r>
            <a:r>
              <a:rPr dirty="0" sz="1100" spc="15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проекта,</a:t>
            </a:r>
            <a:r>
              <a:rPr dirty="0" sz="1100" spc="14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както</a:t>
            </a:r>
            <a:r>
              <a:rPr dirty="0" sz="1100" spc="125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и</a:t>
            </a:r>
            <a:endParaRPr sz="1100">
              <a:latin typeface="Cambria"/>
              <a:cs typeface="Cambria"/>
            </a:endParaRPr>
          </a:p>
          <a:p>
            <a:pPr algn="just" marL="12700" marR="2065655">
              <a:lnSpc>
                <a:spcPct val="112400"/>
              </a:lnSpc>
            </a:pPr>
            <a:r>
              <a:rPr dirty="0" sz="1100" spc="-5">
                <a:latin typeface="Cambria"/>
                <a:cs typeface="Cambria"/>
              </a:rPr>
              <a:t>важността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на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инициативата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за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опазването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на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околната </a:t>
            </a:r>
            <a:r>
              <a:rPr dirty="0" sz="1100" spc="-229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среда.</a:t>
            </a:r>
            <a:r>
              <a:rPr dirty="0" sz="1100" spc="5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Беше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организирана</a:t>
            </a:r>
            <a:r>
              <a:rPr dirty="0" sz="1100">
                <a:latin typeface="Cambria"/>
                <a:cs typeface="Cambria"/>
              </a:rPr>
              <a:t> и</a:t>
            </a:r>
            <a:r>
              <a:rPr dirty="0" sz="1100" spc="5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викторина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за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най-малките </a:t>
            </a:r>
            <a:r>
              <a:rPr dirty="0" sz="1100" spc="-229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участници,</a:t>
            </a:r>
            <a:r>
              <a:rPr dirty="0" sz="1100">
                <a:latin typeface="Cambria"/>
                <a:cs typeface="Cambria"/>
              </a:rPr>
              <a:t> които</a:t>
            </a:r>
            <a:r>
              <a:rPr dirty="0" sz="1100" spc="5">
                <a:latin typeface="Cambria"/>
                <a:cs typeface="Cambria"/>
              </a:rPr>
              <a:t> </a:t>
            </a:r>
            <a:r>
              <a:rPr dirty="0" sz="1100" spc="-10">
                <a:latin typeface="Cambria"/>
                <a:cs typeface="Cambria"/>
              </a:rPr>
              <a:t>на</a:t>
            </a:r>
            <a:r>
              <a:rPr dirty="0" sz="1100" spc="-5">
                <a:latin typeface="Cambria"/>
                <a:cs typeface="Cambria"/>
              </a:rPr>
              <a:t> финала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получиха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грамоти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за 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участието </a:t>
            </a:r>
            <a:r>
              <a:rPr dirty="0" sz="1100">
                <a:latin typeface="Cambria"/>
                <a:cs typeface="Cambria"/>
              </a:rPr>
              <a:t>си</a:t>
            </a:r>
            <a:r>
              <a:rPr dirty="0" sz="1100" spc="-1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в</a:t>
            </a:r>
            <a:r>
              <a:rPr dirty="0" sz="1100" spc="-5">
                <a:latin typeface="Cambria"/>
                <a:cs typeface="Cambria"/>
              </a:rPr>
              <a:t> демонстрацията.</a:t>
            </a:r>
            <a:endParaRPr sz="1100">
              <a:latin typeface="Cambria"/>
              <a:cs typeface="Cambria"/>
            </a:endParaRPr>
          </a:p>
          <a:p>
            <a:pPr algn="just" marL="12700" marR="2066925" indent="457200">
              <a:lnSpc>
                <a:spcPts val="1490"/>
              </a:lnSpc>
              <a:spcBef>
                <a:spcPts val="65"/>
              </a:spcBef>
            </a:pPr>
            <a:r>
              <a:rPr dirty="0" sz="1100" spc="-5">
                <a:latin typeface="Cambria"/>
                <a:cs typeface="Cambria"/>
              </a:rPr>
              <a:t>Проектът</a:t>
            </a:r>
            <a:r>
              <a:rPr dirty="0" sz="1100">
                <a:latin typeface="Cambria"/>
                <a:cs typeface="Cambria"/>
              </a:rPr>
              <a:t> се</a:t>
            </a:r>
            <a:r>
              <a:rPr dirty="0" sz="1100" spc="5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реализира</a:t>
            </a:r>
            <a:r>
              <a:rPr dirty="0" sz="1100">
                <a:latin typeface="Cambria"/>
                <a:cs typeface="Cambria"/>
              </a:rPr>
              <a:t> в</a:t>
            </a:r>
            <a:r>
              <a:rPr dirty="0" sz="1100" spc="5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партньорство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между </a:t>
            </a:r>
            <a:r>
              <a:rPr dirty="0" sz="1100" spc="-229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общините</a:t>
            </a:r>
            <a:r>
              <a:rPr dirty="0" sz="1100" spc="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Благоевград,</a:t>
            </a:r>
            <a:r>
              <a:rPr dirty="0" sz="1100" spc="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Кочериново,</a:t>
            </a:r>
            <a:r>
              <a:rPr dirty="0" sz="1100" spc="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Симитли</a:t>
            </a:r>
            <a:r>
              <a:rPr dirty="0" sz="1100" spc="95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и</a:t>
            </a:r>
            <a:endParaRPr sz="1100">
              <a:latin typeface="Cambria"/>
              <a:cs typeface="Cambria"/>
            </a:endParaRPr>
          </a:p>
          <a:p>
            <a:pPr algn="just" marL="12700" marR="2067560">
              <a:lnSpc>
                <a:spcPts val="1480"/>
              </a:lnSpc>
              <a:spcBef>
                <a:spcPts val="5"/>
              </a:spcBef>
            </a:pPr>
            <a:r>
              <a:rPr dirty="0" sz="1100" spc="-5">
                <a:latin typeface="Cambria"/>
                <a:cs typeface="Cambria"/>
              </a:rPr>
              <a:t>Бобошево</a:t>
            </a:r>
            <a:r>
              <a:rPr dirty="0" sz="1100">
                <a:latin typeface="Cambria"/>
                <a:cs typeface="Cambria"/>
              </a:rPr>
              <a:t> и</a:t>
            </a:r>
            <a:r>
              <a:rPr dirty="0" sz="1100" spc="5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Mеждународната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Асоциация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за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развитие, 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Норвегия</a:t>
            </a:r>
            <a:r>
              <a:rPr dirty="0" sz="1100" spc="-1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(IDNA).</a:t>
            </a:r>
            <a:endParaRPr sz="1100">
              <a:latin typeface="Cambria"/>
              <a:cs typeface="Cambria"/>
            </a:endParaRPr>
          </a:p>
          <a:p>
            <a:pPr algn="just" marL="469900">
              <a:lnSpc>
                <a:spcPct val="100000"/>
              </a:lnSpc>
              <a:spcBef>
                <a:spcPts val="90"/>
              </a:spcBef>
            </a:pPr>
            <a:r>
              <a:rPr dirty="0" sz="1100" spc="-5">
                <a:latin typeface="Cambria"/>
                <a:cs typeface="Cambria"/>
              </a:rPr>
              <a:t>Ползата</a:t>
            </a:r>
            <a:r>
              <a:rPr dirty="0" sz="1100" spc="305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от  </a:t>
            </a:r>
            <a:r>
              <a:rPr dirty="0" sz="1100" spc="5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въвеждане</a:t>
            </a:r>
            <a:r>
              <a:rPr dirty="0" sz="1100" spc="535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на</a:t>
            </a:r>
            <a:r>
              <a:rPr dirty="0" sz="1100" spc="535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пилотната</a:t>
            </a:r>
            <a:r>
              <a:rPr dirty="0" sz="1100" spc="54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мярка</a:t>
            </a:r>
            <a:r>
              <a:rPr dirty="0" sz="1100" spc="54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е</a:t>
            </a:r>
            <a:endParaRPr sz="1100">
              <a:latin typeface="Cambria"/>
              <a:cs typeface="Cambria"/>
            </a:endParaRPr>
          </a:p>
          <a:p>
            <a:pPr algn="just" marL="12700">
              <a:lnSpc>
                <a:spcPct val="100000"/>
              </a:lnSpc>
              <a:spcBef>
                <a:spcPts val="155"/>
              </a:spcBef>
            </a:pPr>
            <a:r>
              <a:rPr dirty="0" sz="1100" spc="-5">
                <a:latin typeface="Cambria"/>
                <a:cs typeface="Cambria"/>
              </a:rPr>
              <a:t>свързана</a:t>
            </a:r>
            <a:r>
              <a:rPr dirty="0" sz="1100" spc="495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с  </a:t>
            </a:r>
            <a:r>
              <a:rPr dirty="0" sz="1100" spc="25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ограничаване</a:t>
            </a:r>
            <a:r>
              <a:rPr dirty="0" sz="1100" spc="5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на</a:t>
            </a:r>
            <a:r>
              <a:rPr dirty="0" sz="1100" spc="505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генерираните</a:t>
            </a:r>
            <a:r>
              <a:rPr dirty="0" sz="1100" spc="495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отпадъци</a:t>
            </a:r>
            <a:r>
              <a:rPr dirty="0" sz="1100" spc="495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в  </a:t>
            </a:r>
            <a:r>
              <a:rPr dirty="0" sz="1100" spc="15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домакинствата,</a:t>
            </a:r>
            <a:r>
              <a:rPr dirty="0" sz="1100" spc="5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които</a:t>
            </a:r>
            <a:r>
              <a:rPr dirty="0" sz="1100" spc="505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след</a:t>
            </a:r>
            <a:endParaRPr sz="1100">
              <a:latin typeface="Cambria"/>
              <a:cs typeface="Cambria"/>
            </a:endParaRPr>
          </a:p>
          <a:p>
            <a:pPr algn="just" marL="12700" marR="7620">
              <a:lnSpc>
                <a:spcPct val="111800"/>
              </a:lnSpc>
              <a:spcBef>
                <a:spcPts val="10"/>
              </a:spcBef>
            </a:pPr>
            <a:r>
              <a:rPr dirty="0" sz="1100" spc="-5">
                <a:latin typeface="Cambria"/>
                <a:cs typeface="Cambria"/>
              </a:rPr>
              <a:t>правилна преработка могат да </a:t>
            </a:r>
            <a:r>
              <a:rPr dirty="0" sz="1100">
                <a:latin typeface="Cambria"/>
                <a:cs typeface="Cambria"/>
              </a:rPr>
              <a:t>се </a:t>
            </a:r>
            <a:r>
              <a:rPr dirty="0" sz="1100" spc="-5">
                <a:latin typeface="Cambria"/>
                <a:cs typeface="Cambria"/>
              </a:rPr>
              <a:t>превърнат </a:t>
            </a:r>
            <a:r>
              <a:rPr dirty="0" sz="1100">
                <a:latin typeface="Cambria"/>
                <a:cs typeface="Cambria"/>
              </a:rPr>
              <a:t>в </a:t>
            </a:r>
            <a:r>
              <a:rPr dirty="0" sz="1100" spc="-5">
                <a:latin typeface="Cambria"/>
                <a:cs typeface="Cambria"/>
              </a:rPr>
              <a:t>ценен </a:t>
            </a:r>
            <a:r>
              <a:rPr dirty="0" sz="1100">
                <a:latin typeface="Cambria"/>
                <a:cs typeface="Cambria"/>
              </a:rPr>
              <a:t>компост с </a:t>
            </a:r>
            <a:r>
              <a:rPr dirty="0" sz="1100" spc="-5">
                <a:latin typeface="Cambria"/>
                <a:cs typeface="Cambria"/>
              </a:rPr>
              <a:t>приложение </a:t>
            </a:r>
            <a:r>
              <a:rPr dirty="0" sz="1100">
                <a:latin typeface="Cambria"/>
                <a:cs typeface="Cambria"/>
              </a:rPr>
              <a:t>в </a:t>
            </a:r>
            <a:r>
              <a:rPr dirty="0" sz="1100" spc="-5">
                <a:latin typeface="Cambria"/>
                <a:cs typeface="Cambria"/>
              </a:rPr>
              <a:t>домашните 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стопанства.</a:t>
            </a:r>
            <a:endParaRPr sz="1100">
              <a:latin typeface="Cambria"/>
              <a:cs typeface="Cambria"/>
            </a:endParaRPr>
          </a:p>
          <a:p>
            <a:pPr algn="just" marL="12700" marR="5080" indent="457200">
              <a:lnSpc>
                <a:spcPct val="112300"/>
              </a:lnSpc>
              <a:spcBef>
                <a:spcPts val="10"/>
              </a:spcBef>
            </a:pPr>
            <a:r>
              <a:rPr dirty="0" sz="1100" spc="-5">
                <a:latin typeface="Cambria"/>
                <a:cs typeface="Cambria"/>
              </a:rPr>
              <a:t>Успешното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изпълнение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на</a:t>
            </a:r>
            <a:r>
              <a:rPr dirty="0" sz="1100">
                <a:latin typeface="Cambria"/>
                <a:cs typeface="Cambria"/>
              </a:rPr>
              <a:t> проекта</a:t>
            </a:r>
            <a:r>
              <a:rPr dirty="0" sz="1100" spc="5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ще</a:t>
            </a:r>
            <a:r>
              <a:rPr dirty="0" sz="1100" spc="5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допринесе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за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намаляване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на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вредните </a:t>
            </a:r>
            <a:r>
              <a:rPr dirty="0" sz="1100">
                <a:latin typeface="Cambria"/>
                <a:cs typeface="Cambria"/>
              </a:rPr>
              <a:t> емисии</a:t>
            </a:r>
            <a:r>
              <a:rPr dirty="0" sz="1100" spc="5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в</a:t>
            </a:r>
            <a:r>
              <a:rPr dirty="0" sz="1100" spc="5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атмосферата</a:t>
            </a:r>
            <a:r>
              <a:rPr dirty="0" sz="1100">
                <a:latin typeface="Cambria"/>
                <a:cs typeface="Cambria"/>
              </a:rPr>
              <a:t> и</a:t>
            </a:r>
            <a:r>
              <a:rPr dirty="0" sz="1100" spc="5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ще</a:t>
            </a:r>
            <a:r>
              <a:rPr dirty="0" sz="1100" spc="5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гарантира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по-успешна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адаптация</a:t>
            </a:r>
            <a:r>
              <a:rPr dirty="0" sz="1100">
                <a:latin typeface="Cambria"/>
                <a:cs typeface="Cambria"/>
              </a:rPr>
              <a:t> и</a:t>
            </a:r>
            <a:r>
              <a:rPr dirty="0" sz="1100" spc="5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смекчаване</a:t>
            </a:r>
            <a:r>
              <a:rPr dirty="0" sz="1100" spc="235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на </a:t>
            </a:r>
            <a:r>
              <a:rPr dirty="0" sz="1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негативните последици</a:t>
            </a:r>
            <a:r>
              <a:rPr dirty="0" sz="1100" spc="-10">
                <a:latin typeface="Cambria"/>
                <a:cs typeface="Cambria"/>
              </a:rPr>
              <a:t> </a:t>
            </a:r>
            <a:r>
              <a:rPr dirty="0" sz="1100">
                <a:latin typeface="Cambria"/>
                <a:cs typeface="Cambria"/>
              </a:rPr>
              <a:t>от</a:t>
            </a:r>
            <a:r>
              <a:rPr dirty="0" sz="1100" spc="-5">
                <a:latin typeface="Cambria"/>
                <a:cs typeface="Cambria"/>
              </a:rPr>
              <a:t> климатичните промени.</a:t>
            </a:r>
            <a:endParaRPr sz="1100">
              <a:latin typeface="Cambria"/>
              <a:cs typeface="Cambria"/>
            </a:endParaRPr>
          </a:p>
          <a:p>
            <a:pPr algn="ctr">
              <a:lnSpc>
                <a:spcPct val="100000"/>
              </a:lnSpc>
              <a:spcBef>
                <a:spcPts val="114"/>
              </a:spcBef>
            </a:pPr>
            <a:r>
              <a:rPr dirty="0" sz="1400" spc="-5" b="1" i="1">
                <a:latin typeface="Arial"/>
                <a:cs typeface="Arial"/>
              </a:rPr>
              <a:t>РАБОТИМ ЗАЕДНО</a:t>
            </a:r>
            <a:r>
              <a:rPr dirty="0" sz="1400" b="1" i="1">
                <a:latin typeface="Arial"/>
                <a:cs typeface="Arial"/>
              </a:rPr>
              <a:t> ЗА </a:t>
            </a:r>
            <a:r>
              <a:rPr dirty="0" sz="1400" spc="-5" b="1" i="1">
                <a:solidFill>
                  <a:srgbClr val="008000"/>
                </a:solidFill>
                <a:latin typeface="Arial"/>
                <a:cs typeface="Arial"/>
              </a:rPr>
              <a:t>ПО-ЗЕЛЕНА</a:t>
            </a:r>
            <a:r>
              <a:rPr dirty="0" sz="1400" spc="-5" b="1" i="1">
                <a:latin typeface="Arial"/>
                <a:cs typeface="Arial"/>
              </a:rPr>
              <a:t>ЕВРОПА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876425" y="8736962"/>
            <a:ext cx="561962" cy="72389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590799" y="8727437"/>
            <a:ext cx="552450" cy="72389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495799" y="8765537"/>
            <a:ext cx="514349" cy="67627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133974" y="8736962"/>
            <a:ext cx="571499" cy="723899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295649" y="8803637"/>
            <a:ext cx="1047749" cy="561974"/>
          </a:xfrm>
          <a:prstGeom prst="rect">
            <a:avLst/>
          </a:prstGeom>
        </p:spPr>
      </p:pic>
      <p:grpSp>
        <p:nvGrpSpPr>
          <p:cNvPr id="9" name="object 9"/>
          <p:cNvGrpSpPr/>
          <p:nvPr/>
        </p:nvGrpSpPr>
        <p:grpSpPr>
          <a:xfrm>
            <a:off x="4713732" y="5513832"/>
            <a:ext cx="2133600" cy="1670685"/>
            <a:chOff x="4713732" y="5513832"/>
            <a:chExt cx="2133600" cy="1670685"/>
          </a:xfrm>
        </p:grpSpPr>
        <p:pic>
          <p:nvPicPr>
            <p:cNvPr id="10" name="object 10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713732" y="5513832"/>
              <a:ext cx="2133599" cy="1670303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905755" y="5705856"/>
              <a:ext cx="1749551" cy="1286255"/>
            </a:xfrm>
            <a:prstGeom prst="rect">
              <a:avLst/>
            </a:prstGeom>
          </p:spPr>
        </p:pic>
      </p:grpSp>
      <p:grpSp>
        <p:nvGrpSpPr>
          <p:cNvPr id="12" name="object 12"/>
          <p:cNvGrpSpPr/>
          <p:nvPr/>
        </p:nvGrpSpPr>
        <p:grpSpPr>
          <a:xfrm>
            <a:off x="746759" y="1712976"/>
            <a:ext cx="2289175" cy="1812289"/>
            <a:chOff x="746759" y="1712976"/>
            <a:chExt cx="2289175" cy="1812289"/>
          </a:xfrm>
        </p:grpSpPr>
        <p:pic>
          <p:nvPicPr>
            <p:cNvPr id="13" name="object 13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746759" y="1712976"/>
              <a:ext cx="2289047" cy="1812035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938784" y="1904999"/>
              <a:ext cx="1904999" cy="1427987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Yanislava Vangelova</dc:creator>
  <dcterms:created xsi:type="dcterms:W3CDTF">2024-05-31T17:07:45Z</dcterms:created>
  <dcterms:modified xsi:type="dcterms:W3CDTF">2024-05-31T17:07:45Z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2023-09-19T00:00:00Z</vt:filetime>
  </property>
  <property fmtid="{D5CDD505-2E9C-101B-9397-08002B2CF9AE}" pid="3" name="Creator">
    <vt:lpwstr>Acrobat PDFMaker 22 for Word</vt:lpwstr>
  </property>
  <property fmtid="{D5CDD505-2E9C-101B-9397-08002B2CF9AE}" pid="4" name="LastSaved">
    <vt:filetime>2024-05-31T00:00:00Z</vt:filetime>
  </property>
</Properties>
</file>