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14157" y="275398"/>
            <a:ext cx="6021656" cy="72029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53032" y="9681971"/>
            <a:ext cx="1570355" cy="6350"/>
          </a:xfrm>
          <a:custGeom>
            <a:avLst/>
            <a:gdLst/>
            <a:ahLst/>
            <a:cxnLst/>
            <a:rect l="l" t="t" r="r" b="b"/>
            <a:pathLst>
              <a:path w="1570355" h="6350">
                <a:moveTo>
                  <a:pt x="1570177" y="3060"/>
                </a:moveTo>
                <a:lnTo>
                  <a:pt x="3048" y="3060"/>
                </a:lnTo>
                <a:lnTo>
                  <a:pt x="0" y="3060"/>
                </a:lnTo>
                <a:lnTo>
                  <a:pt x="0" y="6096"/>
                </a:lnTo>
                <a:lnTo>
                  <a:pt x="3048" y="6096"/>
                </a:lnTo>
                <a:lnTo>
                  <a:pt x="1570177" y="6096"/>
                </a:lnTo>
                <a:lnTo>
                  <a:pt x="1570177" y="3060"/>
                </a:lnTo>
                <a:close/>
              </a:path>
              <a:path w="1570355" h="6350">
                <a:moveTo>
                  <a:pt x="1570177" y="0"/>
                </a:moveTo>
                <a:lnTo>
                  <a:pt x="3048" y="0"/>
                </a:lnTo>
                <a:lnTo>
                  <a:pt x="0" y="0"/>
                </a:lnTo>
                <a:lnTo>
                  <a:pt x="0" y="3048"/>
                </a:lnTo>
                <a:lnTo>
                  <a:pt x="3048" y="3048"/>
                </a:lnTo>
                <a:lnTo>
                  <a:pt x="1570177" y="3048"/>
                </a:lnTo>
                <a:lnTo>
                  <a:pt x="1570177" y="0"/>
                </a:lnTo>
                <a:close/>
              </a:path>
            </a:pathLst>
          </a:custGeom>
          <a:solidFill>
            <a:srgbClr val="9F9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eeagrants.bg/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hyperlink" Target="http://www.eeagrants.bg/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eagrants.bg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204" y="477803"/>
            <a:ext cx="6094587" cy="72986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705484" y="9726358"/>
            <a:ext cx="2078355" cy="0"/>
          </a:xfrm>
          <a:custGeom>
            <a:avLst/>
            <a:gdLst/>
            <a:ahLst/>
            <a:cxnLst/>
            <a:rect l="l" t="t" r="r" b="b"/>
            <a:pathLst>
              <a:path w="2078355" h="0">
                <a:moveTo>
                  <a:pt x="0" y="0"/>
                </a:moveTo>
                <a:lnTo>
                  <a:pt x="20783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1868" y="1558797"/>
            <a:ext cx="6135370" cy="8959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30475" marR="344170" indent="-2108200">
              <a:lnSpc>
                <a:spcPct val="1442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ФОРУМ С ФОКУС ВЪРХУ </a:t>
            </a:r>
            <a:r>
              <a:rPr dirty="0" sz="1200" spc="-5" b="1">
                <a:latin typeface="Times New Roman"/>
                <a:cs typeface="Times New Roman"/>
              </a:rPr>
              <a:t>КЛИМАТИЧНИТЕ ПРОМЕНИ </a:t>
            </a:r>
            <a:r>
              <a:rPr dirty="0" sz="1200" spc="-10" b="1">
                <a:latin typeface="Times New Roman"/>
                <a:cs typeface="Times New Roman"/>
              </a:rPr>
              <a:t>СЕ </a:t>
            </a:r>
            <a:r>
              <a:rPr dirty="0" sz="1200" b="1">
                <a:latin typeface="Times New Roman"/>
                <a:cs typeface="Times New Roman"/>
              </a:rPr>
              <a:t>ПРОВЕДЕ В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БЛАГОЕВГРАД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88900" marR="5080" indent="457200">
              <a:lnSpc>
                <a:spcPct val="143300"/>
              </a:lnSpc>
            </a:pPr>
            <a:r>
              <a:rPr dirty="0" sz="1200" spc="-5">
                <a:latin typeface="Times New Roman"/>
                <a:cs typeface="Times New Roman"/>
              </a:rPr>
              <a:t>Информационен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форум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тема: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„ПРОМЕНИ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В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КЛИМАТА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– 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ПРЕДИЗВИКАТЕЛСТВА</a:t>
            </a:r>
            <a:r>
              <a:rPr dirty="0" sz="1200" spc="24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ПРЕД</a:t>
            </a:r>
            <a:r>
              <a:rPr dirty="0" sz="1200" spc="24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БЪЛГАРСКАТА</a:t>
            </a:r>
            <a:r>
              <a:rPr dirty="0" sz="1200" spc="23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ОБЩИНА“</a:t>
            </a:r>
            <a:r>
              <a:rPr dirty="0" sz="1200" spc="26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събра</a:t>
            </a:r>
            <a:r>
              <a:rPr dirty="0" sz="1200" spc="23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в</a:t>
            </a:r>
            <a:r>
              <a:rPr dirty="0" sz="1200" spc="22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Благоевград</a:t>
            </a:r>
            <a:endParaRPr sz="1200">
              <a:latin typeface="Times New Roman"/>
              <a:cs typeface="Times New Roman"/>
            </a:endParaRPr>
          </a:p>
          <a:p>
            <a:pPr algn="just" marL="88900" marR="5080">
              <a:lnSpc>
                <a:spcPct val="143700"/>
              </a:lnSpc>
              <a:spcBef>
                <a:spcPts val="10"/>
              </a:spcBef>
            </a:pP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представители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на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регионални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институции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и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експерти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от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общински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и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областни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администрации, отговорни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за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провеждането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на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различни секторни политики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на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местно 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ниво. </a:t>
            </a:r>
            <a:r>
              <a:rPr dirty="0" sz="1200" spc="-28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Целта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на форума е да се повиши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институционалния капацитет, като се отчете ефективността </a:t>
            </a:r>
            <a:r>
              <a:rPr dirty="0" sz="1200" spc="-28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от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изпълнените мерки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в отделните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сектори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с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акцент върху пропуските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и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перспективите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за 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постигане</a:t>
            </a:r>
            <a:r>
              <a:rPr dirty="0" sz="1200" spc="-1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на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 климатичните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цели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 на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ЕС.</a:t>
            </a:r>
            <a:endParaRPr sz="1200">
              <a:latin typeface="Times New Roman"/>
              <a:cs typeface="Times New Roman"/>
            </a:endParaRPr>
          </a:p>
          <a:p>
            <a:pPr algn="r" marL="88900" marR="6985" indent="457200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Събитито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е</a:t>
            </a:r>
            <a:r>
              <a:rPr dirty="0" sz="1200" spc="1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част</a:t>
            </a:r>
            <a:r>
              <a:rPr dirty="0" sz="1200" spc="1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от</a:t>
            </a:r>
            <a:r>
              <a:rPr dirty="0" sz="1200" spc="1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333333"/>
                </a:solidFill>
                <a:latin typeface="Times New Roman"/>
                <a:cs typeface="Times New Roman"/>
              </a:rPr>
              <a:t>дейностите</a:t>
            </a:r>
            <a:r>
              <a:rPr dirty="0" sz="1200" spc="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33333"/>
                </a:solidFill>
                <a:latin typeface="Times New Roman"/>
                <a:cs typeface="Times New Roman"/>
              </a:rPr>
              <a:t>по</a:t>
            </a:r>
            <a:r>
              <a:rPr dirty="0" sz="1200" spc="1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42424"/>
                </a:solidFill>
                <a:latin typeface="Times New Roman"/>
                <a:cs typeface="Times New Roman"/>
              </a:rPr>
              <a:t>проект</a:t>
            </a:r>
            <a:r>
              <a:rPr dirty="0" sz="1200" spc="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„Прилагане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мерки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успешна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адаптация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към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климатичните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промени“,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№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BGENVIRONMENT-4.003-0017,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финансиран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Програма</a:t>
            </a:r>
            <a:endParaRPr sz="1200">
              <a:latin typeface="Times New Roman"/>
              <a:cs typeface="Times New Roman"/>
            </a:endParaRPr>
          </a:p>
          <a:p>
            <a:pPr algn="r" marR="635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</a:rPr>
              <a:t>„Опазване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околната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среда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климатичните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промени“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чрез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Финансовия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механизъм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endParaRPr sz="1200">
              <a:latin typeface="Times New Roman"/>
              <a:cs typeface="Times New Roman"/>
            </a:endParaRPr>
          </a:p>
          <a:p>
            <a:pPr algn="just" marL="88900" marR="762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Европейското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икономическо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пространство</a:t>
            </a:r>
            <a:r>
              <a:rPr dirty="0" sz="1200">
                <a:latin typeface="Times New Roman"/>
                <a:cs typeface="Times New Roman"/>
              </a:rPr>
              <a:t> 2014-2021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Проектът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изпълнява</a:t>
            </a:r>
            <a:r>
              <a:rPr dirty="0" sz="1200">
                <a:latin typeface="Times New Roman"/>
                <a:cs typeface="Times New Roman"/>
              </a:rPr>
              <a:t> в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партньорство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между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общините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Благоевград,</a:t>
            </a:r>
            <a:r>
              <a:rPr dirty="0" sz="1200">
                <a:latin typeface="Times New Roman"/>
                <a:cs typeface="Times New Roman"/>
              </a:rPr>
              <a:t> Симитли,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Кочериново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Бобошево</a:t>
            </a:r>
            <a:r>
              <a:rPr dirty="0" sz="1200">
                <a:latin typeface="Times New Roman"/>
                <a:cs typeface="Times New Roman"/>
              </a:rPr>
              <a:t> и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Международната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асоциация</a:t>
            </a:r>
            <a:r>
              <a:rPr dirty="0" sz="1200">
                <a:latin typeface="Times New Roman"/>
                <a:cs typeface="Times New Roman"/>
              </a:rPr>
              <a:t> за</a:t>
            </a:r>
            <a:r>
              <a:rPr dirty="0" sz="1200" spc="-5">
                <a:latin typeface="Times New Roman"/>
                <a:cs typeface="Times New Roman"/>
              </a:rPr>
              <a:t> развитие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Норвегия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/IDNA/.</a:t>
            </a:r>
            <a:endParaRPr sz="1200">
              <a:latin typeface="Times New Roman"/>
              <a:cs typeface="Times New Roman"/>
            </a:endParaRPr>
          </a:p>
          <a:p>
            <a:pPr algn="just" marL="88900" indent="45720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Times New Roman"/>
                <a:cs typeface="Times New Roman"/>
              </a:rPr>
              <a:t>По</a:t>
            </a:r>
            <a:r>
              <a:rPr dirty="0" sz="1200" spc="3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време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форума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лектори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богат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професионален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опит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от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Сдружението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на</a:t>
            </a:r>
            <a:endParaRPr sz="1200">
              <a:latin typeface="Times New Roman"/>
              <a:cs typeface="Times New Roman"/>
            </a:endParaRPr>
          </a:p>
          <a:p>
            <a:pPr algn="just" marL="88900" marR="6350">
              <a:lnSpc>
                <a:spcPct val="1436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Югозападните общини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Република България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преподаватели </a:t>
            </a:r>
            <a:r>
              <a:rPr dirty="0" sz="1200">
                <a:latin typeface="Times New Roman"/>
                <a:cs typeface="Times New Roman"/>
              </a:rPr>
              <a:t>от </a:t>
            </a:r>
            <a:r>
              <a:rPr dirty="0" sz="1200" spc="-5">
                <a:latin typeface="Times New Roman"/>
                <a:cs typeface="Times New Roman"/>
              </a:rPr>
              <a:t>ЮЗУ „Неофит Рилски“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Американски университет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Бъгария представиха теми, свързани </a:t>
            </a:r>
            <a:r>
              <a:rPr dirty="0" sz="1200">
                <a:latin typeface="Times New Roman"/>
                <a:cs typeface="Times New Roman"/>
              </a:rPr>
              <a:t>с политиките в </a:t>
            </a:r>
            <a:r>
              <a:rPr dirty="0" sz="1200" spc="-5">
                <a:latin typeface="Times New Roman"/>
                <a:cs typeface="Times New Roman"/>
              </a:rPr>
              <a:t>областта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смекчаването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адаптацията към климатичните промени, както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действащата нормативна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уредба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сферата.</a:t>
            </a:r>
            <a:r>
              <a:rPr dirty="0" sz="1200">
                <a:latin typeface="Times New Roman"/>
                <a:cs typeface="Times New Roman"/>
              </a:rPr>
              <a:t> 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допълнение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към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актуалната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стратегическа</a:t>
            </a:r>
            <a:r>
              <a:rPr dirty="0" sz="1200">
                <a:latin typeface="Times New Roman"/>
                <a:cs typeface="Times New Roman"/>
              </a:rPr>
              <a:t> рамка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бяха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очертани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успешни модели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практики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преодоляване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негативните последици върху климата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редица </a:t>
            </a:r>
            <a:r>
              <a:rPr dirty="0" sz="1200" spc="-5">
                <a:latin typeface="Times New Roman"/>
                <a:cs typeface="Times New Roman"/>
              </a:rPr>
              <a:t>български общини, които членуват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Конвента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-5">
                <a:latin typeface="Times New Roman"/>
                <a:cs typeface="Times New Roman"/>
              </a:rPr>
              <a:t>кметовете </a:t>
            </a:r>
            <a:r>
              <a:rPr dirty="0" sz="1200">
                <a:latin typeface="Times New Roman"/>
                <a:cs typeface="Times New Roman"/>
              </a:rPr>
              <a:t>и от </a:t>
            </a:r>
            <a:r>
              <a:rPr dirty="0" sz="1200" spc="-5">
                <a:latin typeface="Times New Roman"/>
                <a:cs typeface="Times New Roman"/>
              </a:rPr>
              <a:t>години работят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постигане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">
                <a:latin typeface="Times New Roman"/>
                <a:cs typeface="Times New Roman"/>
              </a:rPr>
              <a:t> климатична неутралност.</a:t>
            </a:r>
            <a:endParaRPr sz="1200">
              <a:latin typeface="Times New Roman"/>
              <a:cs typeface="Times New Roman"/>
            </a:endParaRPr>
          </a:p>
          <a:p>
            <a:pPr algn="just" marL="88900" marR="5080" indent="45720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Експерти</a:t>
            </a:r>
            <a:r>
              <a:rPr dirty="0" sz="1200">
                <a:latin typeface="Times New Roman"/>
                <a:cs typeface="Times New Roman"/>
              </a:rPr>
              <a:t> от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Международната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асоциация</a:t>
            </a:r>
            <a:r>
              <a:rPr dirty="0" sz="1200">
                <a:latin typeface="Times New Roman"/>
                <a:cs typeface="Times New Roman"/>
              </a:rPr>
              <a:t> за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развитие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Норвегия,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партньор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проекта,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представиха</a:t>
            </a:r>
            <a:r>
              <a:rPr dirty="0" sz="1200">
                <a:latin typeface="Times New Roman"/>
                <a:cs typeface="Times New Roman"/>
              </a:rPr>
              <a:t> опита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Норвегия</a:t>
            </a:r>
            <a:r>
              <a:rPr dirty="0" sz="1200">
                <a:latin typeface="Times New Roman"/>
                <a:cs typeface="Times New Roman"/>
              </a:rPr>
              <a:t> и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мерките,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които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прилагат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там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борбата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климатичните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промени</a:t>
            </a:r>
            <a:r>
              <a:rPr dirty="0" sz="1200">
                <a:latin typeface="Times New Roman"/>
                <a:cs typeface="Times New Roman"/>
              </a:rPr>
              <a:t> в </a:t>
            </a:r>
            <a:r>
              <a:rPr dirty="0" sz="1200" spc="-5">
                <a:latin typeface="Times New Roman"/>
                <a:cs typeface="Times New Roman"/>
              </a:rPr>
              <a:t>различните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сектори</a:t>
            </a:r>
            <a:r>
              <a:rPr dirty="0" sz="1200">
                <a:latin typeface="Times New Roman"/>
                <a:cs typeface="Times New Roman"/>
              </a:rPr>
              <a:t> – </a:t>
            </a:r>
            <a:r>
              <a:rPr dirty="0" sz="1200" spc="-5">
                <a:latin typeface="Times New Roman"/>
                <a:cs typeface="Times New Roman"/>
              </a:rPr>
              <a:t>енергийна ефективност</a:t>
            </a:r>
            <a:r>
              <a:rPr dirty="0" sz="1200">
                <a:latin typeface="Times New Roman"/>
                <a:cs typeface="Times New Roman"/>
              </a:rPr>
              <a:t> и </a:t>
            </a:r>
            <a:r>
              <a:rPr dirty="0" sz="1200" spc="-5">
                <a:latin typeface="Times New Roman"/>
                <a:cs typeface="Times New Roman"/>
              </a:rPr>
              <a:t>използване </a:t>
            </a:r>
            <a:r>
              <a:rPr dirty="0" sz="1200">
                <a:latin typeface="Times New Roman"/>
                <a:cs typeface="Times New Roman"/>
              </a:rPr>
              <a:t>на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възобновяеми енергийни </a:t>
            </a:r>
            <a:r>
              <a:rPr dirty="0" sz="1200">
                <a:latin typeface="Times New Roman"/>
                <a:cs typeface="Times New Roman"/>
              </a:rPr>
              <a:t>източници, </a:t>
            </a:r>
            <a:r>
              <a:rPr dirty="0" sz="1200" spc="-5">
                <a:latin typeface="Times New Roman"/>
                <a:cs typeface="Times New Roman"/>
              </a:rPr>
              <a:t>управление </a:t>
            </a:r>
            <a:r>
              <a:rPr dirty="0" sz="1200">
                <a:latin typeface="Times New Roman"/>
                <a:cs typeface="Times New Roman"/>
              </a:rPr>
              <a:t>на отпадъците, </a:t>
            </a:r>
            <a:r>
              <a:rPr dirty="0" sz="1200" spc="-5">
                <a:latin typeface="Times New Roman"/>
                <a:cs typeface="Times New Roman"/>
              </a:rPr>
              <a:t>превантивните действия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справяне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природни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бедствия,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зелен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транспорт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градска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мобилност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много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други.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Основен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акцент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беше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поставен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върху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работата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местната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общност,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провеждането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информационни</a:t>
            </a:r>
            <a:endParaRPr sz="1200">
              <a:latin typeface="Times New Roman"/>
              <a:cs typeface="Times New Roman"/>
            </a:endParaRPr>
          </a:p>
          <a:p>
            <a:pPr marL="2426970">
              <a:lnSpc>
                <a:spcPct val="100000"/>
              </a:lnSpc>
              <a:spcBef>
                <a:spcPts val="1110"/>
              </a:spcBef>
              <a:tabLst>
                <a:tab pos="3948429" algn="l"/>
                <a:tab pos="6117590" algn="l"/>
              </a:tabLst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3"/>
              </a:rPr>
              <a:t>www.eeagrants.bg</a:t>
            </a: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u="heavy" sz="1100" spc="-5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heavy" sz="1100" spc="-5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	</a:t>
            </a:r>
            <a:endParaRPr sz="1100">
              <a:latin typeface="Arial MT"/>
              <a:cs typeface="Arial MT"/>
            </a:endParaRPr>
          </a:p>
          <a:p>
            <a:pPr algn="ctr" marL="33655" marR="48260">
              <a:lnSpc>
                <a:spcPts val="1030"/>
              </a:lnSpc>
              <a:spcBef>
                <a:spcPts val="660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 Договор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 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latin typeface="Times New Roman"/>
                <a:cs typeface="Times New Roman"/>
              </a:rPr>
              <a:t> с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подкрепа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Програма</a:t>
            </a:r>
            <a:endParaRPr sz="900">
              <a:latin typeface="Times New Roman"/>
              <a:cs typeface="Times New Roman"/>
            </a:endParaRPr>
          </a:p>
          <a:p>
            <a:pPr algn="ctr" marL="12700" marR="24765">
              <a:lnSpc>
                <a:spcPts val="1030"/>
              </a:lnSpc>
              <a:spcBef>
                <a:spcPts val="5"/>
              </a:spcBef>
            </a:pP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5" i="1">
                <a:latin typeface="Times New Roman"/>
                <a:cs typeface="Times New Roman"/>
              </a:rPr>
              <a:t> 2014-2021.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 носи</a:t>
            </a:r>
            <a:r>
              <a:rPr dirty="0" sz="900" i="1">
                <a:latin typeface="Times New Roman"/>
                <a:cs typeface="Times New Roman"/>
              </a:rPr>
              <a:t> от</a:t>
            </a:r>
            <a:r>
              <a:rPr dirty="0" sz="900" spc="-5" i="1">
                <a:latin typeface="Times New Roman"/>
                <a:cs typeface="Times New Roman"/>
              </a:rPr>
              <a:t> Община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Кочериново</a:t>
            </a:r>
            <a:r>
              <a:rPr dirty="0" sz="900" i="1">
                <a:latin typeface="Times New Roman"/>
                <a:cs typeface="Times New Roman"/>
              </a:rPr>
              <a:t> и </a:t>
            </a:r>
            <a:r>
              <a:rPr dirty="0" sz="900" spc="-5" i="1">
                <a:latin typeface="Times New Roman"/>
                <a:cs typeface="Times New Roman"/>
              </a:rPr>
              <a:t>при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i="1">
                <a:latin typeface="Times New Roman"/>
                <a:cs typeface="Times New Roman"/>
              </a:rPr>
              <a:t> може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да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 счита, че 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endParaRPr sz="900">
              <a:latin typeface="Times New Roman"/>
              <a:cs typeface="Times New Roman"/>
            </a:endParaRPr>
          </a:p>
          <a:p>
            <a:pPr algn="ctr" marR="8890">
              <a:lnSpc>
                <a:spcPts val="1019"/>
              </a:lnSpc>
            </a:pP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оператор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Финансовия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8372" y="1119885"/>
            <a:ext cx="6055360" cy="8134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43800"/>
              </a:lnSpc>
              <a:spcBef>
                <a:spcPts val="90"/>
              </a:spcBef>
            </a:pPr>
            <a:r>
              <a:rPr dirty="0" sz="1200" spc="-5">
                <a:latin typeface="Times New Roman"/>
                <a:cs typeface="Times New Roman"/>
              </a:rPr>
              <a:t>кампании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създаването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стимули,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които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ключов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фактор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за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осигуряване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подкрепа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изпълнението</a:t>
            </a:r>
            <a:r>
              <a:rPr dirty="0" sz="1200">
                <a:latin typeface="Times New Roman"/>
                <a:cs typeface="Times New Roman"/>
              </a:rPr>
              <a:t> на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различни</a:t>
            </a:r>
            <a:r>
              <a:rPr dirty="0" sz="1200">
                <a:latin typeface="Times New Roman"/>
                <a:cs typeface="Times New Roman"/>
              </a:rPr>
              <a:t> политики,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които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ограничат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вредните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въздействия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върху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околната</a:t>
            </a:r>
            <a:r>
              <a:rPr dirty="0" sz="1200" spc="-5">
                <a:latin typeface="Times New Roman"/>
                <a:cs typeface="Times New Roman"/>
              </a:rPr>
              <a:t> среда.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5833" y="2774949"/>
            <a:ext cx="4610735" cy="1197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160" b="1" i="1">
                <a:latin typeface="Times New Roman"/>
                <a:cs typeface="Times New Roman"/>
              </a:rPr>
              <a:t>Р</a:t>
            </a:r>
            <a:r>
              <a:rPr dirty="0" sz="1400" spc="150" b="1" i="1">
                <a:latin typeface="Times New Roman"/>
                <a:cs typeface="Times New Roman"/>
              </a:rPr>
              <a:t>АБ</a:t>
            </a:r>
            <a:r>
              <a:rPr dirty="0" sz="1400" spc="160" b="1" i="1">
                <a:latin typeface="Times New Roman"/>
                <a:cs typeface="Times New Roman"/>
              </a:rPr>
              <a:t>ОТ</a:t>
            </a:r>
            <a:r>
              <a:rPr dirty="0" sz="1400" spc="150" b="1" i="1">
                <a:latin typeface="Times New Roman"/>
                <a:cs typeface="Times New Roman"/>
              </a:rPr>
              <a:t>И</a:t>
            </a:r>
            <a:r>
              <a:rPr dirty="0" sz="1400" b="1" i="1">
                <a:latin typeface="Times New Roman"/>
                <a:cs typeface="Times New Roman"/>
              </a:rPr>
              <a:t>М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5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З</a:t>
            </a:r>
            <a:r>
              <a:rPr dirty="0" sz="1400" spc="150" b="1" i="1">
                <a:latin typeface="Times New Roman"/>
                <a:cs typeface="Times New Roman"/>
              </a:rPr>
              <a:t>АЕ</a:t>
            </a:r>
            <a:r>
              <a:rPr dirty="0" sz="1400" spc="155" b="1" i="1">
                <a:latin typeface="Times New Roman"/>
                <a:cs typeface="Times New Roman"/>
              </a:rPr>
              <a:t>Д</a:t>
            </a:r>
            <a:r>
              <a:rPr dirty="0" sz="1400" spc="150" b="1" i="1">
                <a:latin typeface="Times New Roman"/>
                <a:cs typeface="Times New Roman"/>
              </a:rPr>
              <a:t>Н</a:t>
            </a:r>
            <a:r>
              <a:rPr dirty="0" sz="1400" b="1" i="1">
                <a:latin typeface="Times New Roman"/>
                <a:cs typeface="Times New Roman"/>
              </a:rPr>
              <a:t>О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40" b="1" i="1">
                <a:latin typeface="Times New Roman"/>
                <a:cs typeface="Times New Roman"/>
              </a:rPr>
              <a:t> </a:t>
            </a:r>
            <a:r>
              <a:rPr dirty="0" sz="1400" spc="160" b="1" i="1">
                <a:latin typeface="Times New Roman"/>
                <a:cs typeface="Times New Roman"/>
              </a:rPr>
              <a:t>З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r>
              <a:rPr dirty="0" sz="1400" b="1" i="1">
                <a:latin typeface="Times New Roman"/>
                <a:cs typeface="Times New Roman"/>
              </a:rPr>
              <a:t> </a:t>
            </a:r>
            <a:r>
              <a:rPr dirty="0" sz="1400" spc="-20" b="1" i="1">
                <a:latin typeface="Times New Roman"/>
                <a:cs typeface="Times New Roman"/>
              </a:rPr>
              <a:t> </a:t>
            </a:r>
            <a:r>
              <a:rPr dirty="0" sz="1400" spc="155" b="1" i="1">
                <a:solidFill>
                  <a:srgbClr val="008000"/>
                </a:solidFill>
                <a:latin typeface="Times New Roman"/>
                <a:cs typeface="Times New Roman"/>
              </a:rPr>
              <a:t>П</a:t>
            </a:r>
            <a:r>
              <a:rPr dirty="0" sz="1400" spc="160" b="1" i="1">
                <a:solidFill>
                  <a:srgbClr val="008000"/>
                </a:solidFill>
                <a:latin typeface="Times New Roman"/>
                <a:cs typeface="Times New Roman"/>
              </a:rPr>
              <a:t>О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-</a:t>
            </a:r>
            <a:r>
              <a:rPr dirty="0" sz="1400" spc="-19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60" b="1" i="1">
                <a:solidFill>
                  <a:srgbClr val="008000"/>
                </a:solidFill>
                <a:latin typeface="Times New Roman"/>
                <a:cs typeface="Times New Roman"/>
              </a:rPr>
              <a:t>З</a:t>
            </a:r>
            <a:r>
              <a:rPr dirty="0" sz="1400" spc="150" b="1" i="1">
                <a:solidFill>
                  <a:srgbClr val="008000"/>
                </a:solidFill>
                <a:latin typeface="Times New Roman"/>
                <a:cs typeface="Times New Roman"/>
              </a:rPr>
              <a:t>ЕЛЕН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А</a:t>
            </a:r>
            <a:r>
              <a:rPr dirty="0" sz="1400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-35" b="1" i="1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dirty="0" sz="1400" spc="165" b="1" i="1">
                <a:latin typeface="Times New Roman"/>
                <a:cs typeface="Times New Roman"/>
              </a:rPr>
              <a:t>Е</a:t>
            </a:r>
            <a:r>
              <a:rPr dirty="0" sz="1400" spc="150" b="1" i="1">
                <a:latin typeface="Times New Roman"/>
                <a:cs typeface="Times New Roman"/>
              </a:rPr>
              <a:t>В</a:t>
            </a:r>
            <a:r>
              <a:rPr dirty="0" sz="1400" spc="160" b="1" i="1">
                <a:latin typeface="Times New Roman"/>
                <a:cs typeface="Times New Roman"/>
              </a:rPr>
              <a:t>РО</a:t>
            </a:r>
            <a:r>
              <a:rPr dirty="0" sz="1400" spc="150" b="1" i="1">
                <a:latin typeface="Times New Roman"/>
                <a:cs typeface="Times New Roman"/>
              </a:rPr>
              <a:t>П</a:t>
            </a:r>
            <a:r>
              <a:rPr dirty="0" sz="1400" b="1" i="1">
                <a:latin typeface="Times New Roman"/>
                <a:cs typeface="Times New Roman"/>
              </a:rPr>
              <a:t>А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530"/>
              </a:lnSpc>
              <a:spcBef>
                <a:spcPts val="5"/>
              </a:spcBef>
            </a:pPr>
            <a:r>
              <a:rPr dirty="0" sz="1300" spc="-5" i="1">
                <a:latin typeface="Times New Roman"/>
                <a:cs typeface="Times New Roman"/>
              </a:rPr>
              <a:t>в</a:t>
            </a:r>
            <a:r>
              <a:rPr dirty="0" sz="1300" spc="310" i="1">
                <a:latin typeface="Times New Roman"/>
                <a:cs typeface="Times New Roman"/>
              </a:rPr>
              <a:t> </a:t>
            </a:r>
            <a:r>
              <a:rPr dirty="0" sz="1300" spc="130" i="1">
                <a:latin typeface="Times New Roman"/>
                <a:cs typeface="Times New Roman"/>
              </a:rPr>
              <a:t>рамките</a:t>
            </a:r>
            <a:r>
              <a:rPr dirty="0" sz="1300" spc="330" i="1">
                <a:latin typeface="Times New Roman"/>
                <a:cs typeface="Times New Roman"/>
              </a:rPr>
              <a:t> </a:t>
            </a:r>
            <a:r>
              <a:rPr dirty="0" sz="1300" spc="80" i="1">
                <a:latin typeface="Times New Roman"/>
                <a:cs typeface="Times New Roman"/>
              </a:rPr>
              <a:t>на</a:t>
            </a:r>
            <a:r>
              <a:rPr dirty="0" sz="1300" spc="325" i="1">
                <a:latin typeface="Times New Roman"/>
                <a:cs typeface="Times New Roman"/>
              </a:rPr>
              <a:t> </a:t>
            </a:r>
            <a:r>
              <a:rPr dirty="0" sz="1300" spc="130" i="1">
                <a:latin typeface="Times New Roman"/>
                <a:cs typeface="Times New Roman"/>
              </a:rPr>
              <a:t>проект</a:t>
            </a:r>
            <a:r>
              <a:rPr dirty="0" sz="1300" spc="325" i="1">
                <a:latin typeface="Times New Roman"/>
                <a:cs typeface="Times New Roman"/>
              </a:rPr>
              <a:t> </a:t>
            </a:r>
            <a:r>
              <a:rPr dirty="0" sz="1300" spc="140" i="1">
                <a:latin typeface="Times New Roman"/>
                <a:cs typeface="Times New Roman"/>
              </a:rPr>
              <a:t>BGENVIRONMENT</a:t>
            </a:r>
            <a:r>
              <a:rPr dirty="0" sz="1300" spc="-13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-</a:t>
            </a:r>
            <a:r>
              <a:rPr dirty="0" sz="1300" spc="-16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4</a:t>
            </a:r>
            <a:r>
              <a:rPr dirty="0" sz="1300" spc="-16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.</a:t>
            </a:r>
            <a:r>
              <a:rPr dirty="0" sz="1300" spc="-175" i="1">
                <a:latin typeface="Times New Roman"/>
                <a:cs typeface="Times New Roman"/>
              </a:rPr>
              <a:t> </a:t>
            </a:r>
            <a:r>
              <a:rPr dirty="0" sz="1300" spc="100" i="1">
                <a:latin typeface="Times New Roman"/>
                <a:cs typeface="Times New Roman"/>
              </a:rPr>
              <a:t>003</a:t>
            </a:r>
            <a:r>
              <a:rPr dirty="0" sz="1300" spc="-15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-</a:t>
            </a:r>
            <a:r>
              <a:rPr dirty="0" sz="1300" spc="-170" i="1">
                <a:latin typeface="Times New Roman"/>
                <a:cs typeface="Times New Roman"/>
              </a:rPr>
              <a:t> </a:t>
            </a:r>
            <a:r>
              <a:rPr dirty="0" sz="1300" spc="114" i="1">
                <a:latin typeface="Times New Roman"/>
                <a:cs typeface="Times New Roman"/>
              </a:rPr>
              <a:t>0017</a:t>
            </a:r>
            <a:endParaRPr sz="1300">
              <a:latin typeface="Times New Roman"/>
              <a:cs typeface="Times New Roman"/>
            </a:endParaRPr>
          </a:p>
          <a:p>
            <a:pPr algn="ctr" marL="97790" marR="36195">
              <a:lnSpc>
                <a:spcPts val="1490"/>
              </a:lnSpc>
              <a:spcBef>
                <a:spcPts val="75"/>
              </a:spcBef>
            </a:pPr>
            <a:r>
              <a:rPr dirty="0" sz="1300" spc="-5" b="1" i="1">
                <a:latin typeface="Times New Roman"/>
                <a:cs typeface="Times New Roman"/>
              </a:rPr>
              <a:t>„</a:t>
            </a:r>
            <a:r>
              <a:rPr dirty="0" sz="1300" spc="-160" b="1" i="1">
                <a:latin typeface="Times New Roman"/>
                <a:cs typeface="Times New Roman"/>
              </a:rPr>
              <a:t> </a:t>
            </a:r>
            <a:r>
              <a:rPr dirty="0" sz="1300" spc="135" b="1" i="1">
                <a:latin typeface="Times New Roman"/>
                <a:cs typeface="Times New Roman"/>
              </a:rPr>
              <a:t>Прилагане</a:t>
            </a:r>
            <a:r>
              <a:rPr dirty="0" sz="1300" spc="320" b="1" i="1">
                <a:latin typeface="Times New Roman"/>
                <a:cs typeface="Times New Roman"/>
              </a:rPr>
              <a:t> </a:t>
            </a:r>
            <a:r>
              <a:rPr dirty="0" sz="1300" spc="75" b="1" i="1">
                <a:latin typeface="Times New Roman"/>
                <a:cs typeface="Times New Roman"/>
              </a:rPr>
              <a:t>на</a:t>
            </a:r>
            <a:r>
              <a:rPr dirty="0" sz="1300" spc="335" b="1" i="1">
                <a:latin typeface="Times New Roman"/>
                <a:cs typeface="Times New Roman"/>
              </a:rPr>
              <a:t> </a:t>
            </a:r>
            <a:r>
              <a:rPr dirty="0" sz="1300" spc="120" b="1" i="1">
                <a:latin typeface="Times New Roman"/>
                <a:cs typeface="Times New Roman"/>
              </a:rPr>
              <a:t>мерки</a:t>
            </a:r>
            <a:r>
              <a:rPr dirty="0" sz="1300" spc="320" b="1" i="1">
                <a:latin typeface="Times New Roman"/>
                <a:cs typeface="Times New Roman"/>
              </a:rPr>
              <a:t> </a:t>
            </a:r>
            <a:r>
              <a:rPr dirty="0" sz="1300" spc="80" b="1" i="1">
                <a:latin typeface="Times New Roman"/>
                <a:cs typeface="Times New Roman"/>
              </a:rPr>
              <a:t>за</a:t>
            </a:r>
            <a:r>
              <a:rPr dirty="0" sz="1300" spc="325" b="1" i="1">
                <a:latin typeface="Times New Roman"/>
                <a:cs typeface="Times New Roman"/>
              </a:rPr>
              <a:t> </a:t>
            </a:r>
            <a:r>
              <a:rPr dirty="0" sz="1300" spc="130" b="1" i="1">
                <a:latin typeface="Times New Roman"/>
                <a:cs typeface="Times New Roman"/>
              </a:rPr>
              <a:t>успешна</a:t>
            </a:r>
            <a:r>
              <a:rPr dirty="0" sz="1300" spc="305" b="1" i="1">
                <a:latin typeface="Times New Roman"/>
                <a:cs typeface="Times New Roman"/>
              </a:rPr>
              <a:t> </a:t>
            </a:r>
            <a:r>
              <a:rPr dirty="0" sz="1300" spc="135" b="1" i="1">
                <a:latin typeface="Times New Roman"/>
                <a:cs typeface="Times New Roman"/>
              </a:rPr>
              <a:t>адаптация</a:t>
            </a:r>
            <a:r>
              <a:rPr dirty="0" sz="1300" spc="330" b="1" i="1">
                <a:latin typeface="Times New Roman"/>
                <a:cs typeface="Times New Roman"/>
              </a:rPr>
              <a:t> </a:t>
            </a:r>
            <a:r>
              <a:rPr dirty="0" sz="1300" spc="100" b="1" i="1">
                <a:latin typeface="Times New Roman"/>
                <a:cs typeface="Times New Roman"/>
              </a:rPr>
              <a:t>към </a:t>
            </a:r>
            <a:r>
              <a:rPr dirty="0" sz="1300" spc="-310" b="1" i="1">
                <a:latin typeface="Times New Roman"/>
                <a:cs typeface="Times New Roman"/>
              </a:rPr>
              <a:t> </a:t>
            </a:r>
            <a:r>
              <a:rPr dirty="0" sz="1300" spc="140" b="1" i="1">
                <a:latin typeface="Times New Roman"/>
                <a:cs typeface="Times New Roman"/>
              </a:rPr>
              <a:t>климатичните</a:t>
            </a:r>
            <a:r>
              <a:rPr dirty="0" sz="1300" spc="325" b="1" i="1">
                <a:latin typeface="Times New Roman"/>
                <a:cs typeface="Times New Roman"/>
              </a:rPr>
              <a:t> </a:t>
            </a:r>
            <a:r>
              <a:rPr dirty="0" sz="1300" spc="135" b="1" i="1">
                <a:latin typeface="Times New Roman"/>
                <a:cs typeface="Times New Roman"/>
              </a:rPr>
              <a:t>промени“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60"/>
              </a:lnSpc>
            </a:pPr>
            <a:r>
              <a:rPr dirty="0" sz="1300" spc="-5" i="1">
                <a:latin typeface="Times New Roman"/>
                <a:cs typeface="Times New Roman"/>
              </a:rPr>
              <a:t>в</a:t>
            </a:r>
            <a:r>
              <a:rPr dirty="0" sz="1300" spc="290" i="1">
                <a:latin typeface="Times New Roman"/>
                <a:cs typeface="Times New Roman"/>
              </a:rPr>
              <a:t> </a:t>
            </a:r>
            <a:r>
              <a:rPr dirty="0" sz="1300" spc="140" i="1">
                <a:latin typeface="Times New Roman"/>
                <a:cs typeface="Times New Roman"/>
              </a:rPr>
              <a:t>партньорство</a:t>
            </a:r>
            <a:r>
              <a:rPr dirty="0" sz="1300" spc="315" i="1">
                <a:latin typeface="Times New Roman"/>
                <a:cs typeface="Times New Roman"/>
              </a:rPr>
              <a:t> </a:t>
            </a:r>
            <a:r>
              <a:rPr dirty="0" sz="1300" spc="120" i="1">
                <a:latin typeface="Times New Roman"/>
                <a:cs typeface="Times New Roman"/>
              </a:rPr>
              <a:t>между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5635" y="4058703"/>
            <a:ext cx="531558" cy="69058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86101" y="4048162"/>
            <a:ext cx="511626" cy="68112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78401" y="4069371"/>
            <a:ext cx="520928" cy="69058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16321" y="4058703"/>
            <a:ext cx="542201" cy="69058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23895" y="4079988"/>
            <a:ext cx="1148181" cy="61621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176142" y="9525581"/>
            <a:ext cx="118427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7"/>
              </a:rPr>
              <a:t>www.eeagrants.bg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97095" y="9525581"/>
            <a:ext cx="201993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6600" algn="l"/>
              </a:tabLst>
            </a:pPr>
            <a:r>
              <a:rPr dirty="0" u="sng" sz="1100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	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4895" y="9841737"/>
            <a:ext cx="6257290" cy="6781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03505" marR="99695">
              <a:lnSpc>
                <a:spcPts val="1030"/>
              </a:lnSpc>
              <a:spcBef>
                <a:spcPts val="75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 Договор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 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latin typeface="Times New Roman"/>
                <a:cs typeface="Times New Roman"/>
              </a:rPr>
              <a:t> с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подкрепа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Програма</a:t>
            </a:r>
            <a:endParaRPr sz="900">
              <a:latin typeface="Times New Roman"/>
              <a:cs typeface="Times New Roman"/>
            </a:endParaRPr>
          </a:p>
          <a:p>
            <a:pPr algn="ctr" marL="12700" marR="5080">
              <a:lnSpc>
                <a:spcPts val="1030"/>
              </a:lnSpc>
              <a:spcBef>
                <a:spcPts val="5"/>
              </a:spcBef>
            </a:pP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5" i="1">
                <a:latin typeface="Times New Roman"/>
                <a:cs typeface="Times New Roman"/>
              </a:rPr>
              <a:t> 2014-2021.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носи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 </a:t>
            </a:r>
            <a:r>
              <a:rPr dirty="0" sz="900" spc="-5" i="1">
                <a:latin typeface="Times New Roman"/>
                <a:cs typeface="Times New Roman"/>
              </a:rPr>
              <a:t>Община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Кочериново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може</a:t>
            </a:r>
            <a:r>
              <a:rPr dirty="0" sz="900" i="1">
                <a:latin typeface="Times New Roman"/>
                <a:cs typeface="Times New Roman"/>
              </a:rPr>
              <a:t> да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счита,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endParaRPr sz="900">
              <a:latin typeface="Times New Roman"/>
              <a:cs typeface="Times New Roman"/>
            </a:endParaRPr>
          </a:p>
          <a:p>
            <a:pPr algn="ctr" marL="1270">
              <a:lnSpc>
                <a:spcPts val="1019"/>
              </a:lnSpc>
            </a:pP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 оператор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3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6142" y="9525581"/>
            <a:ext cx="118427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0000FF"/>
                </a:solidFill>
                <a:latin typeface="Arial MT"/>
                <a:cs typeface="Arial MT"/>
                <a:hlinkClick r:id="rId2"/>
              </a:rPr>
              <a:t>www.eeagrants.bg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97095" y="9525581"/>
            <a:ext cx="201993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6600" algn="l"/>
              </a:tabLst>
            </a:pPr>
            <a:r>
              <a:rPr dirty="0" u="sng" sz="1100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>
                <a:solidFill>
                  <a:srgbClr val="0000FF"/>
                </a:solidFill>
                <a:uFill>
                  <a:solidFill>
                    <a:srgbClr val="9F9F9F"/>
                  </a:solidFill>
                </a:uFill>
                <a:latin typeface="Arial MT"/>
                <a:cs typeface="Arial MT"/>
              </a:rPr>
              <a:t>	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895" y="9841737"/>
            <a:ext cx="6257290" cy="6781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03505" marR="99695">
              <a:lnSpc>
                <a:spcPts val="1030"/>
              </a:lnSpc>
              <a:spcBef>
                <a:spcPts val="75"/>
              </a:spcBef>
            </a:pPr>
            <a:r>
              <a:rPr dirty="0" sz="900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създаден</a:t>
            </a:r>
            <a:r>
              <a:rPr dirty="0" sz="900" i="1">
                <a:latin typeface="Times New Roman"/>
                <a:cs typeface="Times New Roman"/>
              </a:rPr>
              <a:t> в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рамките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проект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„Прилагане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10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мерки 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успешна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адаптация </a:t>
            </a:r>
            <a:r>
              <a:rPr dirty="0" sz="900" i="1">
                <a:latin typeface="Times New Roman"/>
                <a:cs typeface="Times New Roman"/>
              </a:rPr>
              <a:t>към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климатичните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промени“, </a:t>
            </a:r>
            <a:r>
              <a:rPr dirty="0" sz="900" i="1">
                <a:latin typeface="Times New Roman"/>
                <a:cs typeface="Times New Roman"/>
              </a:rPr>
              <a:t> Договор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БФП</a:t>
            </a:r>
            <a:r>
              <a:rPr dirty="0" sz="900" i="1">
                <a:latin typeface="Times New Roman"/>
                <a:cs typeface="Times New Roman"/>
              </a:rPr>
              <a:t> №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BGENVIRONMENT-4.003-0017-С01,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който 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осъществява</a:t>
            </a:r>
            <a:r>
              <a:rPr dirty="0" sz="900" i="1">
                <a:latin typeface="Times New Roman"/>
                <a:cs typeface="Times New Roman"/>
              </a:rPr>
              <a:t> с </a:t>
            </a:r>
            <a:r>
              <a:rPr dirty="0" sz="900" spc="-5" i="1">
                <a:latin typeface="Times New Roman"/>
                <a:cs typeface="Times New Roman"/>
              </a:rPr>
              <a:t>финансовата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подкрепа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Програма</a:t>
            </a:r>
            <a:endParaRPr sz="900">
              <a:latin typeface="Times New Roman"/>
              <a:cs typeface="Times New Roman"/>
            </a:endParaRPr>
          </a:p>
          <a:p>
            <a:pPr algn="ctr" marL="12700" marR="5080">
              <a:lnSpc>
                <a:spcPts val="1030"/>
              </a:lnSpc>
              <a:spcBef>
                <a:spcPts val="5"/>
              </a:spcBef>
            </a:pPr>
            <a:r>
              <a:rPr dirty="0" sz="900" spc="-5" i="1">
                <a:latin typeface="Times New Roman"/>
                <a:cs typeface="Times New Roman"/>
              </a:rPr>
              <a:t>„Опазване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околната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среда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климатични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промени“</a:t>
            </a:r>
            <a:r>
              <a:rPr dirty="0" sz="900" spc="4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чрез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ФМ</a:t>
            </a:r>
            <a:r>
              <a:rPr dirty="0" sz="900" spc="2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ЕИП</a:t>
            </a:r>
            <a:r>
              <a:rPr dirty="0" sz="900" spc="-5" i="1">
                <a:latin typeface="Times New Roman"/>
                <a:cs typeface="Times New Roman"/>
              </a:rPr>
              <a:t> 2014-2021.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Цялата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отговорност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за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съдържанието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 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носи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от </a:t>
            </a:r>
            <a:r>
              <a:rPr dirty="0" sz="900" spc="-5" i="1">
                <a:latin typeface="Times New Roman"/>
                <a:cs typeface="Times New Roman"/>
              </a:rPr>
              <a:t>Община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Кочериново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никакви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обстоятелства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може</a:t>
            </a:r>
            <a:r>
              <a:rPr dirty="0" sz="900" i="1">
                <a:latin typeface="Times New Roman"/>
                <a:cs typeface="Times New Roman"/>
              </a:rPr>
              <a:t> да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счита,</a:t>
            </a:r>
            <a:r>
              <a:rPr dirty="0" sz="900" spc="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че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този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документ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отразява</a:t>
            </a:r>
            <a:endParaRPr sz="900">
              <a:latin typeface="Times New Roman"/>
              <a:cs typeface="Times New Roman"/>
            </a:endParaRPr>
          </a:p>
          <a:p>
            <a:pPr algn="ctr" marL="1270">
              <a:lnSpc>
                <a:spcPts val="1019"/>
              </a:lnSpc>
            </a:pPr>
            <a:r>
              <a:rPr dirty="0" sz="900" spc="-5" i="1">
                <a:latin typeface="Times New Roman"/>
                <a:cs typeface="Times New Roman"/>
              </a:rPr>
              <a:t>официалното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становище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Програмния оператор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и/или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Офиса</a:t>
            </a:r>
            <a:r>
              <a:rPr dirty="0" sz="900" spc="1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на</a:t>
            </a:r>
            <a:r>
              <a:rPr dirty="0" sz="900" spc="35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Финансовия</a:t>
            </a:r>
            <a:r>
              <a:rPr dirty="0" sz="900" spc="10" i="1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механизъм.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Yanislava Vangelova</dc:creator>
  <dcterms:created xsi:type="dcterms:W3CDTF">2024-05-31T17:07:21Z</dcterms:created>
  <dcterms:modified xsi:type="dcterms:W3CDTF">2024-05-31T17:07:21Z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2024-04-01T00:00:00Z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2024-05-31T00:00:00Z</vt:filetime>
  </property>
</Properties>
</file>